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8.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19.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20.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21.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embeddings/oleObject1.bin" ContentType="application/vnd.openxmlformats-officedocument.oleObject"/>
  <Override PartName="/ppt/embeddings/oleObject2.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embeddings/oleObject3.bin" ContentType="application/vnd.openxmlformats-officedocument.oleObject"/>
  <Override PartName="/ppt/embeddings/oleObject4.bin" ContentType="application/vnd.openxmlformats-officedocument.oleObject"/>
  <Override PartName="/ppt/notesSlides/notesSlide9.xml" ContentType="application/vnd.openxmlformats-officedocument.presentationml.notesSlide+xml"/>
  <Override PartName="/ppt/embeddings/oleObject5.bin" ContentType="application/vnd.openxmlformats-officedocument.oleObject"/>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embeddings/oleObject6.bin" ContentType="application/vnd.openxmlformats-officedocument.oleObject"/>
  <Override PartName="/ppt/embeddings/oleObject7.bin" ContentType="application/vnd.openxmlformats-officedocument.oleObject"/>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6" r:id="rId4"/>
    <p:sldMasterId id="2147483708" r:id="rId5"/>
    <p:sldMasterId id="2147483720" r:id="rId6"/>
    <p:sldMasterId id="2147483732" r:id="rId7"/>
    <p:sldMasterId id="2147483744" r:id="rId8"/>
    <p:sldMasterId id="2147483756" r:id="rId9"/>
    <p:sldMasterId id="2147483768" r:id="rId10"/>
    <p:sldMasterId id="2147483792" r:id="rId11"/>
    <p:sldMasterId id="2147483804" r:id="rId12"/>
    <p:sldMasterId id="2147483817" r:id="rId13"/>
    <p:sldMasterId id="2147483829" r:id="rId14"/>
    <p:sldMasterId id="2147483841" r:id="rId15"/>
    <p:sldMasterId id="2147483853" r:id="rId16"/>
    <p:sldMasterId id="2147483865" r:id="rId17"/>
    <p:sldMasterId id="2147483877" r:id="rId18"/>
    <p:sldMasterId id="2147483890" r:id="rId19"/>
    <p:sldMasterId id="2147483902" r:id="rId20"/>
    <p:sldMasterId id="2147483914" r:id="rId21"/>
    <p:sldMasterId id="2147483926" r:id="rId22"/>
  </p:sldMasterIdLst>
  <p:notesMasterIdLst>
    <p:notesMasterId r:id="rId111"/>
  </p:notesMasterIdLst>
  <p:sldIdLst>
    <p:sldId id="257" r:id="rId23"/>
    <p:sldId id="324" r:id="rId24"/>
    <p:sldId id="368" r:id="rId25"/>
    <p:sldId id="369" r:id="rId26"/>
    <p:sldId id="325" r:id="rId27"/>
    <p:sldId id="338" r:id="rId28"/>
    <p:sldId id="391" r:id="rId29"/>
    <p:sldId id="392" r:id="rId30"/>
    <p:sldId id="340" r:id="rId31"/>
    <p:sldId id="326" r:id="rId32"/>
    <p:sldId id="367" r:id="rId33"/>
    <p:sldId id="341" r:id="rId34"/>
    <p:sldId id="362" r:id="rId35"/>
    <p:sldId id="360" r:id="rId36"/>
    <p:sldId id="330" r:id="rId37"/>
    <p:sldId id="363" r:id="rId38"/>
    <p:sldId id="364" r:id="rId39"/>
    <p:sldId id="328" r:id="rId40"/>
    <p:sldId id="333" r:id="rId41"/>
    <p:sldId id="374" r:id="rId42"/>
    <p:sldId id="337" r:id="rId43"/>
    <p:sldId id="278" r:id="rId44"/>
    <p:sldId id="436" r:id="rId45"/>
    <p:sldId id="343" r:id="rId46"/>
    <p:sldId id="365" r:id="rId47"/>
    <p:sldId id="366" r:id="rId48"/>
    <p:sldId id="393" r:id="rId49"/>
    <p:sldId id="339" r:id="rId50"/>
    <p:sldId id="342" r:id="rId51"/>
    <p:sldId id="370" r:id="rId52"/>
    <p:sldId id="371" r:id="rId53"/>
    <p:sldId id="372" r:id="rId54"/>
    <p:sldId id="373" r:id="rId55"/>
    <p:sldId id="345" r:id="rId56"/>
    <p:sldId id="375" r:id="rId57"/>
    <p:sldId id="386" r:id="rId58"/>
    <p:sldId id="395" r:id="rId59"/>
    <p:sldId id="376" r:id="rId60"/>
    <p:sldId id="394" r:id="rId61"/>
    <p:sldId id="378" r:id="rId62"/>
    <p:sldId id="346" r:id="rId63"/>
    <p:sldId id="347" r:id="rId64"/>
    <p:sldId id="385" r:id="rId65"/>
    <p:sldId id="348" r:id="rId66"/>
    <p:sldId id="382" r:id="rId67"/>
    <p:sldId id="349" r:id="rId68"/>
    <p:sldId id="379" r:id="rId69"/>
    <p:sldId id="380" r:id="rId70"/>
    <p:sldId id="381" r:id="rId71"/>
    <p:sldId id="383" r:id="rId72"/>
    <p:sldId id="350" r:id="rId73"/>
    <p:sldId id="351" r:id="rId74"/>
    <p:sldId id="352" r:id="rId75"/>
    <p:sldId id="353" r:id="rId76"/>
    <p:sldId id="354" r:id="rId77"/>
    <p:sldId id="355" r:id="rId78"/>
    <p:sldId id="356" r:id="rId79"/>
    <p:sldId id="384" r:id="rId80"/>
    <p:sldId id="387" r:id="rId81"/>
    <p:sldId id="390" r:id="rId82"/>
    <p:sldId id="388" r:id="rId83"/>
    <p:sldId id="437" r:id="rId84"/>
    <p:sldId id="435" r:id="rId85"/>
    <p:sldId id="402" r:id="rId86"/>
    <p:sldId id="403" r:id="rId87"/>
    <p:sldId id="404" r:id="rId88"/>
    <p:sldId id="405" r:id="rId89"/>
    <p:sldId id="406" r:id="rId90"/>
    <p:sldId id="407" r:id="rId91"/>
    <p:sldId id="408" r:id="rId92"/>
    <p:sldId id="426" r:id="rId93"/>
    <p:sldId id="410" r:id="rId94"/>
    <p:sldId id="427" r:id="rId95"/>
    <p:sldId id="428" r:id="rId96"/>
    <p:sldId id="429" r:id="rId97"/>
    <p:sldId id="414" r:id="rId98"/>
    <p:sldId id="415" r:id="rId99"/>
    <p:sldId id="416" r:id="rId100"/>
    <p:sldId id="417" r:id="rId101"/>
    <p:sldId id="418" r:id="rId102"/>
    <p:sldId id="419" r:id="rId103"/>
    <p:sldId id="430" r:id="rId104"/>
    <p:sldId id="431" r:id="rId105"/>
    <p:sldId id="432" r:id="rId106"/>
    <p:sldId id="433" r:id="rId107"/>
    <p:sldId id="434" r:id="rId108"/>
    <p:sldId id="425" r:id="rId109"/>
    <p:sldId id="401" r:id="rId110"/>
  </p:sldIdLst>
  <p:sldSz cx="9144000" cy="6858000" type="screen4x3"/>
  <p:notesSz cx="6858000" cy="9144000"/>
  <p:custDataLst>
    <p:tags r:id="rId113"/>
  </p:custDataLst>
  <p:defaultTextStyle>
    <a:defPPr>
      <a:defRPr lang="en-US"/>
    </a:defPPr>
    <a:lvl1pPr marL="0" algn="l" defTabSz="913306" rtl="0" eaLnBrk="1" latinLnBrk="0" hangingPunct="1">
      <a:defRPr sz="1800" kern="1200">
        <a:solidFill>
          <a:schemeClr val="tx1"/>
        </a:solidFill>
        <a:latin typeface="+mn-lt"/>
        <a:ea typeface="+mn-ea"/>
        <a:cs typeface="+mn-cs"/>
      </a:defRPr>
    </a:lvl1pPr>
    <a:lvl2pPr marL="456652" algn="l" defTabSz="913306" rtl="0" eaLnBrk="1" latinLnBrk="0" hangingPunct="1">
      <a:defRPr sz="1800" kern="1200">
        <a:solidFill>
          <a:schemeClr val="tx1"/>
        </a:solidFill>
        <a:latin typeface="+mn-lt"/>
        <a:ea typeface="+mn-ea"/>
        <a:cs typeface="+mn-cs"/>
      </a:defRPr>
    </a:lvl2pPr>
    <a:lvl3pPr marL="913306" algn="l" defTabSz="913306" rtl="0" eaLnBrk="1" latinLnBrk="0" hangingPunct="1">
      <a:defRPr sz="1800" kern="1200">
        <a:solidFill>
          <a:schemeClr val="tx1"/>
        </a:solidFill>
        <a:latin typeface="+mn-lt"/>
        <a:ea typeface="+mn-ea"/>
        <a:cs typeface="+mn-cs"/>
      </a:defRPr>
    </a:lvl3pPr>
    <a:lvl4pPr marL="1369956" algn="l" defTabSz="913306" rtl="0" eaLnBrk="1" latinLnBrk="0" hangingPunct="1">
      <a:defRPr sz="1800" kern="1200">
        <a:solidFill>
          <a:schemeClr val="tx1"/>
        </a:solidFill>
        <a:latin typeface="+mn-lt"/>
        <a:ea typeface="+mn-ea"/>
        <a:cs typeface="+mn-cs"/>
      </a:defRPr>
    </a:lvl4pPr>
    <a:lvl5pPr marL="1826607" algn="l" defTabSz="913306" rtl="0" eaLnBrk="1" latinLnBrk="0" hangingPunct="1">
      <a:defRPr sz="1800" kern="1200">
        <a:solidFill>
          <a:schemeClr val="tx1"/>
        </a:solidFill>
        <a:latin typeface="+mn-lt"/>
        <a:ea typeface="+mn-ea"/>
        <a:cs typeface="+mn-cs"/>
      </a:defRPr>
    </a:lvl5pPr>
    <a:lvl6pPr marL="2283255" algn="l" defTabSz="913306" rtl="0" eaLnBrk="1" latinLnBrk="0" hangingPunct="1">
      <a:defRPr sz="1800" kern="1200">
        <a:solidFill>
          <a:schemeClr val="tx1"/>
        </a:solidFill>
        <a:latin typeface="+mn-lt"/>
        <a:ea typeface="+mn-ea"/>
        <a:cs typeface="+mn-cs"/>
      </a:defRPr>
    </a:lvl6pPr>
    <a:lvl7pPr marL="2739911" algn="l" defTabSz="913306" rtl="0" eaLnBrk="1" latinLnBrk="0" hangingPunct="1">
      <a:defRPr sz="1800" kern="1200">
        <a:solidFill>
          <a:schemeClr val="tx1"/>
        </a:solidFill>
        <a:latin typeface="+mn-lt"/>
        <a:ea typeface="+mn-ea"/>
        <a:cs typeface="+mn-cs"/>
      </a:defRPr>
    </a:lvl7pPr>
    <a:lvl8pPr marL="3196560" algn="l" defTabSz="913306" rtl="0" eaLnBrk="1" latinLnBrk="0" hangingPunct="1">
      <a:defRPr sz="1800" kern="1200">
        <a:solidFill>
          <a:schemeClr val="tx1"/>
        </a:solidFill>
        <a:latin typeface="+mn-lt"/>
        <a:ea typeface="+mn-ea"/>
        <a:cs typeface="+mn-cs"/>
      </a:defRPr>
    </a:lvl8pPr>
    <a:lvl9pPr marL="3653212" algn="l" defTabSz="91330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0" d="100"/>
          <a:sy n="120" d="100"/>
        </p:scale>
        <p:origin x="-1312" y="-104"/>
      </p:cViewPr>
      <p:guideLst>
        <p:guide orient="horz" pos="2160"/>
        <p:guide pos="2880"/>
      </p:guideLst>
    </p:cSldViewPr>
  </p:slideViewPr>
  <p:notesTextViewPr>
    <p:cViewPr>
      <p:scale>
        <a:sx n="1" d="1"/>
        <a:sy n="1" d="1"/>
      </p:scale>
      <p:origin x="0" y="0"/>
    </p:cViewPr>
  </p:notesTextViewPr>
  <p:sorterViewPr>
    <p:cViewPr>
      <p:scale>
        <a:sx n="100" d="100"/>
        <a:sy n="100" d="100"/>
      </p:scale>
      <p:origin x="0" y="2472"/>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79.xml"/><Relationship Id="rId102" Type="http://schemas.openxmlformats.org/officeDocument/2006/relationships/slide" Target="slides/slide80.xml"/><Relationship Id="rId103" Type="http://schemas.openxmlformats.org/officeDocument/2006/relationships/slide" Target="slides/slide81.xml"/><Relationship Id="rId104" Type="http://schemas.openxmlformats.org/officeDocument/2006/relationships/slide" Target="slides/slide82.xml"/><Relationship Id="rId105" Type="http://schemas.openxmlformats.org/officeDocument/2006/relationships/slide" Target="slides/slide83.xml"/><Relationship Id="rId106" Type="http://schemas.openxmlformats.org/officeDocument/2006/relationships/slide" Target="slides/slide84.xml"/><Relationship Id="rId107" Type="http://schemas.openxmlformats.org/officeDocument/2006/relationships/slide" Target="slides/slide8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108" Type="http://schemas.openxmlformats.org/officeDocument/2006/relationships/slide" Target="slides/slide86.xml"/><Relationship Id="rId109" Type="http://schemas.openxmlformats.org/officeDocument/2006/relationships/slide" Target="slides/slide87.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Master" Target="slideMasters/slideMaster17.xml"/><Relationship Id="rId18" Type="http://schemas.openxmlformats.org/officeDocument/2006/relationships/slideMaster" Target="slideMasters/slideMaster18.xml"/><Relationship Id="rId19" Type="http://schemas.openxmlformats.org/officeDocument/2006/relationships/slideMaster" Target="slideMasters/slideMaster19.xml"/><Relationship Id="rId30" Type="http://schemas.openxmlformats.org/officeDocument/2006/relationships/slide" Target="slides/slide8.xml"/><Relationship Id="rId31" Type="http://schemas.openxmlformats.org/officeDocument/2006/relationships/slide" Target="slides/slide9.xml"/><Relationship Id="rId32" Type="http://schemas.openxmlformats.org/officeDocument/2006/relationships/slide" Target="slides/slide10.xml"/><Relationship Id="rId33" Type="http://schemas.openxmlformats.org/officeDocument/2006/relationships/slide" Target="slides/slide11.xml"/><Relationship Id="rId34" Type="http://schemas.openxmlformats.org/officeDocument/2006/relationships/slide" Target="slides/slide12.xml"/><Relationship Id="rId35" Type="http://schemas.openxmlformats.org/officeDocument/2006/relationships/slide" Target="slides/slide13.xml"/><Relationship Id="rId36" Type="http://schemas.openxmlformats.org/officeDocument/2006/relationships/slide" Target="slides/slide14.xml"/><Relationship Id="rId37" Type="http://schemas.openxmlformats.org/officeDocument/2006/relationships/slide" Target="slides/slide15.xml"/><Relationship Id="rId38" Type="http://schemas.openxmlformats.org/officeDocument/2006/relationships/slide" Target="slides/slide16.xml"/><Relationship Id="rId39" Type="http://schemas.openxmlformats.org/officeDocument/2006/relationships/slide" Target="slides/slide17.xml"/><Relationship Id="rId50" Type="http://schemas.openxmlformats.org/officeDocument/2006/relationships/slide" Target="slides/slide28.xml"/><Relationship Id="rId51" Type="http://schemas.openxmlformats.org/officeDocument/2006/relationships/slide" Target="slides/slide29.xml"/><Relationship Id="rId52" Type="http://schemas.openxmlformats.org/officeDocument/2006/relationships/slide" Target="slides/slide30.xml"/><Relationship Id="rId53" Type="http://schemas.openxmlformats.org/officeDocument/2006/relationships/slide" Target="slides/slide31.xml"/><Relationship Id="rId54" Type="http://schemas.openxmlformats.org/officeDocument/2006/relationships/slide" Target="slides/slide32.xml"/><Relationship Id="rId55" Type="http://schemas.openxmlformats.org/officeDocument/2006/relationships/slide" Target="slides/slide33.xml"/><Relationship Id="rId56" Type="http://schemas.openxmlformats.org/officeDocument/2006/relationships/slide" Target="slides/slide34.xml"/><Relationship Id="rId57" Type="http://schemas.openxmlformats.org/officeDocument/2006/relationships/slide" Target="slides/slide35.xml"/><Relationship Id="rId58" Type="http://schemas.openxmlformats.org/officeDocument/2006/relationships/slide" Target="slides/slide36.xml"/><Relationship Id="rId59" Type="http://schemas.openxmlformats.org/officeDocument/2006/relationships/slide" Target="slides/slide37.xml"/><Relationship Id="rId70" Type="http://schemas.openxmlformats.org/officeDocument/2006/relationships/slide" Target="slides/slide48.xml"/><Relationship Id="rId71" Type="http://schemas.openxmlformats.org/officeDocument/2006/relationships/slide" Target="slides/slide49.xml"/><Relationship Id="rId72" Type="http://schemas.openxmlformats.org/officeDocument/2006/relationships/slide" Target="slides/slide50.xml"/><Relationship Id="rId73" Type="http://schemas.openxmlformats.org/officeDocument/2006/relationships/slide" Target="slides/slide51.xml"/><Relationship Id="rId74" Type="http://schemas.openxmlformats.org/officeDocument/2006/relationships/slide" Target="slides/slide52.xml"/><Relationship Id="rId75" Type="http://schemas.openxmlformats.org/officeDocument/2006/relationships/slide" Target="slides/slide53.xml"/><Relationship Id="rId76" Type="http://schemas.openxmlformats.org/officeDocument/2006/relationships/slide" Target="slides/slide54.xml"/><Relationship Id="rId77" Type="http://schemas.openxmlformats.org/officeDocument/2006/relationships/slide" Target="slides/slide55.xml"/><Relationship Id="rId78" Type="http://schemas.openxmlformats.org/officeDocument/2006/relationships/slide" Target="slides/slide56.xml"/><Relationship Id="rId79" Type="http://schemas.openxmlformats.org/officeDocument/2006/relationships/slide" Target="slides/slide57.xml"/><Relationship Id="rId110" Type="http://schemas.openxmlformats.org/officeDocument/2006/relationships/slide" Target="slides/slide88.xml"/><Relationship Id="rId90" Type="http://schemas.openxmlformats.org/officeDocument/2006/relationships/slide" Target="slides/slide68.xml"/><Relationship Id="rId91" Type="http://schemas.openxmlformats.org/officeDocument/2006/relationships/slide" Target="slides/slide69.xml"/><Relationship Id="rId92" Type="http://schemas.openxmlformats.org/officeDocument/2006/relationships/slide" Target="slides/slide70.xml"/><Relationship Id="rId93" Type="http://schemas.openxmlformats.org/officeDocument/2006/relationships/slide" Target="slides/slide71.xml"/><Relationship Id="rId94" Type="http://schemas.openxmlformats.org/officeDocument/2006/relationships/slide" Target="slides/slide72.xml"/><Relationship Id="rId95" Type="http://schemas.openxmlformats.org/officeDocument/2006/relationships/slide" Target="slides/slide73.xml"/><Relationship Id="rId96" Type="http://schemas.openxmlformats.org/officeDocument/2006/relationships/slide" Target="slides/slide74.xml"/><Relationship Id="rId97" Type="http://schemas.openxmlformats.org/officeDocument/2006/relationships/slide" Target="slides/slide75.xml"/><Relationship Id="rId98" Type="http://schemas.openxmlformats.org/officeDocument/2006/relationships/slide" Target="slides/slide76.xml"/><Relationship Id="rId99" Type="http://schemas.openxmlformats.org/officeDocument/2006/relationships/slide" Target="slides/slide77.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tags" Target="tags/tag1.xml"/><Relationship Id="rId114" Type="http://schemas.openxmlformats.org/officeDocument/2006/relationships/presProps" Target="presProps.xml"/><Relationship Id="rId115" Type="http://schemas.openxmlformats.org/officeDocument/2006/relationships/viewProps" Target="viewProps.xml"/><Relationship Id="rId116" Type="http://schemas.openxmlformats.org/officeDocument/2006/relationships/theme" Target="theme/theme1.xml"/><Relationship Id="rId117" Type="http://schemas.openxmlformats.org/officeDocument/2006/relationships/tableStyles" Target="tableStyles.xml"/><Relationship Id="rId20" Type="http://schemas.openxmlformats.org/officeDocument/2006/relationships/slideMaster" Target="slideMasters/slideMaster20.xml"/><Relationship Id="rId21" Type="http://schemas.openxmlformats.org/officeDocument/2006/relationships/slideMaster" Target="slideMasters/slideMaster21.xml"/><Relationship Id="rId22" Type="http://schemas.openxmlformats.org/officeDocument/2006/relationships/slideMaster" Target="slideMasters/slideMaster22.xml"/><Relationship Id="rId23" Type="http://schemas.openxmlformats.org/officeDocument/2006/relationships/slide" Target="slides/slide1.xml"/><Relationship Id="rId24" Type="http://schemas.openxmlformats.org/officeDocument/2006/relationships/slide" Target="slides/slide2.xml"/><Relationship Id="rId25" Type="http://schemas.openxmlformats.org/officeDocument/2006/relationships/slide" Target="slides/slide3.xml"/><Relationship Id="rId26" Type="http://schemas.openxmlformats.org/officeDocument/2006/relationships/slide" Target="slides/slide4.xml"/><Relationship Id="rId27" Type="http://schemas.openxmlformats.org/officeDocument/2006/relationships/slide" Target="slides/slide5.xml"/><Relationship Id="rId28" Type="http://schemas.openxmlformats.org/officeDocument/2006/relationships/slide" Target="slides/slide6.xml"/><Relationship Id="rId29" Type="http://schemas.openxmlformats.org/officeDocument/2006/relationships/slide" Target="slides/slide7.xml"/><Relationship Id="rId40" Type="http://schemas.openxmlformats.org/officeDocument/2006/relationships/slide" Target="slides/slide18.xml"/><Relationship Id="rId41" Type="http://schemas.openxmlformats.org/officeDocument/2006/relationships/slide" Target="slides/slide19.xml"/><Relationship Id="rId42" Type="http://schemas.openxmlformats.org/officeDocument/2006/relationships/slide" Target="slides/slide20.xml"/><Relationship Id="rId43" Type="http://schemas.openxmlformats.org/officeDocument/2006/relationships/slide" Target="slides/slide21.xml"/><Relationship Id="rId44" Type="http://schemas.openxmlformats.org/officeDocument/2006/relationships/slide" Target="slides/slide22.xml"/><Relationship Id="rId45" Type="http://schemas.openxmlformats.org/officeDocument/2006/relationships/slide" Target="slides/slide23.xml"/><Relationship Id="rId46" Type="http://schemas.openxmlformats.org/officeDocument/2006/relationships/slide" Target="slides/slide24.xml"/><Relationship Id="rId47" Type="http://schemas.openxmlformats.org/officeDocument/2006/relationships/slide" Target="slides/slide25.xml"/><Relationship Id="rId48" Type="http://schemas.openxmlformats.org/officeDocument/2006/relationships/slide" Target="slides/slide26.xml"/><Relationship Id="rId49" Type="http://schemas.openxmlformats.org/officeDocument/2006/relationships/slide" Target="slides/slide27.xml"/><Relationship Id="rId60" Type="http://schemas.openxmlformats.org/officeDocument/2006/relationships/slide" Target="slides/slide38.xml"/><Relationship Id="rId61" Type="http://schemas.openxmlformats.org/officeDocument/2006/relationships/slide" Target="slides/slide39.xml"/><Relationship Id="rId62" Type="http://schemas.openxmlformats.org/officeDocument/2006/relationships/slide" Target="slides/slide40.xml"/><Relationship Id="rId63" Type="http://schemas.openxmlformats.org/officeDocument/2006/relationships/slide" Target="slides/slide41.xml"/><Relationship Id="rId64" Type="http://schemas.openxmlformats.org/officeDocument/2006/relationships/slide" Target="slides/slide42.xml"/><Relationship Id="rId65" Type="http://schemas.openxmlformats.org/officeDocument/2006/relationships/slide" Target="slides/slide43.xml"/><Relationship Id="rId66" Type="http://schemas.openxmlformats.org/officeDocument/2006/relationships/slide" Target="slides/slide44.xml"/><Relationship Id="rId67" Type="http://schemas.openxmlformats.org/officeDocument/2006/relationships/slide" Target="slides/slide45.xml"/><Relationship Id="rId68" Type="http://schemas.openxmlformats.org/officeDocument/2006/relationships/slide" Target="slides/slide46.xml"/><Relationship Id="rId69" Type="http://schemas.openxmlformats.org/officeDocument/2006/relationships/slide" Target="slides/slide47.xml"/><Relationship Id="rId100" Type="http://schemas.openxmlformats.org/officeDocument/2006/relationships/slide" Target="slides/slide78.xml"/><Relationship Id="rId80" Type="http://schemas.openxmlformats.org/officeDocument/2006/relationships/slide" Target="slides/slide58.xml"/><Relationship Id="rId81" Type="http://schemas.openxmlformats.org/officeDocument/2006/relationships/slide" Target="slides/slide59.xml"/><Relationship Id="rId82" Type="http://schemas.openxmlformats.org/officeDocument/2006/relationships/slide" Target="slides/slide60.xml"/><Relationship Id="rId83" Type="http://schemas.openxmlformats.org/officeDocument/2006/relationships/slide" Target="slides/slide61.xml"/><Relationship Id="rId84" Type="http://schemas.openxmlformats.org/officeDocument/2006/relationships/slide" Target="slides/slide62.xml"/><Relationship Id="rId85" Type="http://schemas.openxmlformats.org/officeDocument/2006/relationships/slide" Target="slides/slide63.xml"/><Relationship Id="rId86" Type="http://schemas.openxmlformats.org/officeDocument/2006/relationships/slide" Target="slides/slide64.xml"/><Relationship Id="rId87" Type="http://schemas.openxmlformats.org/officeDocument/2006/relationships/slide" Target="slides/slide65.xml"/><Relationship Id="rId88" Type="http://schemas.openxmlformats.org/officeDocument/2006/relationships/slide" Target="slides/slide66.xml"/><Relationship Id="rId89" Type="http://schemas.openxmlformats.org/officeDocument/2006/relationships/slide" Target="slides/slide67.xml"/></Relationships>
</file>

<file path=ppt/diagrams/_rels/data1.xml.rels><?xml version="1.0" encoding="UTF-8" standalone="yes"?>
<Relationships xmlns="http://schemas.openxmlformats.org/package/2006/relationships"><Relationship Id="rId3" Type="http://schemas.openxmlformats.org/officeDocument/2006/relationships/hyperlink" Target="http://arxiv.org/pdf/1209.2543v1" TargetMode="External"/><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1" Type="http://schemas.openxmlformats.org/officeDocument/2006/relationships/hyperlink" Target="https://edms.cern.ch/document/1234244/" TargetMode="External"/><Relationship Id="rId2" Type="http://schemas.openxmlformats.org/officeDocument/2006/relationships/hyperlink" Target="http://arxiv.org/pdf/1202.5940v1"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181.png"/><Relationship Id="rId4" Type="http://schemas.openxmlformats.org/officeDocument/2006/relationships/image" Target="../media/image182.png"/><Relationship Id="rId5" Type="http://schemas.openxmlformats.org/officeDocument/2006/relationships/image" Target="../media/image183.png"/><Relationship Id="rId1" Type="http://schemas.openxmlformats.org/officeDocument/2006/relationships/image" Target="../media/image179.png"/><Relationship Id="rId2" Type="http://schemas.openxmlformats.org/officeDocument/2006/relationships/image" Target="../media/image180.png"/></Relationships>
</file>

<file path=ppt/diagrams/_rels/drawing1.xml.rels><?xml version="1.0" encoding="UTF-8" standalone="yes"?>
<Relationships xmlns="http://schemas.openxmlformats.org/package/2006/relationships"><Relationship Id="rId3" Type="http://schemas.openxmlformats.org/officeDocument/2006/relationships/hyperlink" Target="http://arxiv.org/pdf/1202.5940v1" TargetMode="External"/><Relationship Id="rId4" Type="http://schemas.openxmlformats.org/officeDocument/2006/relationships/image" Target="../media/image50.png"/><Relationship Id="rId5" Type="http://schemas.openxmlformats.org/officeDocument/2006/relationships/hyperlink" Target="http://arxiv.org/pdf/1209.2543v1" TargetMode="External"/><Relationship Id="rId6" Type="http://schemas.openxmlformats.org/officeDocument/2006/relationships/image" Target="../media/image51.png"/><Relationship Id="rId1" Type="http://schemas.openxmlformats.org/officeDocument/2006/relationships/hyperlink" Target="https://edms.cern.ch/document/1234244/" TargetMode="External"/><Relationship Id="rId2" Type="http://schemas.openxmlformats.org/officeDocument/2006/relationships/image" Target="../media/image4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81.png"/><Relationship Id="rId4" Type="http://schemas.openxmlformats.org/officeDocument/2006/relationships/image" Target="../media/image182.png"/><Relationship Id="rId5" Type="http://schemas.openxmlformats.org/officeDocument/2006/relationships/image" Target="../media/image183.png"/><Relationship Id="rId1" Type="http://schemas.openxmlformats.org/officeDocument/2006/relationships/image" Target="../media/image179.png"/><Relationship Id="rId2" Type="http://schemas.openxmlformats.org/officeDocument/2006/relationships/image" Target="../media/image18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2E2105-977F-CB45-AB1A-49FC191E3BB4}" type="doc">
      <dgm:prSet loTypeId="urn:microsoft.com/office/officeart/2005/8/layout/vList4#5" loCatId="" qsTypeId="urn:microsoft.com/office/officeart/2005/8/quickstyle/simple4" qsCatId="simple" csTypeId="urn:microsoft.com/office/officeart/2005/8/colors/accent1_2" csCatId="accent1" phldr="1"/>
      <dgm:spPr/>
      <dgm:t>
        <a:bodyPr/>
        <a:lstStyle/>
        <a:p>
          <a:endParaRPr lang="en-US"/>
        </a:p>
      </dgm:t>
    </dgm:pt>
    <dgm:pt modelId="{1E086AAD-8598-1042-BAA5-86C746AC2420}">
      <dgm:prSet phldrT="[Text]" custT="1"/>
      <dgm:spPr>
        <a:solidFill>
          <a:srgbClr val="F2F2F2"/>
        </a:solidFill>
      </dgm:spPr>
      <dgm:t>
        <a:bodyPr/>
        <a:lstStyle/>
        <a:p>
          <a:pPr algn="l"/>
          <a:r>
            <a:rPr kumimoji="1" lang="en-US" sz="1400" dirty="0" err="1" smtClean="0">
              <a:solidFill>
                <a:srgbClr val="000000"/>
              </a:solidFill>
              <a:latin typeface="Calibri"/>
              <a:cs typeface="Calibri"/>
            </a:rPr>
            <a:t>Vol</a:t>
          </a:r>
          <a:r>
            <a:rPr kumimoji="1" lang="en-US" sz="1400" dirty="0" smtClean="0">
              <a:solidFill>
                <a:srgbClr val="000000"/>
              </a:solidFill>
              <a:latin typeface="Calibri"/>
              <a:cs typeface="Calibri"/>
            </a:rPr>
            <a:t> 1:  The CLIC accelerator and site facilities (</a:t>
          </a:r>
          <a:r>
            <a:rPr kumimoji="1" lang="en-US" sz="1400" dirty="0" err="1" smtClean="0">
              <a:solidFill>
                <a:srgbClr val="000000"/>
              </a:solidFill>
              <a:latin typeface="Calibri"/>
              <a:cs typeface="Calibri"/>
            </a:rPr>
            <a:t>H.Schmickler</a:t>
          </a:r>
          <a:r>
            <a:rPr kumimoji="1" lang="en-US" sz="1400" dirty="0" smtClean="0">
              <a:solidFill>
                <a:srgbClr val="000000"/>
              </a:solidFill>
              <a:latin typeface="Calibri"/>
              <a:cs typeface="Calibri"/>
            </a:rPr>
            <a:t>) </a:t>
          </a:r>
        </a:p>
        <a:p>
          <a:pPr algn="l"/>
          <a:r>
            <a:rPr kumimoji="1" lang="en-US" sz="1200" dirty="0" smtClean="0">
              <a:solidFill>
                <a:srgbClr val="000000"/>
              </a:solidFill>
              <a:latin typeface="Calibri"/>
              <a:cs typeface="Calibri"/>
            </a:rPr>
            <a:t>- CLIC concept with exploration over multi-</a:t>
          </a:r>
          <a:r>
            <a:rPr kumimoji="1" lang="en-US" sz="1200" dirty="0" err="1" smtClean="0">
              <a:solidFill>
                <a:srgbClr val="000000"/>
              </a:solidFill>
              <a:latin typeface="Calibri"/>
              <a:cs typeface="Calibri"/>
            </a:rPr>
            <a:t>TeV</a:t>
          </a:r>
          <a:r>
            <a:rPr kumimoji="1" lang="en-US" sz="1200" dirty="0" smtClean="0">
              <a:solidFill>
                <a:srgbClr val="000000"/>
              </a:solidFill>
              <a:latin typeface="Calibri"/>
              <a:cs typeface="Calibri"/>
            </a:rPr>
            <a:t> energy range up to 3 </a:t>
          </a:r>
          <a:r>
            <a:rPr kumimoji="1" lang="en-US" sz="1200" dirty="0" err="1" smtClean="0">
              <a:solidFill>
                <a:srgbClr val="000000"/>
              </a:solidFill>
              <a:latin typeface="Calibri"/>
              <a:cs typeface="Calibri"/>
            </a:rPr>
            <a:t>TeV</a:t>
          </a:r>
          <a:endParaRPr kumimoji="1" lang="en-US" sz="1200" dirty="0" smtClean="0">
            <a:solidFill>
              <a:srgbClr val="000000"/>
            </a:solidFill>
            <a:latin typeface="Calibri"/>
            <a:cs typeface="Calibri"/>
          </a:endParaRPr>
        </a:p>
        <a:p>
          <a:pPr algn="l"/>
          <a:r>
            <a:rPr kumimoji="1" lang="en-US" sz="1200" dirty="0" smtClean="0">
              <a:solidFill>
                <a:srgbClr val="000000"/>
              </a:solidFill>
              <a:latin typeface="Calibri"/>
              <a:cs typeface="Calibri"/>
            </a:rPr>
            <a:t>- Feasibility study of CLIC parameters optimized at 3 </a:t>
          </a:r>
          <a:r>
            <a:rPr kumimoji="1" lang="en-US" sz="1200" dirty="0" err="1" smtClean="0">
              <a:solidFill>
                <a:srgbClr val="000000"/>
              </a:solidFill>
              <a:latin typeface="Calibri"/>
              <a:cs typeface="Calibri"/>
            </a:rPr>
            <a:t>TeV</a:t>
          </a:r>
          <a:r>
            <a:rPr kumimoji="1" lang="en-US" sz="1200" dirty="0" smtClean="0">
              <a:solidFill>
                <a:srgbClr val="000000"/>
              </a:solidFill>
              <a:latin typeface="Calibri"/>
              <a:cs typeface="Calibri"/>
            </a:rPr>
            <a:t> (most demanding) </a:t>
          </a:r>
        </a:p>
        <a:p>
          <a:pPr marL="88900" indent="-88900" algn="l"/>
          <a:r>
            <a:rPr kumimoji="1" lang="en-US" sz="1200" dirty="0" smtClean="0">
              <a:solidFill>
                <a:srgbClr val="000000"/>
              </a:solidFill>
              <a:latin typeface="Calibri"/>
              <a:cs typeface="Calibri"/>
            </a:rPr>
            <a:t>- Consider also 500 </a:t>
          </a:r>
          <a:r>
            <a:rPr kumimoji="1" lang="en-US" sz="1200" dirty="0" err="1" smtClean="0">
              <a:solidFill>
                <a:srgbClr val="000000"/>
              </a:solidFill>
              <a:latin typeface="Calibri"/>
              <a:cs typeface="Calibri"/>
            </a:rPr>
            <a:t>GeV</a:t>
          </a:r>
          <a:r>
            <a:rPr kumimoji="1" lang="en-US" sz="1200" dirty="0" smtClean="0">
              <a:solidFill>
                <a:srgbClr val="000000"/>
              </a:solidFill>
              <a:latin typeface="Calibri"/>
              <a:cs typeface="Calibri"/>
            </a:rPr>
            <a:t>, and intermediate energy range</a:t>
          </a:r>
        </a:p>
        <a:p>
          <a:pPr marL="88900" indent="-88900" algn="l"/>
          <a:r>
            <a:rPr lang="en-US" sz="1200" dirty="0" smtClean="0">
              <a:solidFill>
                <a:srgbClr val="000000"/>
              </a:solidFill>
              <a:latin typeface="Calibri"/>
              <a:cs typeface="Calibri"/>
            </a:rPr>
            <a:t>- Complete, presented in SPC in March 2012  </a:t>
          </a:r>
          <a:r>
            <a:rPr lang="en-US" sz="1200" dirty="0" smtClean="0">
              <a:solidFill>
                <a:srgbClr val="000000"/>
              </a:solidFill>
              <a:latin typeface="Calibri"/>
              <a:cs typeface="Calibri"/>
              <a:hlinkClick xmlns:r="http://schemas.openxmlformats.org/officeDocument/2006/relationships" r:id="rId1"/>
            </a:rPr>
            <a:t>https://edms.cern.ch/document/1234244/</a:t>
          </a:r>
          <a:endParaRPr lang="en-US" sz="1200" dirty="0" smtClean="0">
            <a:solidFill>
              <a:srgbClr val="000000"/>
            </a:solidFill>
            <a:latin typeface="Calibri"/>
            <a:cs typeface="Calibri"/>
          </a:endParaRPr>
        </a:p>
      </dgm:t>
    </dgm:pt>
    <dgm:pt modelId="{4D4D4AF7-90C7-444E-91A8-0A78AA75C585}" type="parTrans" cxnId="{D10B330A-6368-CA4E-B698-B88D9DB17714}">
      <dgm:prSet/>
      <dgm:spPr/>
      <dgm:t>
        <a:bodyPr/>
        <a:lstStyle/>
        <a:p>
          <a:endParaRPr lang="en-US"/>
        </a:p>
      </dgm:t>
    </dgm:pt>
    <dgm:pt modelId="{286AB521-A53E-DE48-9C5A-53D7A2CCA47A}" type="sibTrans" cxnId="{D10B330A-6368-CA4E-B698-B88D9DB17714}">
      <dgm:prSet/>
      <dgm:spPr/>
      <dgm:t>
        <a:bodyPr/>
        <a:lstStyle/>
        <a:p>
          <a:endParaRPr lang="en-US"/>
        </a:p>
      </dgm:t>
    </dgm:pt>
    <dgm:pt modelId="{5EBDAE48-E33A-BF49-80B0-3795552E3EB3}">
      <dgm:prSet phldrT="[Text]" custT="1"/>
      <dgm:spPr>
        <a:solidFill>
          <a:schemeClr val="bg1">
            <a:lumMod val="95000"/>
          </a:schemeClr>
        </a:solidFill>
      </dgm:spPr>
      <dgm:t>
        <a:bodyPr/>
        <a:lstStyle/>
        <a:p>
          <a:r>
            <a:rPr kumimoji="1" lang="en-US" sz="1400" dirty="0" err="1" smtClean="0">
              <a:solidFill>
                <a:srgbClr val="000000"/>
              </a:solidFill>
              <a:latin typeface="Calibri"/>
              <a:cs typeface="Calibri"/>
            </a:rPr>
            <a:t>Vol</a:t>
          </a:r>
          <a:r>
            <a:rPr kumimoji="1" lang="en-US" sz="1400" dirty="0" smtClean="0">
              <a:solidFill>
                <a:srgbClr val="000000"/>
              </a:solidFill>
              <a:latin typeface="Calibri"/>
              <a:cs typeface="Calibri"/>
            </a:rPr>
            <a:t> 2: Physics and detectors at CLIC (</a:t>
          </a:r>
          <a:r>
            <a:rPr kumimoji="1" lang="en-US" sz="1400" dirty="0" err="1" smtClean="0">
              <a:solidFill>
                <a:srgbClr val="000000"/>
              </a:solidFill>
              <a:latin typeface="Calibri"/>
              <a:cs typeface="Calibri"/>
            </a:rPr>
            <a:t>L.Linssen</a:t>
          </a:r>
          <a:r>
            <a:rPr kumimoji="1" lang="en-US" sz="1400" dirty="0" smtClean="0">
              <a:solidFill>
                <a:srgbClr val="000000"/>
              </a:solidFill>
              <a:latin typeface="Calibri"/>
              <a:cs typeface="Calibri"/>
            </a:rPr>
            <a:t>)</a:t>
          </a:r>
        </a:p>
        <a:p>
          <a:pPr marL="88900" indent="-88900"/>
          <a:r>
            <a:rPr lang="en-US" sz="1200" dirty="0" smtClean="0">
              <a:solidFill>
                <a:srgbClr val="000000"/>
              </a:solidFill>
              <a:latin typeface="Calibri"/>
              <a:cs typeface="Calibri"/>
            </a:rPr>
            <a:t>- Physics at a multi-</a:t>
          </a:r>
          <a:r>
            <a:rPr lang="en-US" sz="1200" dirty="0" err="1" smtClean="0">
              <a:solidFill>
                <a:srgbClr val="000000"/>
              </a:solidFill>
              <a:latin typeface="Calibri"/>
              <a:cs typeface="Calibri"/>
            </a:rPr>
            <a:t>TeV</a:t>
          </a:r>
          <a:r>
            <a:rPr lang="en-US" sz="1200" dirty="0" smtClean="0">
              <a:solidFill>
                <a:srgbClr val="000000"/>
              </a:solidFill>
              <a:latin typeface="Calibri"/>
              <a:cs typeface="Calibri"/>
            </a:rPr>
            <a:t> CLIC machine can be measured with high precision,   despite challenging background conditions  </a:t>
          </a:r>
        </a:p>
        <a:p>
          <a:r>
            <a:rPr kumimoji="1" lang="en-US" sz="1200" dirty="0" smtClean="0">
              <a:solidFill>
                <a:srgbClr val="000000"/>
              </a:solidFill>
              <a:latin typeface="Calibri"/>
              <a:cs typeface="Calibri"/>
            </a:rPr>
            <a:t>- External review procedure in October 2011</a:t>
          </a:r>
        </a:p>
        <a:p>
          <a:pPr marL="88900" indent="-88900"/>
          <a:r>
            <a:rPr kumimoji="1" lang="en-US" sz="1200" dirty="0" smtClean="0">
              <a:solidFill>
                <a:srgbClr val="000000"/>
              </a:solidFill>
              <a:latin typeface="Calibri"/>
              <a:cs typeface="Calibri"/>
            </a:rPr>
            <a:t>- Completed and printed, presented in SPC in December 2011 </a:t>
          </a:r>
          <a:r>
            <a:rPr kumimoji="1" lang="da-DK" sz="1200" dirty="0" smtClean="0">
              <a:solidFill>
                <a:srgbClr val="000000"/>
              </a:solidFill>
              <a:latin typeface="Calibri"/>
              <a:cs typeface="Calibri"/>
              <a:hlinkClick xmlns:r="http://schemas.openxmlformats.org/officeDocument/2006/relationships" r:id="rId2"/>
            </a:rPr>
            <a:t>http://arxiv.org/pdf/1202.5940v1</a:t>
          </a:r>
          <a:endParaRPr kumimoji="1" lang="da-DK" sz="1200" dirty="0" smtClean="0">
            <a:solidFill>
              <a:srgbClr val="000000"/>
            </a:solidFill>
            <a:latin typeface="Calibri"/>
            <a:cs typeface="Calibri"/>
          </a:endParaRPr>
        </a:p>
        <a:p>
          <a:pPr marL="88900" indent="-88900"/>
          <a:endParaRPr lang="en-US" sz="1100" dirty="0">
            <a:solidFill>
              <a:srgbClr val="000000"/>
            </a:solidFill>
          </a:endParaRPr>
        </a:p>
      </dgm:t>
    </dgm:pt>
    <dgm:pt modelId="{6695537D-2375-8746-BB55-745F7C5A87C8}" type="parTrans" cxnId="{457122C7-807C-D044-AE8C-2CD1296C78F1}">
      <dgm:prSet/>
      <dgm:spPr/>
      <dgm:t>
        <a:bodyPr/>
        <a:lstStyle/>
        <a:p>
          <a:endParaRPr lang="en-US"/>
        </a:p>
      </dgm:t>
    </dgm:pt>
    <dgm:pt modelId="{72BBA525-DD0F-194A-873D-B1491B32B0F5}" type="sibTrans" cxnId="{457122C7-807C-D044-AE8C-2CD1296C78F1}">
      <dgm:prSet/>
      <dgm:spPr/>
      <dgm:t>
        <a:bodyPr/>
        <a:lstStyle/>
        <a:p>
          <a:endParaRPr lang="en-US"/>
        </a:p>
      </dgm:t>
    </dgm:pt>
    <dgm:pt modelId="{74378FF7-AB83-C44B-BEAB-04975B374C97}">
      <dgm:prSet phldrT="[Text]" custT="1"/>
      <dgm:spPr>
        <a:solidFill>
          <a:schemeClr val="bg1">
            <a:lumMod val="95000"/>
          </a:schemeClr>
        </a:solidFill>
      </dgm:spPr>
      <dgm:t>
        <a:bodyPr/>
        <a:lstStyle/>
        <a:p>
          <a:pPr>
            <a:lnSpc>
              <a:spcPct val="90000"/>
            </a:lnSpc>
          </a:pPr>
          <a:r>
            <a:rPr kumimoji="1" lang="en-US" sz="1400" dirty="0" err="1" smtClean="0">
              <a:solidFill>
                <a:srgbClr val="000000"/>
              </a:solidFill>
              <a:latin typeface="Calibri"/>
              <a:cs typeface="Calibri"/>
            </a:rPr>
            <a:t>Vol</a:t>
          </a:r>
          <a:r>
            <a:rPr kumimoji="1" lang="en-US" sz="1400" dirty="0" smtClean="0">
              <a:solidFill>
                <a:srgbClr val="000000"/>
              </a:solidFill>
              <a:latin typeface="Calibri"/>
              <a:cs typeface="Calibri"/>
            </a:rPr>
            <a:t> 3:  “CLIC study summary” (</a:t>
          </a:r>
          <a:r>
            <a:rPr kumimoji="1" lang="en-US" sz="1400" dirty="0" err="1" smtClean="0">
              <a:solidFill>
                <a:srgbClr val="000000"/>
              </a:solidFill>
              <a:latin typeface="Calibri"/>
              <a:cs typeface="Calibri"/>
            </a:rPr>
            <a:t>S.Stapnes</a:t>
          </a:r>
          <a:r>
            <a:rPr kumimoji="1" lang="en-US" sz="1400" dirty="0" smtClean="0">
              <a:solidFill>
                <a:srgbClr val="000000"/>
              </a:solidFill>
              <a:latin typeface="Calibri"/>
              <a:cs typeface="Calibri"/>
            </a:rPr>
            <a:t>)</a:t>
          </a:r>
        </a:p>
        <a:p>
          <a:pPr marL="88900" indent="-88900">
            <a:lnSpc>
              <a:spcPct val="90000"/>
            </a:lnSpc>
          </a:pPr>
          <a:r>
            <a:rPr kumimoji="1" lang="en-US" sz="1200" dirty="0" smtClean="0">
              <a:solidFill>
                <a:srgbClr val="000000"/>
              </a:solidFill>
              <a:latin typeface="Calibri"/>
              <a:cs typeface="Calibri"/>
            </a:rPr>
            <a:t>- Summary and available for the European Strategy process, including possible implementation stages for a CLIC machine as well as costing and cost-drives  </a:t>
          </a:r>
        </a:p>
        <a:p>
          <a:pPr>
            <a:lnSpc>
              <a:spcPct val="90000"/>
            </a:lnSpc>
          </a:pPr>
          <a:r>
            <a:rPr kumimoji="1" lang="en-US" sz="1200" dirty="0" smtClean="0">
              <a:solidFill>
                <a:srgbClr val="000000"/>
              </a:solidFill>
              <a:latin typeface="Calibri"/>
              <a:cs typeface="Calibri"/>
            </a:rPr>
            <a:t>- Proposing objectives and work plan of post CDR phase (2012-16)</a:t>
          </a:r>
        </a:p>
        <a:p>
          <a:pPr>
            <a:lnSpc>
              <a:spcPct val="90000"/>
            </a:lnSpc>
          </a:pPr>
          <a:r>
            <a:rPr lang="en-US" sz="1200" dirty="0" smtClean="0">
              <a:solidFill>
                <a:srgbClr val="000000"/>
              </a:solidFill>
              <a:latin typeface="Calibri"/>
              <a:cs typeface="Calibri"/>
            </a:rPr>
            <a:t>- Completed and printed, submitted for the European Strategy Open Meeting    </a:t>
          </a:r>
        </a:p>
        <a:p>
          <a:pPr>
            <a:lnSpc>
              <a:spcPct val="60000"/>
            </a:lnSpc>
          </a:pPr>
          <a:r>
            <a:rPr lang="en-US" sz="1200" dirty="0" smtClean="0">
              <a:solidFill>
                <a:srgbClr val="000000"/>
              </a:solidFill>
              <a:latin typeface="Calibri"/>
              <a:cs typeface="Calibri"/>
            </a:rPr>
            <a:t>   in September </a:t>
          </a:r>
          <a:r>
            <a:rPr lang="da-DK" sz="1200" dirty="0" smtClean="0">
              <a:solidFill>
                <a:srgbClr val="000000"/>
              </a:solidFill>
              <a:latin typeface="Calibri"/>
              <a:cs typeface="Calibri"/>
              <a:hlinkClick xmlns:r="http://schemas.openxmlformats.org/officeDocument/2006/relationships" r:id="rId3"/>
            </a:rPr>
            <a:t>http://arxiv.org/pdf/1209.2543v1</a:t>
          </a:r>
          <a:endParaRPr lang="da-DK" sz="1200" dirty="0" smtClean="0">
            <a:solidFill>
              <a:srgbClr val="000000"/>
            </a:solidFill>
            <a:latin typeface="Calibri"/>
            <a:cs typeface="Calibri"/>
          </a:endParaRPr>
        </a:p>
        <a:p>
          <a:pPr>
            <a:lnSpc>
              <a:spcPct val="90000"/>
            </a:lnSpc>
          </a:pPr>
          <a:endParaRPr lang="en-US" sz="1200" dirty="0">
            <a:solidFill>
              <a:srgbClr val="000000"/>
            </a:solidFill>
          </a:endParaRPr>
        </a:p>
      </dgm:t>
    </dgm:pt>
    <dgm:pt modelId="{1D19DA3B-CA1C-6C4C-8272-655A38A7787D}" type="parTrans" cxnId="{913C7480-BB0C-BA42-BFFB-342B0112C549}">
      <dgm:prSet/>
      <dgm:spPr/>
      <dgm:t>
        <a:bodyPr/>
        <a:lstStyle/>
        <a:p>
          <a:endParaRPr lang="en-US"/>
        </a:p>
      </dgm:t>
    </dgm:pt>
    <dgm:pt modelId="{22418E0B-2C9C-FA42-96D9-725BBF754019}" type="sibTrans" cxnId="{913C7480-BB0C-BA42-BFFB-342B0112C549}">
      <dgm:prSet/>
      <dgm:spPr/>
      <dgm:t>
        <a:bodyPr/>
        <a:lstStyle/>
        <a:p>
          <a:endParaRPr lang="en-US"/>
        </a:p>
      </dgm:t>
    </dgm:pt>
    <dgm:pt modelId="{00771F87-8F81-B14D-930E-8D9FD793C1F2}" type="pres">
      <dgm:prSet presAssocID="{9E2E2105-977F-CB45-AB1A-49FC191E3BB4}" presName="linear" presStyleCnt="0">
        <dgm:presLayoutVars>
          <dgm:dir/>
          <dgm:resizeHandles val="exact"/>
        </dgm:presLayoutVars>
      </dgm:prSet>
      <dgm:spPr/>
      <dgm:t>
        <a:bodyPr/>
        <a:lstStyle/>
        <a:p>
          <a:endParaRPr lang="en-US"/>
        </a:p>
      </dgm:t>
    </dgm:pt>
    <dgm:pt modelId="{A0AAD7CB-EE32-5445-B004-A6F9CC2960BF}" type="pres">
      <dgm:prSet presAssocID="{1E086AAD-8598-1042-BAA5-86C746AC2420}" presName="comp" presStyleCnt="0"/>
      <dgm:spPr/>
    </dgm:pt>
    <dgm:pt modelId="{A2D86523-2AF0-1C48-A0CC-DA9A6A91DBA3}" type="pres">
      <dgm:prSet presAssocID="{1E086AAD-8598-1042-BAA5-86C746AC2420}" presName="box" presStyleLbl="node1" presStyleIdx="0" presStyleCnt="3" custScaleY="108596" custLinFactNeighborX="180" custLinFactNeighborY="-14477"/>
      <dgm:spPr/>
      <dgm:t>
        <a:bodyPr/>
        <a:lstStyle/>
        <a:p>
          <a:endParaRPr lang="en-US"/>
        </a:p>
      </dgm:t>
    </dgm:pt>
    <dgm:pt modelId="{66D6C40F-4E7A-744C-90B0-5757C1146A18}" type="pres">
      <dgm:prSet presAssocID="{1E086AAD-8598-1042-BAA5-86C746AC2420}" presName="img" presStyleLbl="fgImgPlace1" presStyleIdx="0" presStyleCnt="3" custScaleY="123388"/>
      <dgm:spPr>
        <a:blipFill rotWithShape="1">
          <a:blip xmlns:r="http://schemas.openxmlformats.org/officeDocument/2006/relationships" r:embed="rId4" cstate="print">
            <a:extLst>
              <a:ext uri="{28A0092B-C50C-407E-A947-70E740481C1C}">
                <a14:useLocalDpi xmlns:a14="http://schemas.microsoft.com/office/drawing/2010/main"/>
              </a:ext>
            </a:extLst>
          </a:blip>
          <a:stretch>
            <a:fillRect/>
          </a:stretch>
        </a:blipFill>
      </dgm:spPr>
      <dgm:t>
        <a:bodyPr/>
        <a:lstStyle/>
        <a:p>
          <a:endParaRPr lang="en-US"/>
        </a:p>
      </dgm:t>
    </dgm:pt>
    <dgm:pt modelId="{B1E9F62D-05CB-7E4F-81AD-FA120000E538}" type="pres">
      <dgm:prSet presAssocID="{1E086AAD-8598-1042-BAA5-86C746AC2420}" presName="text" presStyleLbl="node1" presStyleIdx="0" presStyleCnt="3">
        <dgm:presLayoutVars>
          <dgm:bulletEnabled val="1"/>
        </dgm:presLayoutVars>
      </dgm:prSet>
      <dgm:spPr/>
      <dgm:t>
        <a:bodyPr/>
        <a:lstStyle/>
        <a:p>
          <a:endParaRPr lang="en-US"/>
        </a:p>
      </dgm:t>
    </dgm:pt>
    <dgm:pt modelId="{7B7B198E-98FA-DB4B-89B3-A3849D39D928}" type="pres">
      <dgm:prSet presAssocID="{286AB521-A53E-DE48-9C5A-53D7A2CCA47A}" presName="spacer" presStyleCnt="0"/>
      <dgm:spPr/>
    </dgm:pt>
    <dgm:pt modelId="{D00AD7F9-2062-D24F-84AD-293561E84C9F}" type="pres">
      <dgm:prSet presAssocID="{5EBDAE48-E33A-BF49-80B0-3795552E3EB3}" presName="comp" presStyleCnt="0"/>
      <dgm:spPr/>
    </dgm:pt>
    <dgm:pt modelId="{4FCFFD36-F990-8D4D-865E-42483C0B720F}" type="pres">
      <dgm:prSet presAssocID="{5EBDAE48-E33A-BF49-80B0-3795552E3EB3}" presName="box" presStyleLbl="node1" presStyleIdx="1" presStyleCnt="3" custScaleY="100274"/>
      <dgm:spPr/>
      <dgm:t>
        <a:bodyPr/>
        <a:lstStyle/>
        <a:p>
          <a:endParaRPr lang="en-US"/>
        </a:p>
      </dgm:t>
    </dgm:pt>
    <dgm:pt modelId="{46DB63EA-232D-0246-9538-1772A3005692}" type="pres">
      <dgm:prSet presAssocID="{5EBDAE48-E33A-BF49-80B0-3795552E3EB3}" presName="img" presStyleLbl="fgImgPlace1" presStyleIdx="1" presStyleCnt="3" custScaleY="116006"/>
      <dgm:spPr>
        <a:blipFill rotWithShape="1">
          <a:blip xmlns:r="http://schemas.openxmlformats.org/officeDocument/2006/relationships" r:embed="rId5" cstate="print">
            <a:extLst>
              <a:ext uri="{28A0092B-C50C-407E-A947-70E740481C1C}">
                <a14:useLocalDpi xmlns:a14="http://schemas.microsoft.com/office/drawing/2010/main"/>
              </a:ext>
            </a:extLst>
          </a:blip>
          <a:stretch>
            <a:fillRect/>
          </a:stretch>
        </a:blipFill>
      </dgm:spPr>
      <dgm:t>
        <a:bodyPr/>
        <a:lstStyle/>
        <a:p>
          <a:endParaRPr lang="en-US"/>
        </a:p>
      </dgm:t>
    </dgm:pt>
    <dgm:pt modelId="{B6D834D4-21EE-0C42-B0A5-8445498CEAA3}" type="pres">
      <dgm:prSet presAssocID="{5EBDAE48-E33A-BF49-80B0-3795552E3EB3}" presName="text" presStyleLbl="node1" presStyleIdx="1" presStyleCnt="3">
        <dgm:presLayoutVars>
          <dgm:bulletEnabled val="1"/>
        </dgm:presLayoutVars>
      </dgm:prSet>
      <dgm:spPr/>
      <dgm:t>
        <a:bodyPr/>
        <a:lstStyle/>
        <a:p>
          <a:endParaRPr lang="en-US"/>
        </a:p>
      </dgm:t>
    </dgm:pt>
    <dgm:pt modelId="{51677F70-B488-A841-B0E2-D74E51CBD3D8}" type="pres">
      <dgm:prSet presAssocID="{72BBA525-DD0F-194A-873D-B1491B32B0F5}" presName="spacer" presStyleCnt="0"/>
      <dgm:spPr/>
    </dgm:pt>
    <dgm:pt modelId="{EBFA4529-EC2A-0743-8ED4-B07522F974A5}" type="pres">
      <dgm:prSet presAssocID="{74378FF7-AB83-C44B-BEAB-04975B374C97}" presName="comp" presStyleCnt="0"/>
      <dgm:spPr/>
    </dgm:pt>
    <dgm:pt modelId="{4D1F9B71-3108-654D-AFD4-DDD52913058E}" type="pres">
      <dgm:prSet presAssocID="{74378FF7-AB83-C44B-BEAB-04975B374C97}" presName="box" presStyleLbl="node1" presStyleIdx="2" presStyleCnt="3" custLinFactNeighborX="-5000" custLinFactNeighborY="0"/>
      <dgm:spPr/>
      <dgm:t>
        <a:bodyPr/>
        <a:lstStyle/>
        <a:p>
          <a:endParaRPr lang="en-US"/>
        </a:p>
      </dgm:t>
    </dgm:pt>
    <dgm:pt modelId="{F6452A1B-6DA8-3F40-8E77-EAD55F03D176}" type="pres">
      <dgm:prSet presAssocID="{74378FF7-AB83-C44B-BEAB-04975B374C97}" presName="img" presStyleLbl="fgImgPlace1" presStyleIdx="2" presStyleCnt="3" custScaleY="119596"/>
      <dgm:spPr>
        <a:blipFill rotWithShape="1">
          <a:blip xmlns:r="http://schemas.openxmlformats.org/officeDocument/2006/relationships" r:embed="rId6" cstate="print">
            <a:extLst>
              <a:ext uri="{28A0092B-C50C-407E-A947-70E740481C1C}">
                <a14:useLocalDpi xmlns:a14="http://schemas.microsoft.com/office/drawing/2010/main"/>
              </a:ext>
            </a:extLst>
          </a:blip>
          <a:stretch>
            <a:fillRect/>
          </a:stretch>
        </a:blipFill>
      </dgm:spPr>
      <dgm:t>
        <a:bodyPr/>
        <a:lstStyle/>
        <a:p>
          <a:endParaRPr lang="en-US"/>
        </a:p>
      </dgm:t>
    </dgm:pt>
    <dgm:pt modelId="{71F4EB13-F590-AB41-98DA-8360DB98D579}" type="pres">
      <dgm:prSet presAssocID="{74378FF7-AB83-C44B-BEAB-04975B374C97}" presName="text" presStyleLbl="node1" presStyleIdx="2" presStyleCnt="3">
        <dgm:presLayoutVars>
          <dgm:bulletEnabled val="1"/>
        </dgm:presLayoutVars>
      </dgm:prSet>
      <dgm:spPr/>
      <dgm:t>
        <a:bodyPr/>
        <a:lstStyle/>
        <a:p>
          <a:endParaRPr lang="en-US"/>
        </a:p>
      </dgm:t>
    </dgm:pt>
  </dgm:ptLst>
  <dgm:cxnLst>
    <dgm:cxn modelId="{D10B330A-6368-CA4E-B698-B88D9DB17714}" srcId="{9E2E2105-977F-CB45-AB1A-49FC191E3BB4}" destId="{1E086AAD-8598-1042-BAA5-86C746AC2420}" srcOrd="0" destOrd="0" parTransId="{4D4D4AF7-90C7-444E-91A8-0A78AA75C585}" sibTransId="{286AB521-A53E-DE48-9C5A-53D7A2CCA47A}"/>
    <dgm:cxn modelId="{8BAD6164-A441-498C-9992-A23B522F3FE9}" type="presOf" srcId="{5EBDAE48-E33A-BF49-80B0-3795552E3EB3}" destId="{4FCFFD36-F990-8D4D-865E-42483C0B720F}" srcOrd="0" destOrd="0" presId="urn:microsoft.com/office/officeart/2005/8/layout/vList4#5"/>
    <dgm:cxn modelId="{913C7480-BB0C-BA42-BFFB-342B0112C549}" srcId="{9E2E2105-977F-CB45-AB1A-49FC191E3BB4}" destId="{74378FF7-AB83-C44B-BEAB-04975B374C97}" srcOrd="2" destOrd="0" parTransId="{1D19DA3B-CA1C-6C4C-8272-655A38A7787D}" sibTransId="{22418E0B-2C9C-FA42-96D9-725BBF754019}"/>
    <dgm:cxn modelId="{738F68B6-994F-44FF-8E77-C7C0C0CE8AC6}" type="presOf" srcId="{1E086AAD-8598-1042-BAA5-86C746AC2420}" destId="{A2D86523-2AF0-1C48-A0CC-DA9A6A91DBA3}" srcOrd="0" destOrd="0" presId="urn:microsoft.com/office/officeart/2005/8/layout/vList4#5"/>
    <dgm:cxn modelId="{1593ED1D-99E9-4340-B9C7-3554357EC5E9}" type="presOf" srcId="{74378FF7-AB83-C44B-BEAB-04975B374C97}" destId="{4D1F9B71-3108-654D-AFD4-DDD52913058E}" srcOrd="0" destOrd="0" presId="urn:microsoft.com/office/officeart/2005/8/layout/vList4#5"/>
    <dgm:cxn modelId="{CA144361-39FE-449A-BCF9-99879D0CFF02}" type="presOf" srcId="{74378FF7-AB83-C44B-BEAB-04975B374C97}" destId="{71F4EB13-F590-AB41-98DA-8360DB98D579}" srcOrd="1" destOrd="0" presId="urn:microsoft.com/office/officeart/2005/8/layout/vList4#5"/>
    <dgm:cxn modelId="{2A872EA6-AE42-4338-BF34-AF905232B484}" type="presOf" srcId="{9E2E2105-977F-CB45-AB1A-49FC191E3BB4}" destId="{00771F87-8F81-B14D-930E-8D9FD793C1F2}" srcOrd="0" destOrd="0" presId="urn:microsoft.com/office/officeart/2005/8/layout/vList4#5"/>
    <dgm:cxn modelId="{457122C7-807C-D044-AE8C-2CD1296C78F1}" srcId="{9E2E2105-977F-CB45-AB1A-49FC191E3BB4}" destId="{5EBDAE48-E33A-BF49-80B0-3795552E3EB3}" srcOrd="1" destOrd="0" parTransId="{6695537D-2375-8746-BB55-745F7C5A87C8}" sibTransId="{72BBA525-DD0F-194A-873D-B1491B32B0F5}"/>
    <dgm:cxn modelId="{6822636F-82F5-403F-94E6-F6D9E20280CC}" type="presOf" srcId="{1E086AAD-8598-1042-BAA5-86C746AC2420}" destId="{B1E9F62D-05CB-7E4F-81AD-FA120000E538}" srcOrd="1" destOrd="0" presId="urn:microsoft.com/office/officeart/2005/8/layout/vList4#5"/>
    <dgm:cxn modelId="{5B49B00A-CB86-4504-9983-7A890DDD8449}" type="presOf" srcId="{5EBDAE48-E33A-BF49-80B0-3795552E3EB3}" destId="{B6D834D4-21EE-0C42-B0A5-8445498CEAA3}" srcOrd="1" destOrd="0" presId="urn:microsoft.com/office/officeart/2005/8/layout/vList4#5"/>
    <dgm:cxn modelId="{E9A72375-DAA5-4960-9152-8371FB2B7254}" type="presParOf" srcId="{00771F87-8F81-B14D-930E-8D9FD793C1F2}" destId="{A0AAD7CB-EE32-5445-B004-A6F9CC2960BF}" srcOrd="0" destOrd="0" presId="urn:microsoft.com/office/officeart/2005/8/layout/vList4#5"/>
    <dgm:cxn modelId="{4E3679D4-665A-40B0-8C60-58FD486578D2}" type="presParOf" srcId="{A0AAD7CB-EE32-5445-B004-A6F9CC2960BF}" destId="{A2D86523-2AF0-1C48-A0CC-DA9A6A91DBA3}" srcOrd="0" destOrd="0" presId="urn:microsoft.com/office/officeart/2005/8/layout/vList4#5"/>
    <dgm:cxn modelId="{8D58DAFE-6DD5-484B-85FB-B373C9891F1C}" type="presParOf" srcId="{A0AAD7CB-EE32-5445-B004-A6F9CC2960BF}" destId="{66D6C40F-4E7A-744C-90B0-5757C1146A18}" srcOrd="1" destOrd="0" presId="urn:microsoft.com/office/officeart/2005/8/layout/vList4#5"/>
    <dgm:cxn modelId="{25620CE4-48C7-463D-8318-24FCA4A2530E}" type="presParOf" srcId="{A0AAD7CB-EE32-5445-B004-A6F9CC2960BF}" destId="{B1E9F62D-05CB-7E4F-81AD-FA120000E538}" srcOrd="2" destOrd="0" presId="urn:microsoft.com/office/officeart/2005/8/layout/vList4#5"/>
    <dgm:cxn modelId="{D4DC9576-3862-4331-8D9F-8304631726B6}" type="presParOf" srcId="{00771F87-8F81-B14D-930E-8D9FD793C1F2}" destId="{7B7B198E-98FA-DB4B-89B3-A3849D39D928}" srcOrd="1" destOrd="0" presId="urn:microsoft.com/office/officeart/2005/8/layout/vList4#5"/>
    <dgm:cxn modelId="{1DF1ABAB-FB40-4282-87CC-4F1D7E4FB6AC}" type="presParOf" srcId="{00771F87-8F81-B14D-930E-8D9FD793C1F2}" destId="{D00AD7F9-2062-D24F-84AD-293561E84C9F}" srcOrd="2" destOrd="0" presId="urn:microsoft.com/office/officeart/2005/8/layout/vList4#5"/>
    <dgm:cxn modelId="{9227094E-9622-42CD-9735-8F68E59B31FF}" type="presParOf" srcId="{D00AD7F9-2062-D24F-84AD-293561E84C9F}" destId="{4FCFFD36-F990-8D4D-865E-42483C0B720F}" srcOrd="0" destOrd="0" presId="urn:microsoft.com/office/officeart/2005/8/layout/vList4#5"/>
    <dgm:cxn modelId="{33F5D920-C94B-4D64-BA6E-186D83A147D0}" type="presParOf" srcId="{D00AD7F9-2062-D24F-84AD-293561E84C9F}" destId="{46DB63EA-232D-0246-9538-1772A3005692}" srcOrd="1" destOrd="0" presId="urn:microsoft.com/office/officeart/2005/8/layout/vList4#5"/>
    <dgm:cxn modelId="{32B36C10-8EC6-4522-B176-C2236B38FBFB}" type="presParOf" srcId="{D00AD7F9-2062-D24F-84AD-293561E84C9F}" destId="{B6D834D4-21EE-0C42-B0A5-8445498CEAA3}" srcOrd="2" destOrd="0" presId="urn:microsoft.com/office/officeart/2005/8/layout/vList4#5"/>
    <dgm:cxn modelId="{E51D1A24-4807-4AEC-91C7-CC899EF68BB5}" type="presParOf" srcId="{00771F87-8F81-B14D-930E-8D9FD793C1F2}" destId="{51677F70-B488-A841-B0E2-D74E51CBD3D8}" srcOrd="3" destOrd="0" presId="urn:microsoft.com/office/officeart/2005/8/layout/vList4#5"/>
    <dgm:cxn modelId="{698C249B-EB51-4C26-BF01-999DD6F87657}" type="presParOf" srcId="{00771F87-8F81-B14D-930E-8D9FD793C1F2}" destId="{EBFA4529-EC2A-0743-8ED4-B07522F974A5}" srcOrd="4" destOrd="0" presId="urn:microsoft.com/office/officeart/2005/8/layout/vList4#5"/>
    <dgm:cxn modelId="{A2420B84-6C2F-4789-9BE9-67EAC48759F7}" type="presParOf" srcId="{EBFA4529-EC2A-0743-8ED4-B07522F974A5}" destId="{4D1F9B71-3108-654D-AFD4-DDD52913058E}" srcOrd="0" destOrd="0" presId="urn:microsoft.com/office/officeart/2005/8/layout/vList4#5"/>
    <dgm:cxn modelId="{AD965602-2DBC-4495-B807-53888D6678A3}" type="presParOf" srcId="{EBFA4529-EC2A-0743-8ED4-B07522F974A5}" destId="{F6452A1B-6DA8-3F40-8E77-EAD55F03D176}" srcOrd="1" destOrd="0" presId="urn:microsoft.com/office/officeart/2005/8/layout/vList4#5"/>
    <dgm:cxn modelId="{14F3CB99-69D0-42CC-87D1-F7BD6FAD4EE7}" type="presParOf" srcId="{EBFA4529-EC2A-0743-8ED4-B07522F974A5}" destId="{71F4EB13-F590-AB41-98DA-8360DB98D579}" srcOrd="2" destOrd="0" presId="urn:microsoft.com/office/officeart/2005/8/layout/vList4#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4CC895-F916-D847-B7D8-8CC4667C34E4}" type="doc">
      <dgm:prSet loTypeId="urn:microsoft.com/office/officeart/2008/layout/PictureStrips" loCatId="" qsTypeId="urn:microsoft.com/office/officeart/2005/8/quickstyle/simple2" qsCatId="simple" csTypeId="urn:microsoft.com/office/officeart/2005/8/colors/accent1_2" csCatId="accent1" phldr="1"/>
      <dgm:spPr/>
      <dgm:t>
        <a:bodyPr/>
        <a:lstStyle/>
        <a:p>
          <a:endParaRPr lang="en-US"/>
        </a:p>
      </dgm:t>
    </dgm:pt>
    <dgm:pt modelId="{FA476120-67CE-C444-B54D-F1CDF1715099}">
      <dgm:prSet phldrT="[Text]" custT="1"/>
      <dgm:spPr>
        <a:solidFill>
          <a:srgbClr val="9BBB59"/>
        </a:solidFill>
      </dgm:spPr>
      <dgm:t>
        <a:bodyPr/>
        <a:lstStyle/>
        <a:p>
          <a:pPr marL="266700" indent="0"/>
          <a:r>
            <a:rPr lang="en-US" sz="1400" dirty="0" smtClean="0">
              <a:solidFill>
                <a:srgbClr val="000000"/>
              </a:solidFill>
              <a:latin typeface="Calibri"/>
              <a:cs typeface="Calibri"/>
            </a:rPr>
            <a:t>Physics - how do we build the optimal machine given a physics scenario (partly seen at LHC ?): </a:t>
          </a:r>
        </a:p>
        <a:p>
          <a:pPr marL="266700" indent="0"/>
          <a:r>
            <a:rPr lang="en-US" sz="1400" dirty="0" smtClean="0">
              <a:solidFill>
                <a:srgbClr val="000000"/>
              </a:solidFill>
              <a:latin typeface="Calibri"/>
              <a:ea typeface="Calibri" pitchFamily="34" charset="0"/>
              <a:cs typeface="Calibri"/>
            </a:rPr>
            <a:t>Understand</a:t>
          </a:r>
          <a:r>
            <a:rPr lang="en-US" sz="1400" dirty="0" smtClean="0">
              <a:solidFill>
                <a:schemeClr val="tx1"/>
              </a:solidFill>
              <a:latin typeface="Calibri"/>
              <a:ea typeface="Calibri" pitchFamily="34" charset="0"/>
              <a:cs typeface="Calibri"/>
            </a:rPr>
            <a:t> the benefits of running close to thresholds versus at highest energy, and distribution of luminosities as function of energy</a:t>
          </a:r>
          <a:endParaRPr lang="en-US" sz="1400" dirty="0">
            <a:solidFill>
              <a:srgbClr val="000000"/>
            </a:solidFill>
            <a:latin typeface="Calibri"/>
            <a:cs typeface="Calibri"/>
          </a:endParaRPr>
        </a:p>
      </dgm:t>
    </dgm:pt>
    <dgm:pt modelId="{92C972DA-155B-5247-A864-04731D6F47F7}" type="parTrans" cxnId="{78762FA6-E3EA-A649-A299-509288D653F5}">
      <dgm:prSet/>
      <dgm:spPr/>
      <dgm:t>
        <a:bodyPr/>
        <a:lstStyle/>
        <a:p>
          <a:endParaRPr lang="en-US"/>
        </a:p>
      </dgm:t>
    </dgm:pt>
    <dgm:pt modelId="{9B53BA5F-A4EA-A94A-A2A1-2DA6A6F9970B}" type="sibTrans" cxnId="{78762FA6-E3EA-A649-A299-509288D653F5}">
      <dgm:prSet/>
      <dgm:spPr/>
      <dgm:t>
        <a:bodyPr/>
        <a:lstStyle/>
        <a:p>
          <a:endParaRPr lang="en-US"/>
        </a:p>
      </dgm:t>
    </dgm:pt>
    <dgm:pt modelId="{649A0683-8A99-2748-9B6D-4C53FFF10003}">
      <dgm:prSet phldrT="[Text]" custT="1"/>
      <dgm:spPr>
        <a:solidFill>
          <a:schemeClr val="accent3"/>
        </a:solidFill>
      </dgm:spPr>
      <dgm:t>
        <a:bodyPr/>
        <a:lstStyle/>
        <a:p>
          <a:pPr marL="266700" indent="0"/>
          <a:r>
            <a:rPr lang="en-US" sz="1400" dirty="0" smtClean="0">
              <a:solidFill>
                <a:srgbClr val="000000"/>
              </a:solidFill>
              <a:latin typeface="Calibri"/>
              <a:cs typeface="Calibri"/>
            </a:rPr>
            <a:t>Construction scenario (and approval scenario):</a:t>
          </a:r>
        </a:p>
        <a:p>
          <a:pPr marL="266700" indent="0"/>
          <a:r>
            <a:rPr lang="en-US" sz="1400" dirty="0" smtClean="0">
              <a:latin typeface="Calibri"/>
              <a:ea typeface="Calibri" pitchFamily="34" charset="0"/>
              <a:cs typeface="Calibri"/>
            </a:rPr>
            <a:t>Explore how we in practice will do the tunneling and productions/installation/movement of parts in a multistage approach ? Environmental impact study</a:t>
          </a:r>
          <a:endParaRPr lang="en-US" sz="1400" dirty="0">
            <a:solidFill>
              <a:srgbClr val="000000"/>
            </a:solidFill>
            <a:latin typeface="Calibri"/>
            <a:cs typeface="Calibri"/>
          </a:endParaRPr>
        </a:p>
      </dgm:t>
    </dgm:pt>
    <dgm:pt modelId="{F91514B9-18DA-A44E-B209-665239189104}" type="parTrans" cxnId="{A460806A-AAC0-4944-8F05-78C466F538CE}">
      <dgm:prSet/>
      <dgm:spPr/>
      <dgm:t>
        <a:bodyPr/>
        <a:lstStyle/>
        <a:p>
          <a:endParaRPr lang="en-US"/>
        </a:p>
      </dgm:t>
    </dgm:pt>
    <dgm:pt modelId="{D0F1A1E4-AD71-1F48-AA74-58EE159764F7}" type="sibTrans" cxnId="{A460806A-AAC0-4944-8F05-78C466F538CE}">
      <dgm:prSet/>
      <dgm:spPr/>
      <dgm:t>
        <a:bodyPr/>
        <a:lstStyle/>
        <a:p>
          <a:endParaRPr lang="en-US"/>
        </a:p>
      </dgm:t>
    </dgm:pt>
    <dgm:pt modelId="{0DFEF4BE-655F-234C-95B8-ECE2DC21F3EF}">
      <dgm:prSet phldrT="[Text]" custT="1"/>
      <dgm:spPr>
        <a:solidFill>
          <a:schemeClr val="bg1">
            <a:lumMod val="75000"/>
          </a:schemeClr>
        </a:solidFill>
      </dgm:spPr>
      <dgm:t>
        <a:bodyPr/>
        <a:lstStyle/>
        <a:p>
          <a:pPr marL="177800" indent="0"/>
          <a:r>
            <a:rPr lang="en-US" sz="1400" dirty="0" smtClean="0">
              <a:solidFill>
                <a:srgbClr val="000000"/>
              </a:solidFill>
              <a:latin typeface="Calibri"/>
              <a:cs typeface="Calibri"/>
            </a:rPr>
            <a:t>Timescale/lifecycle for project re-defined: Buildup of drive beam (CLIC zero), stage one – physics, more stages/extensions</a:t>
          </a:r>
        </a:p>
        <a:p>
          <a:pPr marL="177800" indent="0"/>
          <a:r>
            <a:rPr lang="en-US" sz="1400" dirty="0" smtClean="0">
              <a:solidFill>
                <a:srgbClr val="000000"/>
              </a:solidFill>
              <a:latin typeface="Calibri"/>
              <a:cs typeface="Calibri"/>
            </a:rPr>
            <a:t>Parameters: energy steps and scans, inst. and int. luminosities, commissioning and </a:t>
          </a:r>
          <a:r>
            <a:rPr lang="en-US" sz="1400" dirty="0" err="1" smtClean="0">
              <a:solidFill>
                <a:srgbClr val="000000"/>
              </a:solidFill>
              <a:latin typeface="Calibri"/>
              <a:cs typeface="Calibri"/>
            </a:rPr>
            <a:t>lum</a:t>
          </a:r>
          <a:r>
            <a:rPr lang="en-US" sz="1400" dirty="0" smtClean="0">
              <a:solidFill>
                <a:srgbClr val="000000"/>
              </a:solidFill>
              <a:latin typeface="Calibri"/>
              <a:cs typeface="Calibri"/>
            </a:rPr>
            <a:t>. ramp up times.</a:t>
          </a:r>
          <a:endParaRPr lang="en-US" sz="1400" dirty="0">
            <a:solidFill>
              <a:srgbClr val="000000"/>
            </a:solidFill>
            <a:latin typeface="Calibri"/>
            <a:cs typeface="Calibri"/>
          </a:endParaRPr>
        </a:p>
      </dgm:t>
    </dgm:pt>
    <dgm:pt modelId="{BE91FABB-D0A1-5F41-B3BB-EC8D6609BEE9}" type="parTrans" cxnId="{A422D114-D274-B44D-8EFB-AD1262BB3DA5}">
      <dgm:prSet/>
      <dgm:spPr/>
      <dgm:t>
        <a:bodyPr/>
        <a:lstStyle/>
        <a:p>
          <a:endParaRPr lang="en-US"/>
        </a:p>
      </dgm:t>
    </dgm:pt>
    <dgm:pt modelId="{4BC10CBA-E1B4-404B-B3CD-7E44847F4DEF}" type="sibTrans" cxnId="{A422D114-D274-B44D-8EFB-AD1262BB3DA5}">
      <dgm:prSet/>
      <dgm:spPr/>
      <dgm:t>
        <a:bodyPr/>
        <a:lstStyle/>
        <a:p>
          <a:endParaRPr lang="en-US"/>
        </a:p>
      </dgm:t>
    </dgm:pt>
    <dgm:pt modelId="{B3F30C0F-1CBF-D345-BAE0-488FD056C196}">
      <dgm:prSet custT="1"/>
      <dgm:spPr>
        <a:solidFill>
          <a:schemeClr val="bg1">
            <a:lumMod val="85000"/>
          </a:schemeClr>
        </a:solidFill>
      </dgm:spPr>
      <dgm:t>
        <a:bodyPr anchor="t" anchorCtr="0"/>
        <a:lstStyle/>
        <a:p>
          <a:pPr marL="266700" indent="0"/>
          <a:r>
            <a:rPr lang="en-US" sz="1400" dirty="0" smtClean="0">
              <a:solidFill>
                <a:srgbClr val="000000"/>
              </a:solidFill>
              <a:latin typeface="Calibri"/>
              <a:cs typeface="Calibri"/>
            </a:rPr>
            <a:t>Power and energy development. </a:t>
          </a:r>
        </a:p>
        <a:p>
          <a:pPr marL="266700" indent="0"/>
          <a:r>
            <a:rPr lang="en-US" sz="1400" dirty="0" smtClean="0">
              <a:solidFill>
                <a:srgbClr val="000000"/>
              </a:solidFill>
              <a:latin typeface="Calibri"/>
              <a:cs typeface="Calibri"/>
            </a:rPr>
            <a:t>Have started to work on energy estimates (not only max power at max luminosity and the highest energy) based on running scenarios and power on/off/standby estimates</a:t>
          </a:r>
          <a:endParaRPr lang="en-US" sz="1400" dirty="0">
            <a:solidFill>
              <a:srgbClr val="000000"/>
            </a:solidFill>
            <a:latin typeface="Calibri"/>
            <a:cs typeface="Calibri"/>
          </a:endParaRPr>
        </a:p>
      </dgm:t>
    </dgm:pt>
    <dgm:pt modelId="{539158D2-C39F-9345-8719-AF68B9C9D28B}" type="parTrans" cxnId="{FBEA3E2E-1AF7-0447-998E-2C4AC295C8E2}">
      <dgm:prSet/>
      <dgm:spPr/>
      <dgm:t>
        <a:bodyPr/>
        <a:lstStyle/>
        <a:p>
          <a:endParaRPr lang="en-US"/>
        </a:p>
      </dgm:t>
    </dgm:pt>
    <dgm:pt modelId="{C220BA39-779C-4F44-8F1C-C011901076A0}" type="sibTrans" cxnId="{FBEA3E2E-1AF7-0447-998E-2C4AC295C8E2}">
      <dgm:prSet/>
      <dgm:spPr/>
      <dgm:t>
        <a:bodyPr/>
        <a:lstStyle/>
        <a:p>
          <a:endParaRPr lang="en-US"/>
        </a:p>
      </dgm:t>
    </dgm:pt>
    <dgm:pt modelId="{B7E92021-E692-9D48-B1F3-5E3A260A7F23}">
      <dgm:prSet custT="1"/>
      <dgm:spPr>
        <a:solidFill>
          <a:schemeClr val="bg1">
            <a:lumMod val="85000"/>
          </a:schemeClr>
        </a:solidFill>
      </dgm:spPr>
      <dgm:t>
        <a:bodyPr anchor="t" anchorCtr="0"/>
        <a:lstStyle/>
        <a:p>
          <a:pPr marL="177800" indent="0"/>
          <a:r>
            <a:rPr lang="en-US" sz="1400" dirty="0" smtClean="0">
              <a:solidFill>
                <a:srgbClr val="000000"/>
              </a:solidFill>
              <a:latin typeface="Calibri"/>
              <a:cs typeface="Calibri"/>
            </a:rPr>
            <a:t>Costs - Initial machine plus energy upgrade: External cost review 21-22.2.2012, costs discussed in volume 3 of the CDR  </a:t>
          </a:r>
        </a:p>
        <a:p>
          <a:pPr marL="177800" indent="0"/>
          <a:endParaRPr lang="en-US" sz="800" dirty="0" smtClean="0">
            <a:solidFill>
              <a:srgbClr val="000000"/>
            </a:solidFill>
            <a:latin typeface="Calibri"/>
            <a:cs typeface="Calibri"/>
          </a:endParaRPr>
        </a:p>
      </dgm:t>
    </dgm:pt>
    <dgm:pt modelId="{597CADC8-1F67-E44C-BA35-7E7942CB8205}" type="parTrans" cxnId="{185F1D3F-A5AF-E145-BE88-EA98929ED965}">
      <dgm:prSet/>
      <dgm:spPr/>
      <dgm:t>
        <a:bodyPr/>
        <a:lstStyle/>
        <a:p>
          <a:endParaRPr lang="en-US"/>
        </a:p>
      </dgm:t>
    </dgm:pt>
    <dgm:pt modelId="{9E346DE4-F9F9-9C46-8582-F9283667AA79}" type="sibTrans" cxnId="{185F1D3F-A5AF-E145-BE88-EA98929ED965}">
      <dgm:prSet/>
      <dgm:spPr/>
      <dgm:t>
        <a:bodyPr/>
        <a:lstStyle/>
        <a:p>
          <a:endParaRPr lang="en-US"/>
        </a:p>
      </dgm:t>
    </dgm:pt>
    <dgm:pt modelId="{6C72AF8B-9452-F344-A491-4067CF9B8855}" type="pres">
      <dgm:prSet presAssocID="{2B4CC895-F916-D847-B7D8-8CC4667C34E4}" presName="Name0" presStyleCnt="0">
        <dgm:presLayoutVars>
          <dgm:dir/>
          <dgm:resizeHandles val="exact"/>
        </dgm:presLayoutVars>
      </dgm:prSet>
      <dgm:spPr/>
      <dgm:t>
        <a:bodyPr/>
        <a:lstStyle/>
        <a:p>
          <a:endParaRPr lang="en-US"/>
        </a:p>
      </dgm:t>
    </dgm:pt>
    <dgm:pt modelId="{4207F19E-8D9D-824E-A507-FF00474FFCC1}" type="pres">
      <dgm:prSet presAssocID="{FA476120-67CE-C444-B54D-F1CDF1715099}" presName="composite" presStyleCnt="0"/>
      <dgm:spPr/>
    </dgm:pt>
    <dgm:pt modelId="{D736A2BC-79EF-EA4E-8FB3-D690B8953628}" type="pres">
      <dgm:prSet presAssocID="{FA476120-67CE-C444-B54D-F1CDF1715099}" presName="rect1" presStyleLbl="trAlignAcc1" presStyleIdx="0" presStyleCnt="5" custScaleX="102893" custScaleY="139444" custLinFactNeighborX="2112" custLinFactNeighborY="-45080">
        <dgm:presLayoutVars>
          <dgm:bulletEnabled val="1"/>
        </dgm:presLayoutVars>
      </dgm:prSet>
      <dgm:spPr/>
      <dgm:t>
        <a:bodyPr/>
        <a:lstStyle/>
        <a:p>
          <a:endParaRPr lang="en-US"/>
        </a:p>
      </dgm:t>
    </dgm:pt>
    <dgm:pt modelId="{6091F8F6-71BE-364B-B25B-E1DB8498BF00}" type="pres">
      <dgm:prSet presAssocID="{FA476120-67CE-C444-B54D-F1CDF1715099}" presName="rect2" presStyleLbl="fgImgPlace1" presStyleIdx="0" presStyleCnt="5" custScaleX="158613" custLinFactNeighborX="11302" custLinFactNeighborY="-42964"/>
      <dgm:spPr>
        <a:blipFill rotWithShape="1">
          <a:blip xmlns:r="http://schemas.openxmlformats.org/officeDocument/2006/relationships" r:embed="rId1"/>
          <a:stretch>
            <a:fillRect/>
          </a:stretch>
        </a:blipFill>
      </dgm:spPr>
      <dgm:t>
        <a:bodyPr/>
        <a:lstStyle/>
        <a:p>
          <a:endParaRPr lang="en-US"/>
        </a:p>
      </dgm:t>
    </dgm:pt>
    <dgm:pt modelId="{FD2EA95C-6536-8F4D-87C3-9591C34F0131}" type="pres">
      <dgm:prSet presAssocID="{9B53BA5F-A4EA-A94A-A2A1-2DA6A6F9970B}" presName="sibTrans" presStyleCnt="0"/>
      <dgm:spPr/>
    </dgm:pt>
    <dgm:pt modelId="{46204600-8B15-F549-83DD-12AD8D4F379B}" type="pres">
      <dgm:prSet presAssocID="{649A0683-8A99-2748-9B6D-4C53FFF10003}" presName="composite" presStyleCnt="0"/>
      <dgm:spPr/>
    </dgm:pt>
    <dgm:pt modelId="{EA015673-C08C-464F-999E-884CC81F9F7B}" type="pres">
      <dgm:prSet presAssocID="{649A0683-8A99-2748-9B6D-4C53FFF10003}" presName="rect1" presStyleLbl="trAlignAcc1" presStyleIdx="1" presStyleCnt="5" custScaleX="106607" custScaleY="136295" custLinFactNeighborX="-307" custLinFactNeighborY="-55223">
        <dgm:presLayoutVars>
          <dgm:bulletEnabled val="1"/>
        </dgm:presLayoutVars>
      </dgm:prSet>
      <dgm:spPr/>
      <dgm:t>
        <a:bodyPr/>
        <a:lstStyle/>
        <a:p>
          <a:endParaRPr lang="en-US"/>
        </a:p>
      </dgm:t>
    </dgm:pt>
    <dgm:pt modelId="{8D0CDEE2-9291-CF41-8566-260E9E6B1F25}" type="pres">
      <dgm:prSet presAssocID="{649A0683-8A99-2748-9B6D-4C53FFF10003}" presName="rect2" presStyleLbl="fgImgPlace1" presStyleIdx="1" presStyleCnt="5" custScaleX="159650" custLinFactNeighborX="-8047" custLinFactNeighborY="-49353"/>
      <dgm:spPr>
        <a:blipFill rotWithShape="1">
          <a:blip xmlns:r="http://schemas.openxmlformats.org/officeDocument/2006/relationships" r:embed="rId2"/>
          <a:stretch>
            <a:fillRect/>
          </a:stretch>
        </a:blipFill>
      </dgm:spPr>
      <dgm:t>
        <a:bodyPr/>
        <a:lstStyle/>
        <a:p>
          <a:endParaRPr lang="en-US"/>
        </a:p>
      </dgm:t>
    </dgm:pt>
    <dgm:pt modelId="{1226DFE6-4605-6C48-BEB9-A1A9B563F2B1}" type="pres">
      <dgm:prSet presAssocID="{D0F1A1E4-AD71-1F48-AA74-58EE159764F7}" presName="sibTrans" presStyleCnt="0"/>
      <dgm:spPr/>
    </dgm:pt>
    <dgm:pt modelId="{B52B604C-32FA-954A-9EB8-6526648A24D6}" type="pres">
      <dgm:prSet presAssocID="{0DFEF4BE-655F-234C-95B8-ECE2DC21F3EF}" presName="composite" presStyleCnt="0"/>
      <dgm:spPr/>
    </dgm:pt>
    <dgm:pt modelId="{255DB5BB-E6F7-1A4F-93C2-27AF58217B38}" type="pres">
      <dgm:prSet presAssocID="{0DFEF4BE-655F-234C-95B8-ECE2DC21F3EF}" presName="rect1" presStyleLbl="trAlignAcc1" presStyleIdx="2" presStyleCnt="5" custScaleX="104989" custScaleY="159204" custLinFactNeighborX="3928" custLinFactNeighborY="-18260">
        <dgm:presLayoutVars>
          <dgm:bulletEnabled val="1"/>
        </dgm:presLayoutVars>
      </dgm:prSet>
      <dgm:spPr/>
      <dgm:t>
        <a:bodyPr/>
        <a:lstStyle/>
        <a:p>
          <a:endParaRPr lang="en-US"/>
        </a:p>
      </dgm:t>
    </dgm:pt>
    <dgm:pt modelId="{E2BCEB77-EC25-3C43-956B-2A76C871A167}" type="pres">
      <dgm:prSet presAssocID="{0DFEF4BE-655F-234C-95B8-ECE2DC21F3EF}" presName="rect2" presStyleLbl="fgImgPlace1" presStyleIdx="2" presStyleCnt="5" custScaleX="155047" custScaleY="98162" custLinFactNeighborY="-32547"/>
      <dgm:spPr>
        <a:blipFill rotWithShape="1">
          <a:blip xmlns:r="http://schemas.openxmlformats.org/officeDocument/2006/relationships" r:embed="rId3"/>
          <a:stretch>
            <a:fillRect/>
          </a:stretch>
        </a:blipFill>
        <a:ln>
          <a:solidFill>
            <a:schemeClr val="tx1">
              <a:alpha val="4000"/>
            </a:schemeClr>
          </a:solidFill>
        </a:ln>
      </dgm:spPr>
      <dgm:t>
        <a:bodyPr/>
        <a:lstStyle/>
        <a:p>
          <a:endParaRPr lang="en-US"/>
        </a:p>
      </dgm:t>
    </dgm:pt>
    <dgm:pt modelId="{4B1CA3FF-ED80-F546-A226-4CC0F15C93E7}" type="pres">
      <dgm:prSet presAssocID="{4BC10CBA-E1B4-404B-B3CD-7E44847F4DEF}" presName="sibTrans" presStyleCnt="0"/>
      <dgm:spPr/>
    </dgm:pt>
    <dgm:pt modelId="{3BEC4671-524D-4845-B7B0-9EBBC2D38686}" type="pres">
      <dgm:prSet presAssocID="{B3F30C0F-1CBF-D345-BAE0-488FD056C196}" presName="composite" presStyleCnt="0"/>
      <dgm:spPr/>
    </dgm:pt>
    <dgm:pt modelId="{A0AF0BB2-1698-1A4A-B483-2FE0DB34B27E}" type="pres">
      <dgm:prSet presAssocID="{B3F30C0F-1CBF-D345-BAE0-488FD056C196}" presName="rect1" presStyleLbl="trAlignAcc1" presStyleIdx="3" presStyleCnt="5" custScaleX="106694" custScaleY="150221" custLinFactNeighborX="790" custLinFactNeighborY="-22860">
        <dgm:presLayoutVars>
          <dgm:bulletEnabled val="1"/>
        </dgm:presLayoutVars>
      </dgm:prSet>
      <dgm:spPr/>
      <dgm:t>
        <a:bodyPr/>
        <a:lstStyle/>
        <a:p>
          <a:endParaRPr lang="en-US"/>
        </a:p>
      </dgm:t>
    </dgm:pt>
    <dgm:pt modelId="{703A5529-35D9-0C41-AED4-4CF880567563}" type="pres">
      <dgm:prSet presAssocID="{B3F30C0F-1CBF-D345-BAE0-488FD056C196}" presName="rect2" presStyleLbl="fgImgPlace1" presStyleIdx="3" presStyleCnt="5" custScaleX="167092" custScaleY="94242" custLinFactNeighborX="-6719" custLinFactNeighborY="-34821"/>
      <dgm:spPr>
        <a:blipFill rotWithShape="1">
          <a:blip xmlns:r="http://schemas.openxmlformats.org/officeDocument/2006/relationships" r:embed="rId4"/>
          <a:stretch>
            <a:fillRect/>
          </a:stretch>
        </a:blipFill>
        <a:ln w="3175" cmpd="sng">
          <a:solidFill>
            <a:schemeClr val="tx1">
              <a:alpha val="3000"/>
            </a:schemeClr>
          </a:solidFill>
        </a:ln>
      </dgm:spPr>
      <dgm:t>
        <a:bodyPr/>
        <a:lstStyle/>
        <a:p>
          <a:endParaRPr lang="en-US"/>
        </a:p>
      </dgm:t>
    </dgm:pt>
    <dgm:pt modelId="{B178BB90-805B-094E-A83A-7DCD71C8BD3E}" type="pres">
      <dgm:prSet presAssocID="{C220BA39-779C-4F44-8F1C-C011901076A0}" presName="sibTrans" presStyleCnt="0"/>
      <dgm:spPr/>
    </dgm:pt>
    <dgm:pt modelId="{CDC7E073-8849-0F44-B66C-4DDB369E5B2F}" type="pres">
      <dgm:prSet presAssocID="{B7E92021-E692-9D48-B1F3-5E3A260A7F23}" presName="composite" presStyleCnt="0"/>
      <dgm:spPr/>
    </dgm:pt>
    <dgm:pt modelId="{1948FE7A-3CB3-264A-8968-2EBDEDA47D69}" type="pres">
      <dgm:prSet presAssocID="{B7E92021-E692-9D48-B1F3-5E3A260A7F23}" presName="rect1" presStyleLbl="trAlignAcc1" presStyleIdx="4" presStyleCnt="5" custScaleX="130183" custScaleY="89229" custLinFactNeighborX="-714" custLinFactNeighborY="-34391">
        <dgm:presLayoutVars>
          <dgm:bulletEnabled val="1"/>
        </dgm:presLayoutVars>
      </dgm:prSet>
      <dgm:spPr/>
      <dgm:t>
        <a:bodyPr/>
        <a:lstStyle/>
        <a:p>
          <a:endParaRPr lang="en-US"/>
        </a:p>
      </dgm:t>
    </dgm:pt>
    <dgm:pt modelId="{D4000587-0FCE-C846-A33E-59790E02DC36}" type="pres">
      <dgm:prSet presAssocID="{B7E92021-E692-9D48-B1F3-5E3A260A7F23}" presName="rect2" presStyleLbl="fgImgPlace1" presStyleIdx="4" presStyleCnt="5" custScaleX="182628" custScaleY="118631" custLinFactNeighborX="-92554" custLinFactNeighborY="-10695"/>
      <dgm:spPr>
        <a:blipFill rotWithShape="1">
          <a:blip xmlns:r="http://schemas.openxmlformats.org/officeDocument/2006/relationships" r:embed="rId5"/>
          <a:stretch>
            <a:fillRect/>
          </a:stretch>
        </a:blipFill>
      </dgm:spPr>
      <dgm:t>
        <a:bodyPr/>
        <a:lstStyle/>
        <a:p>
          <a:endParaRPr lang="en-US"/>
        </a:p>
      </dgm:t>
    </dgm:pt>
  </dgm:ptLst>
  <dgm:cxnLst>
    <dgm:cxn modelId="{37A048CF-A20A-4EB3-AA92-B14EB46D58F5}" type="presOf" srcId="{0DFEF4BE-655F-234C-95B8-ECE2DC21F3EF}" destId="{255DB5BB-E6F7-1A4F-93C2-27AF58217B38}" srcOrd="0" destOrd="0" presId="urn:microsoft.com/office/officeart/2008/layout/PictureStrips"/>
    <dgm:cxn modelId="{FBEA3E2E-1AF7-0447-998E-2C4AC295C8E2}" srcId="{2B4CC895-F916-D847-B7D8-8CC4667C34E4}" destId="{B3F30C0F-1CBF-D345-BAE0-488FD056C196}" srcOrd="3" destOrd="0" parTransId="{539158D2-C39F-9345-8719-AF68B9C9D28B}" sibTransId="{C220BA39-779C-4F44-8F1C-C011901076A0}"/>
    <dgm:cxn modelId="{E3DBDA0D-9654-4ED9-ACD3-C35732CF0FB8}" type="presOf" srcId="{B7E92021-E692-9D48-B1F3-5E3A260A7F23}" destId="{1948FE7A-3CB3-264A-8968-2EBDEDA47D69}" srcOrd="0" destOrd="0" presId="urn:microsoft.com/office/officeart/2008/layout/PictureStrips"/>
    <dgm:cxn modelId="{78762FA6-E3EA-A649-A299-509288D653F5}" srcId="{2B4CC895-F916-D847-B7D8-8CC4667C34E4}" destId="{FA476120-67CE-C444-B54D-F1CDF1715099}" srcOrd="0" destOrd="0" parTransId="{92C972DA-155B-5247-A864-04731D6F47F7}" sibTransId="{9B53BA5F-A4EA-A94A-A2A1-2DA6A6F9970B}"/>
    <dgm:cxn modelId="{A422D114-D274-B44D-8EFB-AD1262BB3DA5}" srcId="{2B4CC895-F916-D847-B7D8-8CC4667C34E4}" destId="{0DFEF4BE-655F-234C-95B8-ECE2DC21F3EF}" srcOrd="2" destOrd="0" parTransId="{BE91FABB-D0A1-5F41-B3BB-EC8D6609BEE9}" sibTransId="{4BC10CBA-E1B4-404B-B3CD-7E44847F4DEF}"/>
    <dgm:cxn modelId="{185F1D3F-A5AF-E145-BE88-EA98929ED965}" srcId="{2B4CC895-F916-D847-B7D8-8CC4667C34E4}" destId="{B7E92021-E692-9D48-B1F3-5E3A260A7F23}" srcOrd="4" destOrd="0" parTransId="{597CADC8-1F67-E44C-BA35-7E7942CB8205}" sibTransId="{9E346DE4-F9F9-9C46-8582-F9283667AA79}"/>
    <dgm:cxn modelId="{E2AECE0B-6951-4777-AD62-915A14D4F808}" type="presOf" srcId="{649A0683-8A99-2748-9B6D-4C53FFF10003}" destId="{EA015673-C08C-464F-999E-884CC81F9F7B}" srcOrd="0" destOrd="0" presId="urn:microsoft.com/office/officeart/2008/layout/PictureStrips"/>
    <dgm:cxn modelId="{DFE48C1B-1A57-4C8D-9FAF-FB5D35F20C5F}" type="presOf" srcId="{2B4CC895-F916-D847-B7D8-8CC4667C34E4}" destId="{6C72AF8B-9452-F344-A491-4067CF9B8855}" srcOrd="0" destOrd="0" presId="urn:microsoft.com/office/officeart/2008/layout/PictureStrips"/>
    <dgm:cxn modelId="{298AA289-E5BE-4207-B851-37BB6F08760A}" type="presOf" srcId="{B3F30C0F-1CBF-D345-BAE0-488FD056C196}" destId="{A0AF0BB2-1698-1A4A-B483-2FE0DB34B27E}" srcOrd="0" destOrd="0" presId="urn:microsoft.com/office/officeart/2008/layout/PictureStrips"/>
    <dgm:cxn modelId="{0D5D36DF-ECB3-441C-A552-F24CAE99E1B5}" type="presOf" srcId="{FA476120-67CE-C444-B54D-F1CDF1715099}" destId="{D736A2BC-79EF-EA4E-8FB3-D690B8953628}" srcOrd="0" destOrd="0" presId="urn:microsoft.com/office/officeart/2008/layout/PictureStrips"/>
    <dgm:cxn modelId="{A460806A-AAC0-4944-8F05-78C466F538CE}" srcId="{2B4CC895-F916-D847-B7D8-8CC4667C34E4}" destId="{649A0683-8A99-2748-9B6D-4C53FFF10003}" srcOrd="1" destOrd="0" parTransId="{F91514B9-18DA-A44E-B209-665239189104}" sibTransId="{D0F1A1E4-AD71-1F48-AA74-58EE159764F7}"/>
    <dgm:cxn modelId="{2C016E7D-90E5-4F2A-A461-BDB13DD59464}" type="presParOf" srcId="{6C72AF8B-9452-F344-A491-4067CF9B8855}" destId="{4207F19E-8D9D-824E-A507-FF00474FFCC1}" srcOrd="0" destOrd="0" presId="urn:microsoft.com/office/officeart/2008/layout/PictureStrips"/>
    <dgm:cxn modelId="{D6636447-1768-411F-8DC8-69B56429F316}" type="presParOf" srcId="{4207F19E-8D9D-824E-A507-FF00474FFCC1}" destId="{D736A2BC-79EF-EA4E-8FB3-D690B8953628}" srcOrd="0" destOrd="0" presId="urn:microsoft.com/office/officeart/2008/layout/PictureStrips"/>
    <dgm:cxn modelId="{BA097B59-ECD5-4F88-B385-34A92141F011}" type="presParOf" srcId="{4207F19E-8D9D-824E-A507-FF00474FFCC1}" destId="{6091F8F6-71BE-364B-B25B-E1DB8498BF00}" srcOrd="1" destOrd="0" presId="urn:microsoft.com/office/officeart/2008/layout/PictureStrips"/>
    <dgm:cxn modelId="{2CA2C8C1-4E08-4D19-9140-A06355F08041}" type="presParOf" srcId="{6C72AF8B-9452-F344-A491-4067CF9B8855}" destId="{FD2EA95C-6536-8F4D-87C3-9591C34F0131}" srcOrd="1" destOrd="0" presId="urn:microsoft.com/office/officeart/2008/layout/PictureStrips"/>
    <dgm:cxn modelId="{626F0610-A221-4F08-8F88-2DF4B3A2DA42}" type="presParOf" srcId="{6C72AF8B-9452-F344-A491-4067CF9B8855}" destId="{46204600-8B15-F549-83DD-12AD8D4F379B}" srcOrd="2" destOrd="0" presId="urn:microsoft.com/office/officeart/2008/layout/PictureStrips"/>
    <dgm:cxn modelId="{8BDB2B9E-1876-4143-8F68-E284028DC29C}" type="presParOf" srcId="{46204600-8B15-F549-83DD-12AD8D4F379B}" destId="{EA015673-C08C-464F-999E-884CC81F9F7B}" srcOrd="0" destOrd="0" presId="urn:microsoft.com/office/officeart/2008/layout/PictureStrips"/>
    <dgm:cxn modelId="{24366074-EE30-430E-9223-39E69093E705}" type="presParOf" srcId="{46204600-8B15-F549-83DD-12AD8D4F379B}" destId="{8D0CDEE2-9291-CF41-8566-260E9E6B1F25}" srcOrd="1" destOrd="0" presId="urn:microsoft.com/office/officeart/2008/layout/PictureStrips"/>
    <dgm:cxn modelId="{62B820E5-3BFD-4DEC-84F1-50526B69984C}" type="presParOf" srcId="{6C72AF8B-9452-F344-A491-4067CF9B8855}" destId="{1226DFE6-4605-6C48-BEB9-A1A9B563F2B1}" srcOrd="3" destOrd="0" presId="urn:microsoft.com/office/officeart/2008/layout/PictureStrips"/>
    <dgm:cxn modelId="{2FF9710D-1B09-4AB5-BED5-D637DDB66DB5}" type="presParOf" srcId="{6C72AF8B-9452-F344-A491-4067CF9B8855}" destId="{B52B604C-32FA-954A-9EB8-6526648A24D6}" srcOrd="4" destOrd="0" presId="urn:microsoft.com/office/officeart/2008/layout/PictureStrips"/>
    <dgm:cxn modelId="{5B0F8774-C8F9-4A87-A3A3-A7B6B58667C3}" type="presParOf" srcId="{B52B604C-32FA-954A-9EB8-6526648A24D6}" destId="{255DB5BB-E6F7-1A4F-93C2-27AF58217B38}" srcOrd="0" destOrd="0" presId="urn:microsoft.com/office/officeart/2008/layout/PictureStrips"/>
    <dgm:cxn modelId="{F4F42A38-770A-4A70-98BA-DFC77C94D1D7}" type="presParOf" srcId="{B52B604C-32FA-954A-9EB8-6526648A24D6}" destId="{E2BCEB77-EC25-3C43-956B-2A76C871A167}" srcOrd="1" destOrd="0" presId="urn:microsoft.com/office/officeart/2008/layout/PictureStrips"/>
    <dgm:cxn modelId="{D2C775AC-EE7B-4307-B3DD-6D8E9BE7E1C6}" type="presParOf" srcId="{6C72AF8B-9452-F344-A491-4067CF9B8855}" destId="{4B1CA3FF-ED80-F546-A226-4CC0F15C93E7}" srcOrd="5" destOrd="0" presId="urn:microsoft.com/office/officeart/2008/layout/PictureStrips"/>
    <dgm:cxn modelId="{1F06FEA0-7FD1-46F4-8EE1-71FCB69B1EFA}" type="presParOf" srcId="{6C72AF8B-9452-F344-A491-4067CF9B8855}" destId="{3BEC4671-524D-4845-B7B0-9EBBC2D38686}" srcOrd="6" destOrd="0" presId="urn:microsoft.com/office/officeart/2008/layout/PictureStrips"/>
    <dgm:cxn modelId="{818363C2-CFAE-4861-907B-A9E03D116D98}" type="presParOf" srcId="{3BEC4671-524D-4845-B7B0-9EBBC2D38686}" destId="{A0AF0BB2-1698-1A4A-B483-2FE0DB34B27E}" srcOrd="0" destOrd="0" presId="urn:microsoft.com/office/officeart/2008/layout/PictureStrips"/>
    <dgm:cxn modelId="{D2E1BC19-BA3D-40E1-8F9D-E245F3A17CB5}" type="presParOf" srcId="{3BEC4671-524D-4845-B7B0-9EBBC2D38686}" destId="{703A5529-35D9-0C41-AED4-4CF880567563}" srcOrd="1" destOrd="0" presId="urn:microsoft.com/office/officeart/2008/layout/PictureStrips"/>
    <dgm:cxn modelId="{71E609E2-0AAF-4BA1-967A-C660ABED1B05}" type="presParOf" srcId="{6C72AF8B-9452-F344-A491-4067CF9B8855}" destId="{B178BB90-805B-094E-A83A-7DCD71C8BD3E}" srcOrd="7" destOrd="0" presId="urn:microsoft.com/office/officeart/2008/layout/PictureStrips"/>
    <dgm:cxn modelId="{77161A6A-6875-4473-801D-7841C45ADECA}" type="presParOf" srcId="{6C72AF8B-9452-F344-A491-4067CF9B8855}" destId="{CDC7E073-8849-0F44-B66C-4DDB369E5B2F}" srcOrd="8" destOrd="0" presId="urn:microsoft.com/office/officeart/2008/layout/PictureStrips"/>
    <dgm:cxn modelId="{9043C0B0-947D-4D80-81E2-BB02F974E285}" type="presParOf" srcId="{CDC7E073-8849-0F44-B66C-4DDB369E5B2F}" destId="{1948FE7A-3CB3-264A-8968-2EBDEDA47D69}" srcOrd="0" destOrd="0" presId="urn:microsoft.com/office/officeart/2008/layout/PictureStrips"/>
    <dgm:cxn modelId="{C80DA2E6-898E-4514-8F30-A34F2DC8742B}" type="presParOf" srcId="{CDC7E073-8849-0F44-B66C-4DDB369E5B2F}" destId="{D4000587-0FCE-C846-A33E-59790E02DC3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D86523-2AF0-1C48-A0CC-DA9A6A91DBA3}">
      <dsp:nvSpPr>
        <dsp:cNvPr id="0" name=""/>
        <dsp:cNvSpPr/>
      </dsp:nvSpPr>
      <dsp:spPr>
        <a:xfrm>
          <a:off x="0" y="0"/>
          <a:ext cx="6426200" cy="1620497"/>
        </a:xfrm>
        <a:prstGeom prst="roundRect">
          <a:avLst>
            <a:gd name="adj" fmla="val 10000"/>
          </a:avLst>
        </a:prstGeom>
        <a:solidFill>
          <a:srgbClr val="F2F2F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kumimoji="1" lang="en-US" sz="1400" kern="1200" dirty="0" err="1" smtClean="0">
              <a:solidFill>
                <a:srgbClr val="000000"/>
              </a:solidFill>
              <a:latin typeface="Calibri"/>
              <a:cs typeface="Calibri"/>
            </a:rPr>
            <a:t>Vol</a:t>
          </a:r>
          <a:r>
            <a:rPr kumimoji="1" lang="en-US" sz="1400" kern="1200" dirty="0" smtClean="0">
              <a:solidFill>
                <a:srgbClr val="000000"/>
              </a:solidFill>
              <a:latin typeface="Calibri"/>
              <a:cs typeface="Calibri"/>
            </a:rPr>
            <a:t> 1:  The CLIC accelerator and site facilities (</a:t>
          </a:r>
          <a:r>
            <a:rPr kumimoji="1" lang="en-US" sz="1400" kern="1200" dirty="0" err="1" smtClean="0">
              <a:solidFill>
                <a:srgbClr val="000000"/>
              </a:solidFill>
              <a:latin typeface="Calibri"/>
              <a:cs typeface="Calibri"/>
            </a:rPr>
            <a:t>H.Schmickler</a:t>
          </a:r>
          <a:r>
            <a:rPr kumimoji="1" lang="en-US" sz="1400" kern="1200" dirty="0" smtClean="0">
              <a:solidFill>
                <a:srgbClr val="000000"/>
              </a:solidFill>
              <a:latin typeface="Calibri"/>
              <a:cs typeface="Calibri"/>
            </a:rPr>
            <a:t>) </a:t>
          </a:r>
        </a:p>
        <a:p>
          <a:pPr lvl="0" algn="l" defTabSz="622300">
            <a:lnSpc>
              <a:spcPct val="90000"/>
            </a:lnSpc>
            <a:spcBef>
              <a:spcPct val="0"/>
            </a:spcBef>
            <a:spcAft>
              <a:spcPct val="35000"/>
            </a:spcAft>
          </a:pPr>
          <a:r>
            <a:rPr kumimoji="1" lang="en-US" sz="1200" kern="1200" dirty="0" smtClean="0">
              <a:solidFill>
                <a:srgbClr val="000000"/>
              </a:solidFill>
              <a:latin typeface="Calibri"/>
              <a:cs typeface="Calibri"/>
            </a:rPr>
            <a:t>- CLIC concept with exploration over multi-</a:t>
          </a:r>
          <a:r>
            <a:rPr kumimoji="1" lang="en-US" sz="1200" kern="1200" dirty="0" err="1" smtClean="0">
              <a:solidFill>
                <a:srgbClr val="000000"/>
              </a:solidFill>
              <a:latin typeface="Calibri"/>
              <a:cs typeface="Calibri"/>
            </a:rPr>
            <a:t>TeV</a:t>
          </a:r>
          <a:r>
            <a:rPr kumimoji="1" lang="en-US" sz="1200" kern="1200" dirty="0" smtClean="0">
              <a:solidFill>
                <a:srgbClr val="000000"/>
              </a:solidFill>
              <a:latin typeface="Calibri"/>
              <a:cs typeface="Calibri"/>
            </a:rPr>
            <a:t> energy range up to 3 </a:t>
          </a:r>
          <a:r>
            <a:rPr kumimoji="1" lang="en-US" sz="1200" kern="1200" dirty="0" err="1" smtClean="0">
              <a:solidFill>
                <a:srgbClr val="000000"/>
              </a:solidFill>
              <a:latin typeface="Calibri"/>
              <a:cs typeface="Calibri"/>
            </a:rPr>
            <a:t>TeV</a:t>
          </a:r>
          <a:endParaRPr kumimoji="1" lang="en-US" sz="1200" kern="1200" dirty="0" smtClean="0">
            <a:solidFill>
              <a:srgbClr val="000000"/>
            </a:solidFill>
            <a:latin typeface="Calibri"/>
            <a:cs typeface="Calibri"/>
          </a:endParaRPr>
        </a:p>
        <a:p>
          <a:pPr lvl="0" algn="l" defTabSz="622300">
            <a:lnSpc>
              <a:spcPct val="90000"/>
            </a:lnSpc>
            <a:spcBef>
              <a:spcPct val="0"/>
            </a:spcBef>
            <a:spcAft>
              <a:spcPct val="35000"/>
            </a:spcAft>
          </a:pPr>
          <a:r>
            <a:rPr kumimoji="1" lang="en-US" sz="1200" kern="1200" dirty="0" smtClean="0">
              <a:solidFill>
                <a:srgbClr val="000000"/>
              </a:solidFill>
              <a:latin typeface="Calibri"/>
              <a:cs typeface="Calibri"/>
            </a:rPr>
            <a:t>- Feasibility study of CLIC parameters optimized at 3 </a:t>
          </a:r>
          <a:r>
            <a:rPr kumimoji="1" lang="en-US" sz="1200" kern="1200" dirty="0" err="1" smtClean="0">
              <a:solidFill>
                <a:srgbClr val="000000"/>
              </a:solidFill>
              <a:latin typeface="Calibri"/>
              <a:cs typeface="Calibri"/>
            </a:rPr>
            <a:t>TeV</a:t>
          </a:r>
          <a:r>
            <a:rPr kumimoji="1" lang="en-US" sz="1200" kern="1200" dirty="0" smtClean="0">
              <a:solidFill>
                <a:srgbClr val="000000"/>
              </a:solidFill>
              <a:latin typeface="Calibri"/>
              <a:cs typeface="Calibri"/>
            </a:rPr>
            <a:t> (most demanding) </a:t>
          </a:r>
        </a:p>
        <a:p>
          <a:pPr marL="88900" lvl="0" indent="-88900" algn="l" defTabSz="622300">
            <a:lnSpc>
              <a:spcPct val="90000"/>
            </a:lnSpc>
            <a:spcBef>
              <a:spcPct val="0"/>
            </a:spcBef>
            <a:spcAft>
              <a:spcPct val="35000"/>
            </a:spcAft>
          </a:pPr>
          <a:r>
            <a:rPr kumimoji="1" lang="en-US" sz="1200" kern="1200" dirty="0" smtClean="0">
              <a:solidFill>
                <a:srgbClr val="000000"/>
              </a:solidFill>
              <a:latin typeface="Calibri"/>
              <a:cs typeface="Calibri"/>
            </a:rPr>
            <a:t>- Consider also 500 </a:t>
          </a:r>
          <a:r>
            <a:rPr kumimoji="1" lang="en-US" sz="1200" kern="1200" dirty="0" err="1" smtClean="0">
              <a:solidFill>
                <a:srgbClr val="000000"/>
              </a:solidFill>
              <a:latin typeface="Calibri"/>
              <a:cs typeface="Calibri"/>
            </a:rPr>
            <a:t>GeV</a:t>
          </a:r>
          <a:r>
            <a:rPr kumimoji="1" lang="en-US" sz="1200" kern="1200" dirty="0" smtClean="0">
              <a:solidFill>
                <a:srgbClr val="000000"/>
              </a:solidFill>
              <a:latin typeface="Calibri"/>
              <a:cs typeface="Calibri"/>
            </a:rPr>
            <a:t>, and intermediate energy range</a:t>
          </a:r>
        </a:p>
        <a:p>
          <a:pPr marL="88900" lvl="0" indent="-88900" algn="l" defTabSz="622300">
            <a:lnSpc>
              <a:spcPct val="90000"/>
            </a:lnSpc>
            <a:spcBef>
              <a:spcPct val="0"/>
            </a:spcBef>
            <a:spcAft>
              <a:spcPct val="35000"/>
            </a:spcAft>
          </a:pPr>
          <a:r>
            <a:rPr lang="en-US" sz="1200" kern="1200" dirty="0" smtClean="0">
              <a:solidFill>
                <a:srgbClr val="000000"/>
              </a:solidFill>
              <a:latin typeface="Calibri"/>
              <a:cs typeface="Calibri"/>
            </a:rPr>
            <a:t>- Complete, presented in SPC in March 2012  </a:t>
          </a:r>
          <a:r>
            <a:rPr lang="en-US" sz="1200" kern="1200" dirty="0" smtClean="0">
              <a:solidFill>
                <a:srgbClr val="000000"/>
              </a:solidFill>
              <a:latin typeface="Calibri"/>
              <a:cs typeface="Calibri"/>
              <a:hlinkClick xmlns:r="http://schemas.openxmlformats.org/officeDocument/2006/relationships" r:id="rId1"/>
            </a:rPr>
            <a:t>https://edms.cern.ch/document/1234244/</a:t>
          </a:r>
          <a:endParaRPr lang="en-US" sz="1200" kern="1200" dirty="0" smtClean="0">
            <a:solidFill>
              <a:srgbClr val="000000"/>
            </a:solidFill>
            <a:latin typeface="Calibri"/>
            <a:cs typeface="Calibri"/>
          </a:endParaRPr>
        </a:p>
      </dsp:txBody>
      <dsp:txXfrm>
        <a:off x="1434462" y="0"/>
        <a:ext cx="4991737" cy="1620497"/>
      </dsp:txXfrm>
    </dsp:sp>
    <dsp:sp modelId="{66D6C40F-4E7A-744C-90B0-5757C1146A18}">
      <dsp:nvSpPr>
        <dsp:cNvPr id="0" name=""/>
        <dsp:cNvSpPr/>
      </dsp:nvSpPr>
      <dsp:spPr>
        <a:xfrm>
          <a:off x="149222" y="73757"/>
          <a:ext cx="1285240" cy="147298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FCFFD36-F990-8D4D-865E-42483C0B720F}">
      <dsp:nvSpPr>
        <dsp:cNvPr id="0" name=""/>
        <dsp:cNvSpPr/>
      </dsp:nvSpPr>
      <dsp:spPr>
        <a:xfrm>
          <a:off x="0" y="1769719"/>
          <a:ext cx="6426200" cy="1496314"/>
        </a:xfrm>
        <a:prstGeom prst="roundRect">
          <a:avLst>
            <a:gd name="adj" fmla="val 10000"/>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kumimoji="1" lang="en-US" sz="1400" kern="1200" dirty="0" err="1" smtClean="0">
              <a:solidFill>
                <a:srgbClr val="000000"/>
              </a:solidFill>
              <a:latin typeface="Calibri"/>
              <a:cs typeface="Calibri"/>
            </a:rPr>
            <a:t>Vol</a:t>
          </a:r>
          <a:r>
            <a:rPr kumimoji="1" lang="en-US" sz="1400" kern="1200" dirty="0" smtClean="0">
              <a:solidFill>
                <a:srgbClr val="000000"/>
              </a:solidFill>
              <a:latin typeface="Calibri"/>
              <a:cs typeface="Calibri"/>
            </a:rPr>
            <a:t> 2: Physics and detectors at CLIC (</a:t>
          </a:r>
          <a:r>
            <a:rPr kumimoji="1" lang="en-US" sz="1400" kern="1200" dirty="0" err="1" smtClean="0">
              <a:solidFill>
                <a:srgbClr val="000000"/>
              </a:solidFill>
              <a:latin typeface="Calibri"/>
              <a:cs typeface="Calibri"/>
            </a:rPr>
            <a:t>L.Linssen</a:t>
          </a:r>
          <a:r>
            <a:rPr kumimoji="1" lang="en-US" sz="1400" kern="1200" dirty="0" smtClean="0">
              <a:solidFill>
                <a:srgbClr val="000000"/>
              </a:solidFill>
              <a:latin typeface="Calibri"/>
              <a:cs typeface="Calibri"/>
            </a:rPr>
            <a:t>)</a:t>
          </a:r>
        </a:p>
        <a:p>
          <a:pPr marL="88900" lvl="0" indent="-88900" algn="l" defTabSz="622300">
            <a:lnSpc>
              <a:spcPct val="90000"/>
            </a:lnSpc>
            <a:spcBef>
              <a:spcPct val="0"/>
            </a:spcBef>
            <a:spcAft>
              <a:spcPct val="35000"/>
            </a:spcAft>
          </a:pPr>
          <a:r>
            <a:rPr lang="en-US" sz="1200" kern="1200" dirty="0" smtClean="0">
              <a:solidFill>
                <a:srgbClr val="000000"/>
              </a:solidFill>
              <a:latin typeface="Calibri"/>
              <a:cs typeface="Calibri"/>
            </a:rPr>
            <a:t>- Physics at a multi-</a:t>
          </a:r>
          <a:r>
            <a:rPr lang="en-US" sz="1200" kern="1200" dirty="0" err="1" smtClean="0">
              <a:solidFill>
                <a:srgbClr val="000000"/>
              </a:solidFill>
              <a:latin typeface="Calibri"/>
              <a:cs typeface="Calibri"/>
            </a:rPr>
            <a:t>TeV</a:t>
          </a:r>
          <a:r>
            <a:rPr lang="en-US" sz="1200" kern="1200" dirty="0" smtClean="0">
              <a:solidFill>
                <a:srgbClr val="000000"/>
              </a:solidFill>
              <a:latin typeface="Calibri"/>
              <a:cs typeface="Calibri"/>
            </a:rPr>
            <a:t> CLIC machine can be measured with high precision,   despite challenging background conditions  </a:t>
          </a:r>
        </a:p>
        <a:p>
          <a:pPr lvl="0" algn="l" defTabSz="622300">
            <a:lnSpc>
              <a:spcPct val="90000"/>
            </a:lnSpc>
            <a:spcBef>
              <a:spcPct val="0"/>
            </a:spcBef>
            <a:spcAft>
              <a:spcPct val="35000"/>
            </a:spcAft>
          </a:pPr>
          <a:r>
            <a:rPr kumimoji="1" lang="en-US" sz="1200" kern="1200" dirty="0" smtClean="0">
              <a:solidFill>
                <a:srgbClr val="000000"/>
              </a:solidFill>
              <a:latin typeface="Calibri"/>
              <a:cs typeface="Calibri"/>
            </a:rPr>
            <a:t>- External review procedure in October 2011</a:t>
          </a:r>
        </a:p>
        <a:p>
          <a:pPr marL="88900" lvl="0" indent="-88900" algn="l" defTabSz="622300">
            <a:lnSpc>
              <a:spcPct val="90000"/>
            </a:lnSpc>
            <a:spcBef>
              <a:spcPct val="0"/>
            </a:spcBef>
            <a:spcAft>
              <a:spcPct val="35000"/>
            </a:spcAft>
          </a:pPr>
          <a:r>
            <a:rPr kumimoji="1" lang="en-US" sz="1200" kern="1200" dirty="0" smtClean="0">
              <a:solidFill>
                <a:srgbClr val="000000"/>
              </a:solidFill>
              <a:latin typeface="Calibri"/>
              <a:cs typeface="Calibri"/>
            </a:rPr>
            <a:t>- Completed and printed, presented in SPC in December 2011 </a:t>
          </a:r>
          <a:r>
            <a:rPr kumimoji="1" lang="da-DK" sz="1200" kern="1200" dirty="0" smtClean="0">
              <a:solidFill>
                <a:srgbClr val="000000"/>
              </a:solidFill>
              <a:latin typeface="Calibri"/>
              <a:cs typeface="Calibri"/>
              <a:hlinkClick xmlns:r="http://schemas.openxmlformats.org/officeDocument/2006/relationships" r:id="rId3"/>
            </a:rPr>
            <a:t>http://arxiv.org/pdf/1202.5940v1</a:t>
          </a:r>
          <a:endParaRPr kumimoji="1" lang="da-DK" sz="1200" kern="1200" dirty="0" smtClean="0">
            <a:solidFill>
              <a:srgbClr val="000000"/>
            </a:solidFill>
            <a:latin typeface="Calibri"/>
            <a:cs typeface="Calibri"/>
          </a:endParaRPr>
        </a:p>
        <a:p>
          <a:pPr marL="88900" lvl="0" indent="-88900" algn="l" defTabSz="622300">
            <a:lnSpc>
              <a:spcPct val="90000"/>
            </a:lnSpc>
            <a:spcBef>
              <a:spcPct val="0"/>
            </a:spcBef>
            <a:spcAft>
              <a:spcPct val="35000"/>
            </a:spcAft>
          </a:pPr>
          <a:endParaRPr lang="en-US" sz="1100" kern="1200" dirty="0">
            <a:solidFill>
              <a:srgbClr val="000000"/>
            </a:solidFill>
          </a:endParaRPr>
        </a:p>
      </dsp:txBody>
      <dsp:txXfrm>
        <a:off x="1434462" y="1769719"/>
        <a:ext cx="4991737" cy="1496314"/>
      </dsp:txXfrm>
    </dsp:sp>
    <dsp:sp modelId="{46DB63EA-232D-0246-9538-1772A3005692}">
      <dsp:nvSpPr>
        <dsp:cNvPr id="0" name=""/>
        <dsp:cNvSpPr/>
      </dsp:nvSpPr>
      <dsp:spPr>
        <a:xfrm>
          <a:off x="149222" y="1825448"/>
          <a:ext cx="1285240" cy="1384856"/>
        </a:xfrm>
        <a:prstGeom prst="roundRect">
          <a:avLst>
            <a:gd name="adj" fmla="val 10000"/>
          </a:avLst>
        </a:prstGeom>
        <a:blipFill rotWithShape="1">
          <a:blip xmlns:r="http://schemas.openxmlformats.org/officeDocument/2006/relationships" r:embed="rId4" cstate="print">
            <a:extLst>
              <a:ext uri="{28A0092B-C50C-407E-A947-70E740481C1C}">
                <a14:useLocalDpi xmlns:a14="http://schemas.microsoft.com/office/drawing/2010/main"/>
              </a:ext>
            </a:extLst>
          </a:blip>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D1F9B71-3108-654D-AFD4-DDD52913058E}">
      <dsp:nvSpPr>
        <dsp:cNvPr id="0" name=""/>
        <dsp:cNvSpPr/>
      </dsp:nvSpPr>
      <dsp:spPr>
        <a:xfrm>
          <a:off x="0" y="3415256"/>
          <a:ext cx="6426200" cy="1492225"/>
        </a:xfrm>
        <a:prstGeom prst="roundRect">
          <a:avLst>
            <a:gd name="adj" fmla="val 10000"/>
          </a:avLst>
        </a:prstGeom>
        <a:solidFill>
          <a:schemeClr val="bg1">
            <a:lumMod val="9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kumimoji="1" lang="en-US" sz="1400" kern="1200" dirty="0" err="1" smtClean="0">
              <a:solidFill>
                <a:srgbClr val="000000"/>
              </a:solidFill>
              <a:latin typeface="Calibri"/>
              <a:cs typeface="Calibri"/>
            </a:rPr>
            <a:t>Vol</a:t>
          </a:r>
          <a:r>
            <a:rPr kumimoji="1" lang="en-US" sz="1400" kern="1200" dirty="0" smtClean="0">
              <a:solidFill>
                <a:srgbClr val="000000"/>
              </a:solidFill>
              <a:latin typeface="Calibri"/>
              <a:cs typeface="Calibri"/>
            </a:rPr>
            <a:t> 3:  “CLIC study summary” (</a:t>
          </a:r>
          <a:r>
            <a:rPr kumimoji="1" lang="en-US" sz="1400" kern="1200" dirty="0" err="1" smtClean="0">
              <a:solidFill>
                <a:srgbClr val="000000"/>
              </a:solidFill>
              <a:latin typeface="Calibri"/>
              <a:cs typeface="Calibri"/>
            </a:rPr>
            <a:t>S.Stapnes</a:t>
          </a:r>
          <a:r>
            <a:rPr kumimoji="1" lang="en-US" sz="1400" kern="1200" dirty="0" smtClean="0">
              <a:solidFill>
                <a:srgbClr val="000000"/>
              </a:solidFill>
              <a:latin typeface="Calibri"/>
              <a:cs typeface="Calibri"/>
            </a:rPr>
            <a:t>)</a:t>
          </a:r>
        </a:p>
        <a:p>
          <a:pPr marL="88900" lvl="0" indent="-88900" algn="l" defTabSz="622300">
            <a:lnSpc>
              <a:spcPct val="90000"/>
            </a:lnSpc>
            <a:spcBef>
              <a:spcPct val="0"/>
            </a:spcBef>
            <a:spcAft>
              <a:spcPct val="35000"/>
            </a:spcAft>
          </a:pPr>
          <a:r>
            <a:rPr kumimoji="1" lang="en-US" sz="1200" kern="1200" dirty="0" smtClean="0">
              <a:solidFill>
                <a:srgbClr val="000000"/>
              </a:solidFill>
              <a:latin typeface="Calibri"/>
              <a:cs typeface="Calibri"/>
            </a:rPr>
            <a:t>- Summary and available for the European Strategy process, including possible implementation stages for a CLIC machine as well as costing and cost-drives  </a:t>
          </a:r>
        </a:p>
        <a:p>
          <a:pPr lvl="0" algn="l" defTabSz="622300">
            <a:lnSpc>
              <a:spcPct val="90000"/>
            </a:lnSpc>
            <a:spcBef>
              <a:spcPct val="0"/>
            </a:spcBef>
            <a:spcAft>
              <a:spcPct val="35000"/>
            </a:spcAft>
          </a:pPr>
          <a:r>
            <a:rPr kumimoji="1" lang="en-US" sz="1200" kern="1200" dirty="0" smtClean="0">
              <a:solidFill>
                <a:srgbClr val="000000"/>
              </a:solidFill>
              <a:latin typeface="Calibri"/>
              <a:cs typeface="Calibri"/>
            </a:rPr>
            <a:t>- Proposing objectives and work plan of post CDR phase (2012-16)</a:t>
          </a:r>
        </a:p>
        <a:p>
          <a:pPr lvl="0" algn="l" defTabSz="622300">
            <a:lnSpc>
              <a:spcPct val="90000"/>
            </a:lnSpc>
            <a:spcBef>
              <a:spcPct val="0"/>
            </a:spcBef>
            <a:spcAft>
              <a:spcPct val="35000"/>
            </a:spcAft>
          </a:pPr>
          <a:r>
            <a:rPr lang="en-US" sz="1200" kern="1200" dirty="0" smtClean="0">
              <a:solidFill>
                <a:srgbClr val="000000"/>
              </a:solidFill>
              <a:latin typeface="Calibri"/>
              <a:cs typeface="Calibri"/>
            </a:rPr>
            <a:t>- Completed and printed, submitted for the European Strategy Open Meeting    </a:t>
          </a:r>
        </a:p>
        <a:p>
          <a:pPr lvl="0" algn="l" defTabSz="622300">
            <a:lnSpc>
              <a:spcPct val="60000"/>
            </a:lnSpc>
            <a:spcBef>
              <a:spcPct val="0"/>
            </a:spcBef>
            <a:spcAft>
              <a:spcPct val="35000"/>
            </a:spcAft>
          </a:pPr>
          <a:r>
            <a:rPr lang="en-US" sz="1200" kern="1200" dirty="0" smtClean="0">
              <a:solidFill>
                <a:srgbClr val="000000"/>
              </a:solidFill>
              <a:latin typeface="Calibri"/>
              <a:cs typeface="Calibri"/>
            </a:rPr>
            <a:t>   in September </a:t>
          </a:r>
          <a:r>
            <a:rPr lang="da-DK" sz="1200" kern="1200" dirty="0" smtClean="0">
              <a:solidFill>
                <a:srgbClr val="000000"/>
              </a:solidFill>
              <a:latin typeface="Calibri"/>
              <a:cs typeface="Calibri"/>
              <a:hlinkClick xmlns:r="http://schemas.openxmlformats.org/officeDocument/2006/relationships" r:id="rId5"/>
            </a:rPr>
            <a:t>http://arxiv.org/pdf/1209.2543v1</a:t>
          </a:r>
          <a:endParaRPr lang="da-DK" sz="1200" kern="1200" dirty="0" smtClean="0">
            <a:solidFill>
              <a:srgbClr val="000000"/>
            </a:solidFill>
            <a:latin typeface="Calibri"/>
            <a:cs typeface="Calibri"/>
          </a:endParaRPr>
        </a:p>
        <a:p>
          <a:pPr lvl="0" algn="l" defTabSz="622300">
            <a:lnSpc>
              <a:spcPct val="90000"/>
            </a:lnSpc>
            <a:spcBef>
              <a:spcPct val="0"/>
            </a:spcBef>
            <a:spcAft>
              <a:spcPct val="35000"/>
            </a:spcAft>
          </a:pPr>
          <a:endParaRPr lang="en-US" sz="1200" kern="1200" dirty="0">
            <a:solidFill>
              <a:srgbClr val="000000"/>
            </a:solidFill>
          </a:endParaRPr>
        </a:p>
      </dsp:txBody>
      <dsp:txXfrm>
        <a:off x="1434462" y="3415256"/>
        <a:ext cx="4991737" cy="1492225"/>
      </dsp:txXfrm>
    </dsp:sp>
    <dsp:sp modelId="{F6452A1B-6DA8-3F40-8E77-EAD55F03D176}">
      <dsp:nvSpPr>
        <dsp:cNvPr id="0" name=""/>
        <dsp:cNvSpPr/>
      </dsp:nvSpPr>
      <dsp:spPr>
        <a:xfrm>
          <a:off x="149222" y="3447512"/>
          <a:ext cx="1285240" cy="1427713"/>
        </a:xfrm>
        <a:prstGeom prst="roundRect">
          <a:avLst>
            <a:gd name="adj" fmla="val 10000"/>
          </a:avLst>
        </a:prstGeom>
        <a:blipFill rotWithShape="1">
          <a:blip xmlns:r="http://schemas.openxmlformats.org/officeDocument/2006/relationships" r:embed="rId6" cstate="print">
            <a:extLst>
              <a:ext uri="{28A0092B-C50C-407E-A947-70E740481C1C}">
                <a14:useLocalDpi xmlns:a14="http://schemas.microsoft.com/office/drawing/2010/main"/>
              </a:ext>
            </a:extLst>
          </a:blip>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36A2BC-79EF-EA4E-8FB3-D690B8953628}">
      <dsp:nvSpPr>
        <dsp:cNvPr id="0" name=""/>
        <dsp:cNvSpPr/>
      </dsp:nvSpPr>
      <dsp:spPr>
        <a:xfrm>
          <a:off x="438942" y="0"/>
          <a:ext cx="3623866" cy="1534745"/>
        </a:xfrm>
        <a:prstGeom prst="rect">
          <a:avLst/>
        </a:prstGeom>
        <a:solidFill>
          <a:srgbClr val="9BBB59"/>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5485" tIns="53340" rIns="53340" bIns="53340" numCol="1" spcCol="1270" anchor="ctr" anchorCtr="0">
          <a:noAutofit/>
        </a:bodyPr>
        <a:lstStyle/>
        <a:p>
          <a:pPr marL="266700" lvl="0" indent="0" algn="l" defTabSz="622300">
            <a:lnSpc>
              <a:spcPct val="90000"/>
            </a:lnSpc>
            <a:spcBef>
              <a:spcPct val="0"/>
            </a:spcBef>
            <a:spcAft>
              <a:spcPct val="35000"/>
            </a:spcAft>
          </a:pPr>
          <a:r>
            <a:rPr lang="en-US" sz="1400" kern="1200" dirty="0" smtClean="0">
              <a:solidFill>
                <a:srgbClr val="000000"/>
              </a:solidFill>
              <a:latin typeface="Calibri"/>
              <a:cs typeface="Calibri"/>
            </a:rPr>
            <a:t>Physics - how do we build the optimal machine given a physics scenario (partly seen at LHC ?): </a:t>
          </a:r>
        </a:p>
        <a:p>
          <a:pPr marL="266700" lvl="0" indent="0" algn="l" defTabSz="622300">
            <a:lnSpc>
              <a:spcPct val="90000"/>
            </a:lnSpc>
            <a:spcBef>
              <a:spcPct val="0"/>
            </a:spcBef>
            <a:spcAft>
              <a:spcPct val="35000"/>
            </a:spcAft>
          </a:pPr>
          <a:r>
            <a:rPr lang="en-US" sz="1400" kern="1200" dirty="0" smtClean="0">
              <a:solidFill>
                <a:srgbClr val="000000"/>
              </a:solidFill>
              <a:latin typeface="Calibri"/>
              <a:ea typeface="Calibri" pitchFamily="34" charset="0"/>
              <a:cs typeface="Calibri"/>
            </a:rPr>
            <a:t>Understand</a:t>
          </a:r>
          <a:r>
            <a:rPr lang="en-US" sz="1400" kern="1200" dirty="0" smtClean="0">
              <a:solidFill>
                <a:schemeClr val="tx1"/>
              </a:solidFill>
              <a:latin typeface="Calibri"/>
              <a:ea typeface="Calibri" pitchFamily="34" charset="0"/>
              <a:cs typeface="Calibri"/>
            </a:rPr>
            <a:t> the benefits of running close to thresholds versus at highest energy, and distribution of luminosities as function of energy</a:t>
          </a:r>
          <a:endParaRPr lang="en-US" sz="1400" kern="1200" dirty="0">
            <a:solidFill>
              <a:srgbClr val="000000"/>
            </a:solidFill>
            <a:latin typeface="Calibri"/>
            <a:cs typeface="Calibri"/>
          </a:endParaRPr>
        </a:p>
      </dsp:txBody>
      <dsp:txXfrm>
        <a:off x="438942" y="0"/>
        <a:ext cx="3623866" cy="1534745"/>
      </dsp:txXfrm>
    </dsp:sp>
    <dsp:sp modelId="{6091F8F6-71BE-364B-B25B-E1DB8498BF00}">
      <dsp:nvSpPr>
        <dsp:cNvPr id="0" name=""/>
        <dsp:cNvSpPr/>
      </dsp:nvSpPr>
      <dsp:spPr>
        <a:xfrm>
          <a:off x="130042" y="0"/>
          <a:ext cx="1222005" cy="1155648"/>
        </a:xfrm>
        <a:prstGeom prst="rect">
          <a:avLst/>
        </a:prstGeom>
        <a:blipFill rotWithShape="1">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EA015673-C08C-464F-999E-884CC81F9F7B}">
      <dsp:nvSpPr>
        <dsp:cNvPr id="0" name=""/>
        <dsp:cNvSpPr/>
      </dsp:nvSpPr>
      <dsp:spPr>
        <a:xfrm>
          <a:off x="4484646" y="0"/>
          <a:ext cx="3754672" cy="1500086"/>
        </a:xfrm>
        <a:prstGeom prst="rect">
          <a:avLst/>
        </a:prstGeom>
        <a:solidFill>
          <a:schemeClr val="accent3"/>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5485" tIns="53340" rIns="53340" bIns="53340" numCol="1" spcCol="1270" anchor="ctr" anchorCtr="0">
          <a:noAutofit/>
        </a:bodyPr>
        <a:lstStyle/>
        <a:p>
          <a:pPr marL="266700" lvl="0" indent="0" algn="l" defTabSz="622300">
            <a:lnSpc>
              <a:spcPct val="90000"/>
            </a:lnSpc>
            <a:spcBef>
              <a:spcPct val="0"/>
            </a:spcBef>
            <a:spcAft>
              <a:spcPct val="35000"/>
            </a:spcAft>
          </a:pPr>
          <a:r>
            <a:rPr lang="en-US" sz="1400" kern="1200" dirty="0" smtClean="0">
              <a:solidFill>
                <a:srgbClr val="000000"/>
              </a:solidFill>
              <a:latin typeface="Calibri"/>
              <a:cs typeface="Calibri"/>
            </a:rPr>
            <a:t>Construction scenario (and approval scenario):</a:t>
          </a:r>
        </a:p>
        <a:p>
          <a:pPr marL="266700" lvl="0" indent="0" algn="l" defTabSz="622300">
            <a:lnSpc>
              <a:spcPct val="90000"/>
            </a:lnSpc>
            <a:spcBef>
              <a:spcPct val="0"/>
            </a:spcBef>
            <a:spcAft>
              <a:spcPct val="35000"/>
            </a:spcAft>
          </a:pPr>
          <a:r>
            <a:rPr lang="en-US" sz="1400" kern="1200" dirty="0" smtClean="0">
              <a:latin typeface="Calibri"/>
              <a:ea typeface="Calibri" pitchFamily="34" charset="0"/>
              <a:cs typeface="Calibri"/>
            </a:rPr>
            <a:t>Explore how we in practice will do the tunneling and productions/installation/movement of parts in a multistage approach ? Environmental impact study</a:t>
          </a:r>
          <a:endParaRPr lang="en-US" sz="1400" kern="1200" dirty="0">
            <a:solidFill>
              <a:srgbClr val="000000"/>
            </a:solidFill>
            <a:latin typeface="Calibri"/>
            <a:cs typeface="Calibri"/>
          </a:endParaRPr>
        </a:p>
      </dsp:txBody>
      <dsp:txXfrm>
        <a:off x="4484646" y="0"/>
        <a:ext cx="3754672" cy="1500086"/>
      </dsp:txXfrm>
    </dsp:sp>
    <dsp:sp modelId="{8D0CDEE2-9291-CF41-8566-260E9E6B1F25}">
      <dsp:nvSpPr>
        <dsp:cNvPr id="0" name=""/>
        <dsp:cNvSpPr/>
      </dsp:nvSpPr>
      <dsp:spPr>
        <a:xfrm>
          <a:off x="4173280" y="0"/>
          <a:ext cx="1229995" cy="1155648"/>
        </a:xfrm>
        <a:prstGeom prst="rect">
          <a:avLst/>
        </a:prstGeom>
        <a:blipFill rotWithShape="1">
          <a:blip xmlns:r="http://schemas.openxmlformats.org/officeDocument/2006/relationships" r:embed="rId2"/>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255DB5BB-E6F7-1A4F-93C2-27AF58217B38}">
      <dsp:nvSpPr>
        <dsp:cNvPr id="0" name=""/>
        <dsp:cNvSpPr/>
      </dsp:nvSpPr>
      <dsp:spPr>
        <a:xfrm>
          <a:off x="425567" y="1794836"/>
          <a:ext cx="3697687" cy="1752227"/>
        </a:xfrm>
        <a:prstGeom prst="rect">
          <a:avLst/>
        </a:prstGeom>
        <a:solidFill>
          <a:schemeClr val="bg1">
            <a:lumMod val="75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5485" tIns="53340" rIns="53340" bIns="53340" numCol="1" spcCol="1270" anchor="ctr" anchorCtr="0">
          <a:noAutofit/>
        </a:bodyPr>
        <a:lstStyle/>
        <a:p>
          <a:pPr marL="177800" lvl="0" indent="0" algn="l" defTabSz="622300">
            <a:lnSpc>
              <a:spcPct val="90000"/>
            </a:lnSpc>
            <a:spcBef>
              <a:spcPct val="0"/>
            </a:spcBef>
            <a:spcAft>
              <a:spcPct val="35000"/>
            </a:spcAft>
          </a:pPr>
          <a:r>
            <a:rPr lang="en-US" sz="1400" kern="1200" dirty="0" smtClean="0">
              <a:solidFill>
                <a:srgbClr val="000000"/>
              </a:solidFill>
              <a:latin typeface="Calibri"/>
              <a:cs typeface="Calibri"/>
            </a:rPr>
            <a:t>Timescale/lifecycle for project re-defined: Buildup of drive beam (CLIC zero), stage one – physics, more stages/extensions</a:t>
          </a:r>
        </a:p>
        <a:p>
          <a:pPr marL="177800" lvl="0" indent="0" algn="l" defTabSz="622300">
            <a:lnSpc>
              <a:spcPct val="90000"/>
            </a:lnSpc>
            <a:spcBef>
              <a:spcPct val="0"/>
            </a:spcBef>
            <a:spcAft>
              <a:spcPct val="35000"/>
            </a:spcAft>
          </a:pPr>
          <a:r>
            <a:rPr lang="en-US" sz="1400" kern="1200" dirty="0" smtClean="0">
              <a:solidFill>
                <a:srgbClr val="000000"/>
              </a:solidFill>
              <a:latin typeface="Calibri"/>
              <a:cs typeface="Calibri"/>
            </a:rPr>
            <a:t>Parameters: energy steps and scans, inst. and int. luminosities, commissioning and </a:t>
          </a:r>
          <a:r>
            <a:rPr lang="en-US" sz="1400" kern="1200" dirty="0" err="1" smtClean="0">
              <a:solidFill>
                <a:srgbClr val="000000"/>
              </a:solidFill>
              <a:latin typeface="Calibri"/>
              <a:cs typeface="Calibri"/>
            </a:rPr>
            <a:t>lum</a:t>
          </a:r>
          <a:r>
            <a:rPr lang="en-US" sz="1400" kern="1200" dirty="0" smtClean="0">
              <a:solidFill>
                <a:srgbClr val="000000"/>
              </a:solidFill>
              <a:latin typeface="Calibri"/>
              <a:cs typeface="Calibri"/>
            </a:rPr>
            <a:t>. ramp up times.</a:t>
          </a:r>
          <a:endParaRPr lang="en-US" sz="1400" kern="1200" dirty="0">
            <a:solidFill>
              <a:srgbClr val="000000"/>
            </a:solidFill>
            <a:latin typeface="Calibri"/>
            <a:cs typeface="Calibri"/>
          </a:endParaRPr>
        </a:p>
      </dsp:txBody>
      <dsp:txXfrm>
        <a:off x="425567" y="1794836"/>
        <a:ext cx="3697687" cy="1752227"/>
      </dsp:txXfrm>
    </dsp:sp>
    <dsp:sp modelId="{E2BCEB77-EC25-3C43-956B-2A76C871A167}">
      <dsp:nvSpPr>
        <dsp:cNvPr id="0" name=""/>
        <dsp:cNvSpPr/>
      </dsp:nvSpPr>
      <dsp:spPr>
        <a:xfrm>
          <a:off x="16281" y="1797127"/>
          <a:ext cx="1194532" cy="1134407"/>
        </a:xfrm>
        <a:prstGeom prst="rect">
          <a:avLst/>
        </a:prstGeom>
        <a:blipFill rotWithShape="1">
          <a:blip xmlns:r="http://schemas.openxmlformats.org/officeDocument/2006/relationships" r:embed="rId3"/>
          <a:stretch>
            <a:fillRect/>
          </a:stretch>
        </a:blipFill>
        <a:ln w="38100" cap="flat" cmpd="sng" algn="ctr">
          <a:solidFill>
            <a:schemeClr val="tx1">
              <a:alpha val="4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A0AF0BB2-1698-1A4A-B483-2FE0DB34B27E}">
      <dsp:nvSpPr>
        <dsp:cNvPr id="0" name=""/>
        <dsp:cNvSpPr/>
      </dsp:nvSpPr>
      <dsp:spPr>
        <a:xfrm>
          <a:off x="4535363" y="1793642"/>
          <a:ext cx="3757736" cy="1653358"/>
        </a:xfrm>
        <a:prstGeom prst="rect">
          <a:avLst/>
        </a:prstGeom>
        <a:solidFill>
          <a:schemeClr val="bg1">
            <a:lumMod val="85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5485" tIns="53340" rIns="53340" bIns="53340" numCol="1" spcCol="1270" anchor="t" anchorCtr="0">
          <a:noAutofit/>
        </a:bodyPr>
        <a:lstStyle/>
        <a:p>
          <a:pPr marL="266700" lvl="0" indent="0" algn="l" defTabSz="622300">
            <a:lnSpc>
              <a:spcPct val="90000"/>
            </a:lnSpc>
            <a:spcBef>
              <a:spcPct val="0"/>
            </a:spcBef>
            <a:spcAft>
              <a:spcPct val="35000"/>
            </a:spcAft>
          </a:pPr>
          <a:r>
            <a:rPr lang="en-US" sz="1400" kern="1200" dirty="0" smtClean="0">
              <a:solidFill>
                <a:srgbClr val="000000"/>
              </a:solidFill>
              <a:latin typeface="Calibri"/>
              <a:cs typeface="Calibri"/>
            </a:rPr>
            <a:t>Power and energy development. </a:t>
          </a:r>
        </a:p>
        <a:p>
          <a:pPr marL="266700" lvl="0" indent="0" algn="l" defTabSz="622300">
            <a:lnSpc>
              <a:spcPct val="90000"/>
            </a:lnSpc>
            <a:spcBef>
              <a:spcPct val="0"/>
            </a:spcBef>
            <a:spcAft>
              <a:spcPct val="35000"/>
            </a:spcAft>
          </a:pPr>
          <a:r>
            <a:rPr lang="en-US" sz="1400" kern="1200" dirty="0" smtClean="0">
              <a:solidFill>
                <a:srgbClr val="000000"/>
              </a:solidFill>
              <a:latin typeface="Calibri"/>
              <a:cs typeface="Calibri"/>
            </a:rPr>
            <a:t>Have started to work on energy estimates (not only max power at max luminosity and the highest energy) based on running scenarios and power on/off/standby estimates</a:t>
          </a:r>
          <a:endParaRPr lang="en-US" sz="1400" kern="1200" dirty="0">
            <a:solidFill>
              <a:srgbClr val="000000"/>
            </a:solidFill>
            <a:latin typeface="Calibri"/>
            <a:cs typeface="Calibri"/>
          </a:endParaRPr>
        </a:p>
      </dsp:txBody>
      <dsp:txXfrm>
        <a:off x="4535363" y="1793642"/>
        <a:ext cx="3757736" cy="1653358"/>
      </dsp:txXfrm>
    </dsp:sp>
    <dsp:sp modelId="{703A5529-35D9-0C41-AED4-4CF880567563}">
      <dsp:nvSpPr>
        <dsp:cNvPr id="0" name=""/>
        <dsp:cNvSpPr/>
      </dsp:nvSpPr>
      <dsp:spPr>
        <a:xfrm>
          <a:off x="4179998" y="1793498"/>
          <a:ext cx="1287330" cy="1089106"/>
        </a:xfrm>
        <a:prstGeom prst="rect">
          <a:avLst/>
        </a:prstGeom>
        <a:blipFill rotWithShape="1">
          <a:blip xmlns:r="http://schemas.openxmlformats.org/officeDocument/2006/relationships" r:embed="rId4"/>
          <a:stretch>
            <a:fillRect/>
          </a:stretch>
        </a:blipFill>
        <a:ln w="3175" cap="flat" cmpd="sng" algn="ctr">
          <a:solidFill>
            <a:schemeClr val="tx1">
              <a:alpha val="300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1948FE7A-3CB3-264A-8968-2EBDEDA47D69}">
      <dsp:nvSpPr>
        <dsp:cNvPr id="0" name=""/>
        <dsp:cNvSpPr/>
      </dsp:nvSpPr>
      <dsp:spPr>
        <a:xfrm>
          <a:off x="1828896" y="3821388"/>
          <a:ext cx="4585013" cy="982069"/>
        </a:xfrm>
        <a:prstGeom prst="rect">
          <a:avLst/>
        </a:prstGeom>
        <a:solidFill>
          <a:schemeClr val="bg1">
            <a:lumMod val="85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5485" tIns="53340" rIns="53340" bIns="53340" numCol="1" spcCol="1270" anchor="t" anchorCtr="0">
          <a:noAutofit/>
        </a:bodyPr>
        <a:lstStyle/>
        <a:p>
          <a:pPr marL="177800" lvl="0" indent="0" algn="l" defTabSz="622300">
            <a:lnSpc>
              <a:spcPct val="90000"/>
            </a:lnSpc>
            <a:spcBef>
              <a:spcPct val="0"/>
            </a:spcBef>
            <a:spcAft>
              <a:spcPct val="35000"/>
            </a:spcAft>
          </a:pPr>
          <a:r>
            <a:rPr lang="en-US" sz="1400" kern="1200" dirty="0" smtClean="0">
              <a:solidFill>
                <a:srgbClr val="000000"/>
              </a:solidFill>
              <a:latin typeface="Calibri"/>
              <a:cs typeface="Calibri"/>
            </a:rPr>
            <a:t>Costs - Initial machine plus energy upgrade: External cost review 21-22.2.2012, costs discussed in volume 3 of the CDR  </a:t>
          </a:r>
        </a:p>
        <a:p>
          <a:pPr marL="177800" lvl="0" indent="0" algn="l" defTabSz="622300">
            <a:lnSpc>
              <a:spcPct val="90000"/>
            </a:lnSpc>
            <a:spcBef>
              <a:spcPct val="0"/>
            </a:spcBef>
            <a:spcAft>
              <a:spcPct val="35000"/>
            </a:spcAft>
          </a:pPr>
          <a:endParaRPr lang="en-US" sz="800" kern="1200" dirty="0" smtClean="0">
            <a:solidFill>
              <a:srgbClr val="000000"/>
            </a:solidFill>
            <a:latin typeface="Calibri"/>
            <a:cs typeface="Calibri"/>
          </a:endParaRPr>
        </a:p>
      </dsp:txBody>
      <dsp:txXfrm>
        <a:off x="1828896" y="3821388"/>
        <a:ext cx="4585013" cy="982069"/>
      </dsp:txXfrm>
    </dsp:sp>
    <dsp:sp modelId="{D4000587-0FCE-C846-A33E-59790E02DC36}">
      <dsp:nvSpPr>
        <dsp:cNvPr id="0" name=""/>
        <dsp:cNvSpPr/>
      </dsp:nvSpPr>
      <dsp:spPr>
        <a:xfrm>
          <a:off x="1207450" y="3750399"/>
          <a:ext cx="1407024" cy="1370957"/>
        </a:xfrm>
        <a:prstGeom prst="rect">
          <a:avLst/>
        </a:prstGeom>
        <a:blipFill rotWithShape="1">
          <a:blip xmlns:r="http://schemas.openxmlformats.org/officeDocument/2006/relationships" r:embed="rId5"/>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6.wmf"/><Relationship Id="rId2" Type="http://schemas.openxmlformats.org/officeDocument/2006/relationships/image" Target="../media/image5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6.wmf"/><Relationship Id="rId2" Type="http://schemas.openxmlformats.org/officeDocument/2006/relationships/image" Target="../media/image5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9.wmf"/><Relationship Id="rId2" Type="http://schemas.openxmlformats.org/officeDocument/2006/relationships/image" Target="../media/image2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2D21D1-C1BC-43EC-A3B3-67A040F03193}" type="datetimeFigureOut">
              <a:rPr lang="en-GB" smtClean="0"/>
              <a:pPr/>
              <a:t>24/5/13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67C086-8084-4831-8FFB-567C3BE6A309}" type="slidenum">
              <a:rPr lang="en-GB" smtClean="0"/>
              <a:pPr/>
              <a:t>‹#›</a:t>
            </a:fld>
            <a:endParaRPr lang="en-GB"/>
          </a:p>
        </p:txBody>
      </p:sp>
    </p:spTree>
    <p:extLst>
      <p:ext uri="{BB962C8B-B14F-4D97-AF65-F5344CB8AC3E}">
        <p14:creationId xmlns:p14="http://schemas.microsoft.com/office/powerpoint/2010/main" val="3467977760"/>
      </p:ext>
    </p:extLst>
  </p:cSld>
  <p:clrMap bg1="lt1" tx1="dk1" bg2="lt2" tx2="dk2" accent1="accent1" accent2="accent2" accent3="accent3" accent4="accent4" accent5="accent5" accent6="accent6" hlink="hlink" folHlink="folHlink"/>
  <p:notesStyle>
    <a:lvl1pPr marL="0" algn="l" defTabSz="913306" rtl="0" eaLnBrk="1" latinLnBrk="0" hangingPunct="1">
      <a:defRPr sz="1200" kern="1200">
        <a:solidFill>
          <a:schemeClr val="tx1"/>
        </a:solidFill>
        <a:latin typeface="+mn-lt"/>
        <a:ea typeface="+mn-ea"/>
        <a:cs typeface="+mn-cs"/>
      </a:defRPr>
    </a:lvl1pPr>
    <a:lvl2pPr marL="456652" algn="l" defTabSz="913306" rtl="0" eaLnBrk="1" latinLnBrk="0" hangingPunct="1">
      <a:defRPr sz="1200" kern="1200">
        <a:solidFill>
          <a:schemeClr val="tx1"/>
        </a:solidFill>
        <a:latin typeface="+mn-lt"/>
        <a:ea typeface="+mn-ea"/>
        <a:cs typeface="+mn-cs"/>
      </a:defRPr>
    </a:lvl2pPr>
    <a:lvl3pPr marL="913306" algn="l" defTabSz="913306" rtl="0" eaLnBrk="1" latinLnBrk="0" hangingPunct="1">
      <a:defRPr sz="1200" kern="1200">
        <a:solidFill>
          <a:schemeClr val="tx1"/>
        </a:solidFill>
        <a:latin typeface="+mn-lt"/>
        <a:ea typeface="+mn-ea"/>
        <a:cs typeface="+mn-cs"/>
      </a:defRPr>
    </a:lvl3pPr>
    <a:lvl4pPr marL="1369956" algn="l" defTabSz="913306" rtl="0" eaLnBrk="1" latinLnBrk="0" hangingPunct="1">
      <a:defRPr sz="1200" kern="1200">
        <a:solidFill>
          <a:schemeClr val="tx1"/>
        </a:solidFill>
        <a:latin typeface="+mn-lt"/>
        <a:ea typeface="+mn-ea"/>
        <a:cs typeface="+mn-cs"/>
      </a:defRPr>
    </a:lvl4pPr>
    <a:lvl5pPr marL="1826607" algn="l" defTabSz="913306" rtl="0" eaLnBrk="1" latinLnBrk="0" hangingPunct="1">
      <a:defRPr sz="1200" kern="1200">
        <a:solidFill>
          <a:schemeClr val="tx1"/>
        </a:solidFill>
        <a:latin typeface="+mn-lt"/>
        <a:ea typeface="+mn-ea"/>
        <a:cs typeface="+mn-cs"/>
      </a:defRPr>
    </a:lvl5pPr>
    <a:lvl6pPr marL="2283255" algn="l" defTabSz="913306" rtl="0" eaLnBrk="1" latinLnBrk="0" hangingPunct="1">
      <a:defRPr sz="1200" kern="1200">
        <a:solidFill>
          <a:schemeClr val="tx1"/>
        </a:solidFill>
        <a:latin typeface="+mn-lt"/>
        <a:ea typeface="+mn-ea"/>
        <a:cs typeface="+mn-cs"/>
      </a:defRPr>
    </a:lvl6pPr>
    <a:lvl7pPr marL="2739911" algn="l" defTabSz="913306" rtl="0" eaLnBrk="1" latinLnBrk="0" hangingPunct="1">
      <a:defRPr sz="1200" kern="1200">
        <a:solidFill>
          <a:schemeClr val="tx1"/>
        </a:solidFill>
        <a:latin typeface="+mn-lt"/>
        <a:ea typeface="+mn-ea"/>
        <a:cs typeface="+mn-cs"/>
      </a:defRPr>
    </a:lvl7pPr>
    <a:lvl8pPr marL="3196560" algn="l" defTabSz="913306" rtl="0" eaLnBrk="1" latinLnBrk="0" hangingPunct="1">
      <a:defRPr sz="1200" kern="1200">
        <a:solidFill>
          <a:schemeClr val="tx1"/>
        </a:solidFill>
        <a:latin typeface="+mn-lt"/>
        <a:ea typeface="+mn-ea"/>
        <a:cs typeface="+mn-cs"/>
      </a:defRPr>
    </a:lvl8pPr>
    <a:lvl9pPr marL="3653212" algn="l" defTabSz="91330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Espace réservé de l'image des diapositives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smtClean="0">
              <a:ea typeface="ＭＳ Ｐゴシック" pitchFamily="34" charset="-128"/>
            </a:endParaRPr>
          </a:p>
        </p:txBody>
      </p:sp>
      <p:sp>
        <p:nvSpPr>
          <p:cNvPr id="45059"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hangingPunct="1"/>
            <a:fld id="{EF46A818-1177-4762-98F6-1AE3C52FFA9F}" type="slidenum">
              <a:rPr lang="en-US" sz="1200">
                <a:solidFill>
                  <a:srgbClr val="000000"/>
                </a:solidFill>
                <a:latin typeface="Calibri" pitchFamily="34" charset="0"/>
              </a:rPr>
              <a:pPr eaLnBrk="1" hangingPunct="1"/>
              <a:t>3</a:t>
            </a:fld>
            <a:endParaRPr lang="en-US" sz="1200">
              <a:solidFill>
                <a:srgbClr val="000000"/>
              </a:solidFill>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F70A22-F2FE-4D6B-B552-EFBDFD897D00}" type="slidenum">
              <a:rPr lang="en-US" smtClean="0">
                <a:solidFill>
                  <a:prstClr val="black"/>
                </a:solidFill>
              </a:rPr>
              <a:pPr/>
              <a:t>75</a:t>
            </a:fld>
            <a:endParaRPr lang="en-US">
              <a:solidFill>
                <a:prstClr val="black"/>
              </a:solidFill>
            </a:endParaRPr>
          </a:p>
        </p:txBody>
      </p:sp>
    </p:spTree>
    <p:extLst>
      <p:ext uri="{BB962C8B-B14F-4D97-AF65-F5344CB8AC3E}">
        <p14:creationId xmlns:p14="http://schemas.microsoft.com/office/powerpoint/2010/main" val="4065578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3426E19-F306-4B72-99A4-7C8910347F1F}" type="slidenum">
              <a:rPr lang="en-GB" smtClean="0">
                <a:solidFill>
                  <a:prstClr val="black"/>
                </a:solidFill>
              </a:rPr>
              <a:pPr/>
              <a:t>78</a:t>
            </a:fld>
            <a:endParaRPr lang="en-GB" dirty="0">
              <a:solidFill>
                <a:prstClr val="black"/>
              </a:solidFill>
            </a:endParaRPr>
          </a:p>
        </p:txBody>
      </p:sp>
    </p:spTree>
    <p:extLst>
      <p:ext uri="{BB962C8B-B14F-4D97-AF65-F5344CB8AC3E}">
        <p14:creationId xmlns:p14="http://schemas.microsoft.com/office/powerpoint/2010/main" val="2142864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3426E19-F306-4B72-99A4-7C8910347F1F}" type="slidenum">
              <a:rPr lang="en-GB" smtClean="0">
                <a:solidFill>
                  <a:prstClr val="black"/>
                </a:solidFill>
              </a:rPr>
              <a:pPr/>
              <a:t>79</a:t>
            </a:fld>
            <a:endParaRPr lang="en-GB" dirty="0">
              <a:solidFill>
                <a:prstClr val="black"/>
              </a:solidFill>
            </a:endParaRPr>
          </a:p>
        </p:txBody>
      </p:sp>
    </p:spTree>
    <p:extLst>
      <p:ext uri="{BB962C8B-B14F-4D97-AF65-F5344CB8AC3E}">
        <p14:creationId xmlns:p14="http://schemas.microsoft.com/office/powerpoint/2010/main" val="1929368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FE132F-8E26-4261-8D16-B47C903CF959}" type="slidenum">
              <a:rPr lang="ja-JP" altLang="en-US" smtClean="0">
                <a:solidFill>
                  <a:prstClr val="black"/>
                </a:solidFill>
              </a:rPr>
              <a:pPr/>
              <a:t>80</a:t>
            </a:fld>
            <a:endParaRPr lang="ja-JP"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FE132F-8E26-4261-8D16-B47C903CF959}" type="slidenum">
              <a:rPr lang="ja-JP" altLang="en-US" smtClean="0">
                <a:solidFill>
                  <a:prstClr val="black"/>
                </a:solidFill>
              </a:rPr>
              <a:pPr/>
              <a:t>81</a:t>
            </a:fld>
            <a:endParaRPr lang="ja-JP"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F3F543E-38FF-4147-AF6C-02D35793A0D9}" type="slidenum">
              <a:rPr lang="en-US" smtClean="0">
                <a:solidFill>
                  <a:prstClr val="black"/>
                </a:solidFill>
              </a:rPr>
              <a:pPr/>
              <a:t>84</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E56CCA8-0D5C-46D8-9CD1-344B1B2C0204}" type="slidenum">
              <a:rPr lang="en-US" smtClean="0">
                <a:solidFill>
                  <a:prstClr val="black"/>
                </a:solidFill>
              </a:rPr>
              <a:pPr/>
              <a:t>85</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285866D-E126-40C0-AC73-4BC890547FEA}" type="slidenum">
              <a:rPr lang="en-US" smtClean="0">
                <a:solidFill>
                  <a:prstClr val="black"/>
                </a:solidFill>
              </a:rPr>
              <a:pPr/>
              <a:t>86</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67C086-8084-4831-8FFB-567C3BE6A309}" type="slidenum">
              <a:rPr lang="en-GB" smtClean="0"/>
              <a:pPr/>
              <a:t>18</a:t>
            </a:fld>
            <a:endParaRPr lang="en-GB"/>
          </a:p>
        </p:txBody>
      </p:sp>
    </p:spTree>
    <p:extLst>
      <p:ext uri="{BB962C8B-B14F-4D97-AF65-F5344CB8AC3E}">
        <p14:creationId xmlns:p14="http://schemas.microsoft.com/office/powerpoint/2010/main" val="1206353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E56CCA8-0D5C-46D8-9CD1-344B1B2C0204}" type="slidenum">
              <a:rPr lang="en-US" smtClean="0">
                <a:solidFill>
                  <a:prstClr val="black"/>
                </a:solidFill>
              </a:rPr>
              <a:pPr/>
              <a:t>31</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E56CCA8-0D5C-46D8-9CD1-344B1B2C0204}" type="slidenum">
              <a:rPr lang="en-US" smtClean="0">
                <a:solidFill>
                  <a:prstClr val="black"/>
                </a:solidFill>
              </a:rPr>
              <a:pPr/>
              <a:t>32</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1C7C2D-F447-1C4C-A715-C1923AE57AA2}" type="slidenum">
              <a:rPr lang="en-US" smtClean="0"/>
              <a:pPr/>
              <a:t>41</a:t>
            </a:fld>
            <a:endParaRPr lang="en-US"/>
          </a:p>
        </p:txBody>
      </p:sp>
    </p:spTree>
    <p:extLst>
      <p:ext uri="{BB962C8B-B14F-4D97-AF65-F5344CB8AC3E}">
        <p14:creationId xmlns:p14="http://schemas.microsoft.com/office/powerpoint/2010/main" val="2275844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1C7C2D-F447-1C4C-A715-C1923AE57AA2}" type="slidenum">
              <a:rPr lang="en-US" smtClean="0"/>
              <a:pPr/>
              <a:t>42</a:t>
            </a:fld>
            <a:endParaRPr lang="en-US"/>
          </a:p>
        </p:txBody>
      </p:sp>
    </p:spTree>
    <p:extLst>
      <p:ext uri="{BB962C8B-B14F-4D97-AF65-F5344CB8AC3E}">
        <p14:creationId xmlns:p14="http://schemas.microsoft.com/office/powerpoint/2010/main" val="414935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124B83-6DBD-014C-844E-8BD18F37FD4E}" type="slidenum">
              <a:rPr lang="en-US" smtClean="0">
                <a:solidFill>
                  <a:prstClr val="black"/>
                </a:solidFill>
              </a:rPr>
              <a:pPr/>
              <a:t>53</a:t>
            </a:fld>
            <a:endParaRPr lang="en-US">
              <a:solidFill>
                <a:prstClr val="black"/>
              </a:solidFill>
            </a:endParaRPr>
          </a:p>
        </p:txBody>
      </p:sp>
    </p:spTree>
    <p:extLst>
      <p:ext uri="{BB962C8B-B14F-4D97-AF65-F5344CB8AC3E}">
        <p14:creationId xmlns:p14="http://schemas.microsoft.com/office/powerpoint/2010/main" val="2121599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Pladsholder til diasbillede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7411" name="Pladsholder til noter 2"/>
          <p:cNvSpPr>
            <a:spLocks noGrp="1"/>
          </p:cNvSpPr>
          <p:nvPr>
            <p:ph type="body" idx="1"/>
          </p:nvPr>
        </p:nvSpPr>
        <p:spPr bwMode="auto">
          <a:noFill/>
        </p:spPr>
        <p:txBody>
          <a:bodyPr/>
          <a:lstStyle/>
          <a:p>
            <a:pPr eaLnBrk="1" hangingPunct="1">
              <a:spcBef>
                <a:spcPct val="0"/>
              </a:spcBef>
            </a:pPr>
            <a:endParaRPr lang="en-US" dirty="0" smtClean="0">
              <a:ea typeface="ＭＳ Ｐゴシック" pitchFamily="-109" charset="-128"/>
            </a:endParaRPr>
          </a:p>
        </p:txBody>
      </p:sp>
      <p:sp>
        <p:nvSpPr>
          <p:cNvPr id="17412" name="Pladsholder til diasnummer 3"/>
          <p:cNvSpPr>
            <a:spLocks noGrp="1"/>
          </p:cNvSpPr>
          <p:nvPr>
            <p:ph type="sldNum" sz="quarter" idx="5"/>
          </p:nvPr>
        </p:nvSpPr>
        <p:spPr bwMode="auto">
          <a:noFill/>
          <a:ln>
            <a:miter lim="800000"/>
            <a:headEnd/>
            <a:tailEnd/>
          </a:ln>
        </p:spPr>
        <p:txBody>
          <a:bodyPr/>
          <a:lstStyle/>
          <a:p>
            <a:fld id="{EFFA387D-AD49-4285-A405-275C686173B3}" type="slidenum">
              <a:rPr lang="da-DK" smtClean="0"/>
              <a:pPr/>
              <a:t>57</a:t>
            </a:fld>
            <a:endParaRPr lang="da-DK"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7"/>
          <p:cNvSpPr>
            <a:spLocks noGrp="1" noChangeArrowheads="1"/>
          </p:cNvSpPr>
          <p:nvPr>
            <p:ph type="sldNum" sz="quarter"/>
          </p:nvPr>
        </p:nvSpPr>
        <p:spPr>
          <a:noFill/>
          <a:ln>
            <a:round/>
            <a:headEnd/>
            <a:tailEnd/>
          </a:ln>
        </p:spPr>
        <p:txBody>
          <a:bodyPr/>
          <a:lstStyle/>
          <a:p>
            <a:fld id="{FE69DC85-F151-41A7-83BC-8C2B1E3F24A7}" type="slidenum">
              <a:rPr lang="en-US">
                <a:solidFill>
                  <a:prstClr val="white"/>
                </a:solidFill>
              </a:rPr>
              <a:pPr/>
              <a:t>71</a:t>
            </a:fld>
            <a:endParaRPr lang="en-US">
              <a:solidFill>
                <a:prstClr val="white"/>
              </a:solidFill>
            </a:endParaRPr>
          </a:p>
        </p:txBody>
      </p:sp>
      <p:sp>
        <p:nvSpPr>
          <p:cNvPr id="37891" name="Rectangle 1"/>
          <p:cNvSpPr>
            <a:spLocks noGrp="1" noRot="1" noChangeAspect="1" noChangeArrowheads="1" noTextEdit="1"/>
          </p:cNvSpPr>
          <p:nvPr>
            <p:ph type="sldImg"/>
          </p:nvPr>
        </p:nvSpPr>
        <p:spPr>
          <a:xfrm>
            <a:off x="1143000" y="685800"/>
            <a:ext cx="4572000" cy="3429000"/>
          </a:xfrm>
          <a:ln/>
        </p:spPr>
      </p:sp>
      <p:sp>
        <p:nvSpPr>
          <p:cNvPr id="37892" name="Rectangle 2"/>
          <p:cNvSpPr>
            <a:spLocks noGrp="1" noChangeArrowheads="1"/>
          </p:cNvSpPr>
          <p:nvPr>
            <p:ph type="body" idx="1"/>
          </p:nvPr>
        </p:nvSpPr>
        <p:spPr>
          <a:xfrm>
            <a:off x="686421" y="4344025"/>
            <a:ext cx="5485158" cy="4116049"/>
          </a:xfrm>
          <a:noFill/>
        </p:spPr>
        <p:txBody>
          <a:bodyPr wrap="none" lIns="90583" tIns="45291" rIns="90583" bIns="45291" anchor="ct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 Id="rId2" Type="http://schemas.openxmlformats.org/officeDocument/2006/relationships/image" Target="../media/image7.jpe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 Id="rId2" Type="http://schemas.openxmlformats.org/officeDocument/2006/relationships/image" Target="../media/image11.jpe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4"/>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652" indent="0" algn="ctr">
              <a:buNone/>
              <a:defRPr>
                <a:solidFill>
                  <a:schemeClr val="tx1">
                    <a:tint val="75000"/>
                  </a:schemeClr>
                </a:solidFill>
              </a:defRPr>
            </a:lvl2pPr>
            <a:lvl3pPr marL="913306" indent="0" algn="ctr">
              <a:buNone/>
              <a:defRPr>
                <a:solidFill>
                  <a:schemeClr val="tx1">
                    <a:tint val="75000"/>
                  </a:schemeClr>
                </a:solidFill>
              </a:defRPr>
            </a:lvl3pPr>
            <a:lvl4pPr marL="1369956" indent="0" algn="ctr">
              <a:buNone/>
              <a:defRPr>
                <a:solidFill>
                  <a:schemeClr val="tx1">
                    <a:tint val="75000"/>
                  </a:schemeClr>
                </a:solidFill>
              </a:defRPr>
            </a:lvl4pPr>
            <a:lvl5pPr marL="1826607" indent="0" algn="ctr">
              <a:buNone/>
              <a:defRPr>
                <a:solidFill>
                  <a:schemeClr val="tx1">
                    <a:tint val="75000"/>
                  </a:schemeClr>
                </a:solidFill>
              </a:defRPr>
            </a:lvl5pPr>
            <a:lvl6pPr marL="2283255" indent="0" algn="ctr">
              <a:buNone/>
              <a:defRPr>
                <a:solidFill>
                  <a:schemeClr val="tx1">
                    <a:tint val="75000"/>
                  </a:schemeClr>
                </a:solidFill>
              </a:defRPr>
            </a:lvl6pPr>
            <a:lvl7pPr marL="2739911" indent="0" algn="ctr">
              <a:buNone/>
              <a:defRPr>
                <a:solidFill>
                  <a:schemeClr val="tx1">
                    <a:tint val="75000"/>
                  </a:schemeClr>
                </a:solidFill>
              </a:defRPr>
            </a:lvl7pPr>
            <a:lvl8pPr marL="3196560" indent="0" algn="ctr">
              <a:buNone/>
              <a:defRPr>
                <a:solidFill>
                  <a:schemeClr val="tx1">
                    <a:tint val="75000"/>
                  </a:schemeClr>
                </a:solidFill>
              </a:defRPr>
            </a:lvl8pPr>
            <a:lvl9pPr marL="3653212"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23B2559-A70B-429B-A587-0A44BA87C5DE}" type="datetimeFigureOut">
              <a:rPr lang="en-GB" smtClean="0"/>
              <a:pPr/>
              <a:t>24/5/13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2988151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3B2559-A70B-429B-A587-0A44BA87C5DE}" type="datetimeFigureOut">
              <a:rPr lang="en-GB" smtClean="0"/>
              <a:pPr/>
              <a:t>24/5/13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166992548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33"/>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2CD75723-7365-4AAA-8191-0610F4D1E22B}"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431BC837-F24D-4E2F-A156-A66335636430}"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6887917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F224C3F2-6F47-4D24-9910-8A3CE11EF04F}"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C81FAF44-9D52-443B-889D-05DACA991E03}"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464429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08"/>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86DE85AE-A185-49CD-803B-ED6EDF7B21FD}"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154D51E7-1EC6-4A25-9612-3EACA2DA7E72}"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3681255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600206"/>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600206"/>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6A14601F-B1B4-4FA7-BA9C-8EC68E700367}"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A3941EDB-91B7-4A3D-906E-E35B82EA293A}"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0410365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9"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BE669838-FC49-4041-A3D9-31ADFC591868}" type="datetimeFigureOut">
              <a:rPr lang="en-GB">
                <a:solidFill>
                  <a:prstClr val="black"/>
                </a:solidFill>
              </a:rPr>
              <a:pPr defTabSz="914400">
                <a:defRPr/>
              </a:pPr>
              <a:t>24/5/13</a:t>
            </a:fld>
            <a:endParaRPr lang="en-GB">
              <a:solidFill>
                <a:prstClr val="black"/>
              </a:solidFill>
            </a:endParaRPr>
          </a:p>
        </p:txBody>
      </p:sp>
      <p:sp>
        <p:nvSpPr>
          <p:cNvPr id="8" name="Footer Placeholder 7"/>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9" name="Slide Number Placeholder 8"/>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516B94E2-EC6D-4DA4-AABE-6DF681335895}"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77214798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11936584-7362-4225-A40E-D1713B6DD4C1}" type="datetimeFigureOut">
              <a:rPr lang="en-GB">
                <a:solidFill>
                  <a:prstClr val="black"/>
                </a:solidFill>
              </a:rPr>
              <a:pPr defTabSz="914400">
                <a:defRPr/>
              </a:pPr>
              <a:t>24/5/13</a:t>
            </a:fld>
            <a:endParaRPr lang="en-GB">
              <a:solidFill>
                <a:prstClr val="black"/>
              </a:solidFill>
            </a:endParaRPr>
          </a:p>
        </p:txBody>
      </p:sp>
      <p:sp>
        <p:nvSpPr>
          <p:cNvPr id="4" name="Footer Placeholder 3"/>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5" name="Slide Number Placeholder 4"/>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227173F1-BEF6-420A-A8E7-6BF80257AC1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63506288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11EC87C5-AF11-436F-89A6-C05B8B101A2B}" type="datetimeFigureOut">
              <a:rPr lang="en-GB">
                <a:solidFill>
                  <a:prstClr val="black"/>
                </a:solidFill>
              </a:rPr>
              <a:pPr defTabSz="914400">
                <a:defRPr/>
              </a:pPr>
              <a:t>24/5/13</a:t>
            </a:fld>
            <a:endParaRPr lang="en-GB">
              <a:solidFill>
                <a:prstClr val="black"/>
              </a:solidFill>
            </a:endParaRPr>
          </a:p>
        </p:txBody>
      </p:sp>
      <p:sp>
        <p:nvSpPr>
          <p:cNvPr id="3" name="Footer Placeholder 2"/>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4" name="Slide Number Placeholder 3"/>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81411F39-AAB8-4623-B132-873B500903D4}"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42869310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158"/>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1703994A-C5C9-40AE-BD52-F8549ABA0F33}"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6E08D970-689D-4896-A45D-69E8EB583414}"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8721476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847E2201-FBBD-4B60-910B-9C28C46462D7}"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D9ACFC9E-D2CA-48A6-9459-10587255223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9348950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4BC9A6F6-9871-4FBC-BDB6-5B36B31A9C84}"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81301543-39A7-423A-B4AD-7EDEBCD4946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309607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3B2559-A70B-429B-A587-0A44BA87C5DE}" type="datetimeFigureOut">
              <a:rPr lang="en-GB" smtClean="0"/>
              <a:pPr/>
              <a:t>24/5/13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22082569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746"/>
            <a:ext cx="222885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3" y="274746"/>
            <a:ext cx="653415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43C5A08E-2D17-4C14-B6B0-427E02F92092}"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57"/>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57"/>
            <a:ext cx="2133600" cy="365125"/>
          </a:xfrm>
          <a:prstGeom prst="rect">
            <a:avLst/>
          </a:prstGeom>
        </p:spPr>
        <p:txBody>
          <a:bodyPr/>
          <a:lstStyle>
            <a:lvl1pPr fontAlgn="auto">
              <a:spcBef>
                <a:spcPts val="0"/>
              </a:spcBef>
              <a:spcAft>
                <a:spcPts val="0"/>
              </a:spcAft>
              <a:defRPr>
                <a:latin typeface="+mn-lt"/>
              </a:defRPr>
            </a:lvl1pPr>
          </a:lstStyle>
          <a:p>
            <a:pPr defTabSz="914400">
              <a:defRPr/>
            </a:pPr>
            <a:fld id="{689BB377-AE22-4D08-B4E5-8FF17E69210A}"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42101148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87"/>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2CD75723-7365-4AAA-8191-0610F4D1E22B}"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431BC837-F24D-4E2F-A156-A66335636430}"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91326278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F224C3F2-6F47-4D24-9910-8A3CE11EF04F}"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C81FAF44-9D52-443B-889D-05DACA991E03}"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90347354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62"/>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86DE85AE-A185-49CD-803B-ED6EDF7B21FD}"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154D51E7-1EC6-4A25-9612-3EACA2DA7E72}"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21506997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600206"/>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600206"/>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6A14601F-B1B4-4FA7-BA9C-8EC68E700367}"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A3941EDB-91B7-4A3D-906E-E35B82EA293A}"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52604841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9"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BE669838-FC49-4041-A3D9-31ADFC591868}" type="datetimeFigureOut">
              <a:rPr lang="en-GB">
                <a:solidFill>
                  <a:prstClr val="black"/>
                </a:solidFill>
              </a:rPr>
              <a:pPr defTabSz="914400">
                <a:defRPr/>
              </a:pPr>
              <a:t>24/5/13</a:t>
            </a:fld>
            <a:endParaRPr lang="en-GB">
              <a:solidFill>
                <a:prstClr val="black"/>
              </a:solidFill>
            </a:endParaRPr>
          </a:p>
        </p:txBody>
      </p:sp>
      <p:sp>
        <p:nvSpPr>
          <p:cNvPr id="8" name="Footer Placeholder 7"/>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9" name="Slide Number Placeholder 8"/>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516B94E2-EC6D-4DA4-AABE-6DF681335895}"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8622745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11936584-7362-4225-A40E-D1713B6DD4C1}" type="datetimeFigureOut">
              <a:rPr lang="en-GB">
                <a:solidFill>
                  <a:prstClr val="black"/>
                </a:solidFill>
              </a:rPr>
              <a:pPr defTabSz="914400">
                <a:defRPr/>
              </a:pPr>
              <a:t>24/5/13</a:t>
            </a:fld>
            <a:endParaRPr lang="en-GB">
              <a:solidFill>
                <a:prstClr val="black"/>
              </a:solidFill>
            </a:endParaRPr>
          </a:p>
        </p:txBody>
      </p:sp>
      <p:sp>
        <p:nvSpPr>
          <p:cNvPr id="4" name="Footer Placeholder 3"/>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5" name="Slide Number Placeholder 4"/>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227173F1-BEF6-420A-A8E7-6BF80257AC1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25645849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11EC87C5-AF11-436F-89A6-C05B8B101A2B}" type="datetimeFigureOut">
              <a:rPr lang="en-GB">
                <a:solidFill>
                  <a:prstClr val="black"/>
                </a:solidFill>
              </a:rPr>
              <a:pPr defTabSz="914400">
                <a:defRPr/>
              </a:pPr>
              <a:t>24/5/13</a:t>
            </a:fld>
            <a:endParaRPr lang="en-GB">
              <a:solidFill>
                <a:prstClr val="black"/>
              </a:solidFill>
            </a:endParaRPr>
          </a:p>
        </p:txBody>
      </p:sp>
      <p:sp>
        <p:nvSpPr>
          <p:cNvPr id="3" name="Footer Placeholder 2"/>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4" name="Slide Number Placeholder 3"/>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81411F39-AAB8-4623-B132-873B500903D4}"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8540692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11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1703994A-C5C9-40AE-BD52-F8549ABA0F33}"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6E08D970-689D-4896-A45D-69E8EB583414}"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5599886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847E2201-FBBD-4B60-910B-9C28C46462D7}"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D9ACFC9E-D2CA-48A6-9459-10587255223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370653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4"/>
            <a:ext cx="7772400" cy="1470025"/>
          </a:xfrm>
        </p:spPr>
        <p:txBody>
          <a:bodyPr/>
          <a:lstStyle/>
          <a:p>
            <a:r>
              <a:rPr lang="de-D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652" indent="0" algn="ctr">
              <a:buNone/>
              <a:defRPr>
                <a:solidFill>
                  <a:schemeClr val="tx1">
                    <a:tint val="75000"/>
                  </a:schemeClr>
                </a:solidFill>
              </a:defRPr>
            </a:lvl2pPr>
            <a:lvl3pPr marL="913306" indent="0" algn="ctr">
              <a:buNone/>
              <a:defRPr>
                <a:solidFill>
                  <a:schemeClr val="tx1">
                    <a:tint val="75000"/>
                  </a:schemeClr>
                </a:solidFill>
              </a:defRPr>
            </a:lvl3pPr>
            <a:lvl4pPr marL="1369956" indent="0" algn="ctr">
              <a:buNone/>
              <a:defRPr>
                <a:solidFill>
                  <a:schemeClr val="tx1">
                    <a:tint val="75000"/>
                  </a:schemeClr>
                </a:solidFill>
              </a:defRPr>
            </a:lvl4pPr>
            <a:lvl5pPr marL="1826607" indent="0" algn="ctr">
              <a:buNone/>
              <a:defRPr>
                <a:solidFill>
                  <a:schemeClr val="tx1">
                    <a:tint val="75000"/>
                  </a:schemeClr>
                </a:solidFill>
              </a:defRPr>
            </a:lvl5pPr>
            <a:lvl6pPr marL="2283255" indent="0" algn="ctr">
              <a:buNone/>
              <a:defRPr>
                <a:solidFill>
                  <a:schemeClr val="tx1">
                    <a:tint val="75000"/>
                  </a:schemeClr>
                </a:solidFill>
              </a:defRPr>
            </a:lvl6pPr>
            <a:lvl7pPr marL="2739911" indent="0" algn="ctr">
              <a:buNone/>
              <a:defRPr>
                <a:solidFill>
                  <a:schemeClr val="tx1">
                    <a:tint val="75000"/>
                  </a:schemeClr>
                </a:solidFill>
              </a:defRPr>
            </a:lvl7pPr>
            <a:lvl8pPr marL="3196560" indent="0" algn="ctr">
              <a:buNone/>
              <a:defRPr>
                <a:solidFill>
                  <a:schemeClr val="tx1">
                    <a:tint val="75000"/>
                  </a:schemeClr>
                </a:solidFill>
              </a:defRPr>
            </a:lvl8pPr>
            <a:lvl9pPr marL="3653212" indent="0" algn="ctr">
              <a:buNone/>
              <a:defRPr>
                <a:solidFill>
                  <a:schemeClr val="tx1">
                    <a:tint val="75000"/>
                  </a:schemeClr>
                </a:solidFill>
              </a:defRPr>
            </a:lvl9pPr>
          </a:lstStyle>
          <a:p>
            <a:r>
              <a:rPr lang="de-DE" smtClean="0"/>
              <a:t>Click to edit Master subtitle style</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302868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4BC9A6F6-9871-4FBC-BDB6-5B36B31A9C84}"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81301543-39A7-423A-B4AD-7EDEBCD4946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71079180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700"/>
            <a:ext cx="222885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3" y="274700"/>
            <a:ext cx="653415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43C5A08E-2D17-4C14-B6B0-427E02F92092}"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41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411"/>
            <a:ext cx="2133600" cy="365125"/>
          </a:xfrm>
          <a:prstGeom prst="rect">
            <a:avLst/>
          </a:prstGeom>
        </p:spPr>
        <p:txBody>
          <a:bodyPr/>
          <a:lstStyle>
            <a:lvl1pPr fontAlgn="auto">
              <a:spcBef>
                <a:spcPts val="0"/>
              </a:spcBef>
              <a:spcAft>
                <a:spcPts val="0"/>
              </a:spcAft>
              <a:defRPr>
                <a:latin typeface="+mn-lt"/>
              </a:defRPr>
            </a:lvl1pPr>
          </a:lstStyle>
          <a:p>
            <a:pPr defTabSz="914400">
              <a:defRPr/>
            </a:pPr>
            <a:fld id="{689BB377-AE22-4D08-B4E5-8FF17E69210A}"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11010282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635"/>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lgn="ctr" defTabSz="914400" fontAlgn="base">
                <a:spcBef>
                  <a:spcPct val="50000"/>
                </a:spcBef>
                <a:spcAft>
                  <a:spcPct val="0"/>
                </a:spcAft>
                <a:defRPr/>
              </a:pPr>
              <a:endParaRPr lang="fr-FR" b="1">
                <a:solidFill>
                  <a:srgbClr val="FFFF00"/>
                </a:solidFill>
                <a:ea typeface="ＭＳ Ｐゴシック" pitchFamily="34"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algn="ctr" defTabSz="914400" fontAlgn="base">
                <a:spcBef>
                  <a:spcPct val="50000"/>
                </a:spcBef>
                <a:spcAft>
                  <a:spcPct val="0"/>
                </a:spcAft>
              </a:pPr>
              <a:endParaRPr lang="en-GB" b="1" smtClean="0">
                <a:solidFill>
                  <a:srgbClr val="FFFF00"/>
                </a:solidFill>
                <a:ea typeface="ＭＳ Ｐゴシック" pitchFamily="34" charset="-128"/>
              </a:endParaRPr>
            </a:p>
          </p:txBody>
        </p:sp>
      </p:grpSp>
      <p:sp>
        <p:nvSpPr>
          <p:cNvPr id="7" name="Rectangle 10"/>
          <p:cNvSpPr>
            <a:spLocks noChangeAspect="1" noChangeArrowheads="1"/>
          </p:cNvSpPr>
          <p:nvPr userDrawn="1"/>
        </p:nvSpPr>
        <p:spPr bwMode="auto">
          <a:xfrm>
            <a:off x="4824417" y="6681848"/>
            <a:ext cx="3175" cy="3175"/>
          </a:xfrm>
          <a:prstGeom prst="rect">
            <a:avLst/>
          </a:prstGeom>
          <a:solidFill>
            <a:srgbClr val="9E9E9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defTabSz="914400" fontAlgn="base">
              <a:spcBef>
                <a:spcPct val="50000"/>
              </a:spcBef>
              <a:spcAft>
                <a:spcPct val="0"/>
              </a:spcAft>
            </a:pPr>
            <a:endParaRPr lang="fr-FR" b="1" smtClean="0">
              <a:solidFill>
                <a:srgbClr val="FFFF00"/>
              </a:solidFill>
              <a:ea typeface="ＭＳ Ｐゴシック" pitchFamily="34" charset="-128"/>
            </a:endParaRPr>
          </a:p>
        </p:txBody>
      </p:sp>
      <p:sp>
        <p:nvSpPr>
          <p:cNvPr id="25605" name="Rectangle 5"/>
          <p:cNvSpPr>
            <a:spLocks noGrp="1" noChangeArrowheads="1"/>
          </p:cNvSpPr>
          <p:nvPr>
            <p:ph type="ctrTitle" sz="quarter"/>
          </p:nvPr>
        </p:nvSpPr>
        <p:spPr>
          <a:xfrm>
            <a:off x="1293813" y="1627363"/>
            <a:ext cx="7772400" cy="277641"/>
          </a:xfrm>
          <a:noFill/>
        </p:spPr>
        <p:txBody>
          <a:bodyPr anchor="b"/>
          <a:lstStyle>
            <a:lvl1pPr>
              <a:defRPr sz="1200"/>
            </a:lvl1pPr>
          </a:lstStyle>
          <a:p>
            <a:r>
              <a:rPr lang="en-GB"/>
              <a:t>Click to edit Master title style</a:t>
            </a:r>
          </a:p>
        </p:txBody>
      </p:sp>
      <p:sp>
        <p:nvSpPr>
          <p:cNvPr id="25606"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en-GB"/>
              <a:t>Click to edit Master subtitle style</a:t>
            </a:r>
          </a:p>
        </p:txBody>
      </p:sp>
      <p:sp>
        <p:nvSpPr>
          <p:cNvPr id="8" name="Rectangle 7"/>
          <p:cNvSpPr>
            <a:spLocks noGrp="1" noChangeArrowheads="1"/>
          </p:cNvSpPr>
          <p:nvPr>
            <p:ph type="dt" sz="quarter" idx="10"/>
          </p:nvPr>
        </p:nvSpPr>
        <p:spPr>
          <a:xfrm>
            <a:off x="685800" y="6215069"/>
            <a:ext cx="1905000" cy="523862"/>
          </a:xfrm>
        </p:spPr>
        <p:txBody>
          <a:bodyPr/>
          <a:lstStyle>
            <a:lvl1pPr>
              <a:defRPr sz="1400"/>
            </a:lvl1pPr>
          </a:lstStyle>
          <a:p>
            <a:pPr>
              <a:defRPr/>
            </a:pPr>
            <a:r>
              <a:rPr lang="fr-CH">
                <a:solidFill>
                  <a:srgbClr val="FFFFFF"/>
                </a:solidFill>
              </a:rPr>
              <a:t>CLIC Workshop - UA -31.1.13</a:t>
            </a:r>
            <a:endParaRPr lang="en-GB">
              <a:solidFill>
                <a:srgbClr val="FFFFFF"/>
              </a:solidFill>
            </a:endParaRPr>
          </a:p>
        </p:txBody>
      </p:sp>
      <p:sp>
        <p:nvSpPr>
          <p:cNvPr id="9" name="Rectangle 8"/>
          <p:cNvSpPr>
            <a:spLocks noGrp="1" noChangeArrowheads="1"/>
          </p:cNvSpPr>
          <p:nvPr>
            <p:ph type="ftr" sz="quarter" idx="11"/>
          </p:nvPr>
        </p:nvSpPr>
        <p:spPr>
          <a:xfrm>
            <a:off x="3124200" y="6322849"/>
            <a:ext cx="2895600" cy="308419"/>
          </a:xfrm>
        </p:spPr>
        <p:txBody>
          <a:bodyPr/>
          <a:lstStyle>
            <a:lvl1pPr>
              <a:defRPr sz="1400"/>
            </a:lvl1pPr>
          </a:lstStyle>
          <a:p>
            <a:pPr>
              <a:defRPr/>
            </a:pPr>
            <a:endParaRPr lang="en-GB">
              <a:solidFill>
                <a:srgbClr val="FFFFFF"/>
              </a:solidFill>
            </a:endParaRPr>
          </a:p>
        </p:txBody>
      </p:sp>
      <p:sp>
        <p:nvSpPr>
          <p:cNvPr id="10" name="Rectangle 9"/>
          <p:cNvSpPr>
            <a:spLocks noGrp="1" noChangeArrowheads="1"/>
          </p:cNvSpPr>
          <p:nvPr>
            <p:ph type="sldNum" sz="quarter" idx="12"/>
          </p:nvPr>
        </p:nvSpPr>
        <p:spPr>
          <a:xfrm>
            <a:off x="6553200" y="6322849"/>
            <a:ext cx="1905000" cy="308419"/>
          </a:xfrm>
        </p:spPr>
        <p:txBody>
          <a:bodyPr/>
          <a:lstStyle>
            <a:lvl1pPr>
              <a:defRPr sz="1400"/>
            </a:lvl1pPr>
          </a:lstStyle>
          <a:p>
            <a:fld id="{4CD8E4C1-0DA7-4DEF-B27E-FB5F8BF4FBC4}"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169453819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fld id="{C147AFB2-3494-467A-9DAA-94392D93D120}"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204591363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6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fld id="{01A1B230-15C9-4294-B2E7-F1D2672C568C}"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23905858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447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419600" y="1447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fld id="{889EB9A4-998E-4A3C-9AD9-A504D0BE85EF}"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39816208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15043"/>
            <a:ext cx="8229600" cy="462307"/>
          </a:xfrm>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9" name="Rectangle 8"/>
          <p:cNvSpPr>
            <a:spLocks noGrp="1" noChangeArrowheads="1"/>
          </p:cNvSpPr>
          <p:nvPr>
            <p:ph type="sldNum" sz="quarter" idx="12"/>
          </p:nvPr>
        </p:nvSpPr>
        <p:spPr>
          <a:ln/>
        </p:spPr>
        <p:txBody>
          <a:bodyPr/>
          <a:lstStyle>
            <a:lvl1pPr>
              <a:defRPr/>
            </a:lvl1pPr>
          </a:lstStyle>
          <a:p>
            <a:fld id="{D5C48B57-CC7F-448A-A0DF-B1B11F63F8B4}"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187574327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5" name="Rectangle 8"/>
          <p:cNvSpPr>
            <a:spLocks noGrp="1" noChangeArrowheads="1"/>
          </p:cNvSpPr>
          <p:nvPr>
            <p:ph type="sldNum" sz="quarter" idx="12"/>
          </p:nvPr>
        </p:nvSpPr>
        <p:spPr>
          <a:ln/>
        </p:spPr>
        <p:txBody>
          <a:bodyPr/>
          <a:lstStyle>
            <a:lvl1pPr>
              <a:defRPr/>
            </a:lvl1pPr>
          </a:lstStyle>
          <a:p>
            <a:fld id="{519C6F2E-72A8-4631-AA95-A16D3FA8900C}"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30987491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8"/>
          <p:cNvSpPr>
            <a:spLocks noGrp="1" noChangeArrowheads="1"/>
          </p:cNvSpPr>
          <p:nvPr>
            <p:ph type="sldNum" sz="quarter" idx="12"/>
          </p:nvPr>
        </p:nvSpPr>
        <p:spPr>
          <a:ln/>
        </p:spPr>
        <p:txBody>
          <a:bodyPr/>
          <a:lstStyle>
            <a:lvl1pPr>
              <a:defRPr/>
            </a:lvl1pPr>
          </a:lstStyle>
          <a:p>
            <a:fld id="{61AD04A0-1506-4C26-B214-0671DBDB1572}"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240737130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26572"/>
            <a:ext cx="3008313" cy="708528"/>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1" y="27311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fld id="{FA343B09-24F4-4162-8064-1688D9A7FE8B}"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471600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025977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966586"/>
            <a:ext cx="5486400" cy="400752"/>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7" name="Rectangle 8"/>
          <p:cNvSpPr>
            <a:spLocks noGrp="1" noChangeArrowheads="1"/>
          </p:cNvSpPr>
          <p:nvPr>
            <p:ph type="sldNum" sz="quarter" idx="12"/>
          </p:nvPr>
        </p:nvSpPr>
        <p:spPr>
          <a:ln/>
        </p:spPr>
        <p:txBody>
          <a:bodyPr/>
          <a:lstStyle>
            <a:lvl1pPr>
              <a:defRPr/>
            </a:lvl1pPr>
          </a:lstStyle>
          <a:p>
            <a:fld id="{88CD9849-E11F-4CD7-A29F-A8CE23A53E92}"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32372762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fld id="{BE66019E-3685-429F-8FFE-9D8171AD9491}"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169586214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80482" y="228600"/>
            <a:ext cx="555280" cy="5334000"/>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28600"/>
            <a:ext cx="61912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8"/>
          <p:cNvSpPr>
            <a:spLocks noGrp="1" noChangeArrowheads="1"/>
          </p:cNvSpPr>
          <p:nvPr>
            <p:ph type="sldNum" sz="quarter" idx="12"/>
          </p:nvPr>
        </p:nvSpPr>
        <p:spPr>
          <a:ln/>
        </p:spPr>
        <p:txBody>
          <a:bodyPr/>
          <a:lstStyle>
            <a:lvl1pPr>
              <a:defRPr/>
            </a:lvl1pPr>
          </a:lstStyle>
          <a:p>
            <a:fld id="{1B66E722-3D6D-4354-A71A-4F2C74D8A825}"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250650513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43000" y="226050"/>
            <a:ext cx="7772400" cy="462307"/>
          </a:xfrm>
        </p:spPr>
        <p:txBody>
          <a:bodyPr/>
          <a:lstStyle/>
          <a:p>
            <a:r>
              <a:rPr lang="en-US" smtClean="0"/>
              <a:t>Click to edit Master title style</a:t>
            </a:r>
            <a:endParaRPr lang="fr-FR"/>
          </a:p>
        </p:txBody>
      </p:sp>
      <p:sp>
        <p:nvSpPr>
          <p:cNvPr id="3" name="Content Placeholder 2"/>
          <p:cNvSpPr>
            <a:spLocks noGrp="1"/>
          </p:cNvSpPr>
          <p:nvPr>
            <p:ph sz="quarter" idx="1"/>
          </p:nvPr>
        </p:nvSpPr>
        <p:spPr>
          <a:xfrm>
            <a:off x="457200" y="1447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quarter" idx="2"/>
          </p:nvPr>
        </p:nvSpPr>
        <p:spPr>
          <a:xfrm>
            <a:off x="4419600" y="1447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Content Placeholder 4"/>
          <p:cNvSpPr>
            <a:spLocks noGrp="1"/>
          </p:cNvSpPr>
          <p:nvPr>
            <p:ph sz="quarter" idx="3"/>
          </p:nvPr>
        </p:nvSpPr>
        <p:spPr>
          <a:xfrm>
            <a:off x="457200" y="35814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Content Placeholder 5"/>
          <p:cNvSpPr>
            <a:spLocks noGrp="1"/>
          </p:cNvSpPr>
          <p:nvPr>
            <p:ph sz="quarter" idx="4"/>
          </p:nvPr>
        </p:nvSpPr>
        <p:spPr>
          <a:xfrm>
            <a:off x="4419600" y="35814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6"/>
          <p:cNvSpPr>
            <a:spLocks noGrp="1" noChangeArrowheads="1"/>
          </p:cNvSpPr>
          <p:nvPr>
            <p:ph type="dt" sz="half" idx="10"/>
          </p:nvPr>
        </p:nvSpPr>
        <p:spPr>
          <a:ln/>
        </p:spPr>
        <p:txBody>
          <a:bodyPr/>
          <a:lstStyle>
            <a:lvl1pPr>
              <a:defRPr/>
            </a:lvl1pPr>
          </a:lstStyle>
          <a:p>
            <a:pPr>
              <a:defRPr/>
            </a:pPr>
            <a:r>
              <a:rPr lang="fr-CH">
                <a:solidFill>
                  <a:srgbClr val="FFFFFF"/>
                </a:solidFill>
              </a:rPr>
              <a:t>CLIC Workshop - UA -31.1.13</a:t>
            </a:r>
            <a:endParaRPr lang="en-GB">
              <a:solidFill>
                <a:srgbClr val="FFFFFF"/>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9" name="Rectangle 8"/>
          <p:cNvSpPr>
            <a:spLocks noGrp="1" noChangeArrowheads="1"/>
          </p:cNvSpPr>
          <p:nvPr>
            <p:ph type="sldNum" sz="quarter" idx="12"/>
          </p:nvPr>
        </p:nvSpPr>
        <p:spPr>
          <a:ln/>
        </p:spPr>
        <p:txBody>
          <a:bodyPr/>
          <a:lstStyle>
            <a:lvl1pPr>
              <a:defRPr/>
            </a:lvl1pPr>
          </a:lstStyle>
          <a:p>
            <a:fld id="{F4844795-2D82-4592-BA0F-61F3391188BD}" type="slidenum">
              <a:rPr lang="en-GB">
                <a:solidFill>
                  <a:srgbClr val="FFFFFF"/>
                </a:solidFill>
              </a:rPr>
              <a:pPr/>
              <a:t>‹#›</a:t>
            </a:fld>
            <a:endParaRPr lang="en-GB">
              <a:solidFill>
                <a:srgbClr val="FFFFFF"/>
              </a:solidFill>
            </a:endParaRPr>
          </a:p>
        </p:txBody>
      </p:sp>
    </p:spTree>
    <p:extLst>
      <p:ext uri="{BB962C8B-B14F-4D97-AF65-F5344CB8AC3E}">
        <p14:creationId xmlns:p14="http://schemas.microsoft.com/office/powerpoint/2010/main" val="306690180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8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76457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77461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6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53567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00314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03873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07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8"/>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652" indent="0">
              <a:buNone/>
              <a:defRPr sz="1800">
                <a:solidFill>
                  <a:schemeClr val="tx1">
                    <a:tint val="75000"/>
                  </a:schemeClr>
                </a:solidFill>
              </a:defRPr>
            </a:lvl2pPr>
            <a:lvl3pPr marL="913306" indent="0">
              <a:buNone/>
              <a:defRPr sz="1600">
                <a:solidFill>
                  <a:schemeClr val="tx1">
                    <a:tint val="75000"/>
                  </a:schemeClr>
                </a:solidFill>
              </a:defRPr>
            </a:lvl3pPr>
            <a:lvl4pPr marL="1369956" indent="0">
              <a:buNone/>
              <a:defRPr sz="1400">
                <a:solidFill>
                  <a:schemeClr val="tx1">
                    <a:tint val="75000"/>
                  </a:schemeClr>
                </a:solidFill>
              </a:defRPr>
            </a:lvl4pPr>
            <a:lvl5pPr marL="1826607" indent="0">
              <a:buNone/>
              <a:defRPr sz="1400">
                <a:solidFill>
                  <a:schemeClr val="tx1">
                    <a:tint val="75000"/>
                  </a:schemeClr>
                </a:solidFill>
              </a:defRPr>
            </a:lvl5pPr>
            <a:lvl6pPr marL="2283255" indent="0">
              <a:buNone/>
              <a:defRPr sz="1400">
                <a:solidFill>
                  <a:schemeClr val="tx1">
                    <a:tint val="75000"/>
                  </a:schemeClr>
                </a:solidFill>
              </a:defRPr>
            </a:lvl6pPr>
            <a:lvl7pPr marL="2739911" indent="0">
              <a:buNone/>
              <a:defRPr sz="1400">
                <a:solidFill>
                  <a:schemeClr val="tx1">
                    <a:tint val="75000"/>
                  </a:schemeClr>
                </a:solidFill>
              </a:defRPr>
            </a:lvl7pPr>
            <a:lvl8pPr marL="3196560" indent="0">
              <a:buNone/>
              <a:defRPr sz="1400">
                <a:solidFill>
                  <a:schemeClr val="tx1">
                    <a:tint val="75000"/>
                  </a:schemeClr>
                </a:solidFill>
              </a:defRPr>
            </a:lvl8pPr>
            <a:lvl9pPr marL="3653212" indent="0">
              <a:buNone/>
              <a:defRPr sz="1400">
                <a:solidFill>
                  <a:schemeClr val="tx1">
                    <a:tint val="75000"/>
                  </a:schemeClr>
                </a:solidFill>
              </a:defRPr>
            </a:lvl9pPr>
          </a:lstStyle>
          <a:p>
            <a:pPr lvl="0"/>
            <a:r>
              <a:rPr lang="de-DE" smtClean="0"/>
              <a:t>Click to edit Master text styles</a:t>
            </a:r>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070367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461177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11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90301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681200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076734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9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9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965165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8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427659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36172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6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09612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00636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329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457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8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47553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55903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248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11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249874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229719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06847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9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9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F0D746-F913-405F-AE32-4DED8F0326E8}"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27495B-7427-4B0A-BA55-33A142CBD27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678396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7"/>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2CD75723-7365-4AAA-8191-0610F4D1E22B}"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431BC837-F24D-4E2F-A156-A66335636430}"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15383806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F224C3F2-6F47-4D24-9910-8A3CE11EF04F}"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C81FAF44-9D52-443B-889D-05DACA991E03}"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77134946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2"/>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86DE85AE-A185-49CD-803B-ED6EDF7B21FD}"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154D51E7-1EC6-4A25-9612-3EACA2DA7E72}"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31950645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600206"/>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600206"/>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6A14601F-B1B4-4FA7-BA9C-8EC68E700367}"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A3941EDB-91B7-4A3D-906E-E35B82EA293A}"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005755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Date Placeholder 6"/>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8" name="Footer Placeholder 7"/>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9" name="Slide Number Placeholder 8"/>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6012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9"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BE669838-FC49-4041-A3D9-31ADFC591868}" type="datetimeFigureOut">
              <a:rPr lang="en-GB">
                <a:solidFill>
                  <a:prstClr val="black"/>
                </a:solidFill>
              </a:rPr>
              <a:pPr defTabSz="914400">
                <a:defRPr/>
              </a:pPr>
              <a:t>24/5/13</a:t>
            </a:fld>
            <a:endParaRPr lang="en-GB">
              <a:solidFill>
                <a:prstClr val="black"/>
              </a:solidFill>
            </a:endParaRPr>
          </a:p>
        </p:txBody>
      </p:sp>
      <p:sp>
        <p:nvSpPr>
          <p:cNvPr id="8" name="Footer Placeholder 7"/>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9" name="Slide Number Placeholder 8"/>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516B94E2-EC6D-4DA4-AABE-6DF681335895}"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32383362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11936584-7362-4225-A40E-D1713B6DD4C1}" type="datetimeFigureOut">
              <a:rPr lang="en-GB">
                <a:solidFill>
                  <a:prstClr val="black"/>
                </a:solidFill>
              </a:rPr>
              <a:pPr defTabSz="914400">
                <a:defRPr/>
              </a:pPr>
              <a:t>24/5/13</a:t>
            </a:fld>
            <a:endParaRPr lang="en-GB">
              <a:solidFill>
                <a:prstClr val="black"/>
              </a:solidFill>
            </a:endParaRPr>
          </a:p>
        </p:txBody>
      </p:sp>
      <p:sp>
        <p:nvSpPr>
          <p:cNvPr id="4" name="Footer Placeholder 3"/>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5" name="Slide Number Placeholder 4"/>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227173F1-BEF6-420A-A8E7-6BF80257AC1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22279674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11EC87C5-AF11-436F-89A6-C05B8B101A2B}" type="datetimeFigureOut">
              <a:rPr lang="en-GB">
                <a:solidFill>
                  <a:prstClr val="black"/>
                </a:solidFill>
              </a:rPr>
              <a:pPr defTabSz="914400">
                <a:defRPr/>
              </a:pPr>
              <a:t>24/5/13</a:t>
            </a:fld>
            <a:endParaRPr lang="en-GB">
              <a:solidFill>
                <a:prstClr val="black"/>
              </a:solidFill>
            </a:endParaRPr>
          </a:p>
        </p:txBody>
      </p:sp>
      <p:sp>
        <p:nvSpPr>
          <p:cNvPr id="3" name="Footer Placeholder 2"/>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4" name="Slide Number Placeholder 3"/>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81411F39-AAB8-4623-B132-873B500903D4}"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07855626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8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1703994A-C5C9-40AE-BD52-F8549ABA0F33}"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6E08D970-689D-4896-A45D-69E8EB583414}"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18666965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847E2201-FBBD-4B60-910B-9C28C46462D7}"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D9ACFC9E-D2CA-48A6-9459-10587255223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36701034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4BC9A6F6-9871-4FBC-BDB6-5B36B31A9C84}"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81301543-39A7-423A-B4AD-7EDEBCD4946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82326397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70"/>
            <a:ext cx="222885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3" y="274670"/>
            <a:ext cx="653415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43C5A08E-2D17-4C14-B6B0-427E02F92092}"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8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81"/>
            <a:ext cx="2133600" cy="365125"/>
          </a:xfrm>
          <a:prstGeom prst="rect">
            <a:avLst/>
          </a:prstGeom>
        </p:spPr>
        <p:txBody>
          <a:bodyPr/>
          <a:lstStyle>
            <a:lvl1pPr fontAlgn="auto">
              <a:spcBef>
                <a:spcPts val="0"/>
              </a:spcBef>
              <a:spcAft>
                <a:spcPts val="0"/>
              </a:spcAft>
              <a:defRPr>
                <a:latin typeface="+mn-lt"/>
              </a:defRPr>
            </a:lvl1pPr>
          </a:lstStyle>
          <a:p>
            <a:pPr defTabSz="914400">
              <a:defRPr/>
            </a:pPr>
            <a:fld id="{689BB377-AE22-4D08-B4E5-8FF17E69210A}"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407918487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2CD75723-7365-4AAA-8191-0610F4D1E22B}"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431BC837-F24D-4E2F-A156-A66335636430}"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20771570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F224C3F2-6F47-4D24-9910-8A3CE11EF04F}"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C81FAF44-9D52-443B-889D-05DACA991E03}"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61731546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86DE85AE-A185-49CD-803B-ED6EDF7B21FD}"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154D51E7-1EC6-4A25-9612-3EACA2DA7E72}"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99497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Date Placeholder 2"/>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4" name="Footer Placeholder 3"/>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5" name="Slide Number Placeholder 4"/>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902037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600202"/>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600202"/>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6A14601F-B1B4-4FA7-BA9C-8EC68E700367}"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A3941EDB-91B7-4A3D-906E-E35B82EA293A}"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7759402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BE669838-FC49-4041-A3D9-31ADFC591868}" type="datetimeFigureOut">
              <a:rPr lang="en-GB">
                <a:solidFill>
                  <a:prstClr val="black"/>
                </a:solidFill>
              </a:rPr>
              <a:pPr defTabSz="914400">
                <a:defRPr/>
              </a:pPr>
              <a:t>24/5/13</a:t>
            </a:fld>
            <a:endParaRPr lang="en-GB">
              <a:solidFill>
                <a:prstClr val="black"/>
              </a:solidFill>
            </a:endParaRPr>
          </a:p>
        </p:txBody>
      </p:sp>
      <p:sp>
        <p:nvSpPr>
          <p:cNvPr id="8" name="Footer Placeholder 7"/>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9" name="Slide Number Placeholder 8"/>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516B94E2-EC6D-4DA4-AABE-6DF681335895}"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84586149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11936584-7362-4225-A40E-D1713B6DD4C1}" type="datetimeFigureOut">
              <a:rPr lang="en-GB">
                <a:solidFill>
                  <a:prstClr val="black"/>
                </a:solidFill>
              </a:rPr>
              <a:pPr defTabSz="914400">
                <a:defRPr/>
              </a:pPr>
              <a:t>24/5/13</a:t>
            </a:fld>
            <a:endParaRPr lang="en-GB">
              <a:solidFill>
                <a:prstClr val="black"/>
              </a:solidFill>
            </a:endParaRPr>
          </a:p>
        </p:txBody>
      </p:sp>
      <p:sp>
        <p:nvSpPr>
          <p:cNvPr id="4" name="Footer Placeholder 3"/>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5" name="Slide Number Placeholder 4"/>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227173F1-BEF6-420A-A8E7-6BF80257AC1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354004512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11EC87C5-AF11-436F-89A6-C05B8B101A2B}" type="datetimeFigureOut">
              <a:rPr lang="en-GB">
                <a:solidFill>
                  <a:prstClr val="black"/>
                </a:solidFill>
              </a:rPr>
              <a:pPr defTabSz="914400">
                <a:defRPr/>
              </a:pPr>
              <a:t>24/5/13</a:t>
            </a:fld>
            <a:endParaRPr lang="en-GB">
              <a:solidFill>
                <a:prstClr val="black"/>
              </a:solidFill>
            </a:endParaRPr>
          </a:p>
        </p:txBody>
      </p:sp>
      <p:sp>
        <p:nvSpPr>
          <p:cNvPr id="3" name="Footer Placeholder 2"/>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4" name="Slide Number Placeholder 3"/>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81411F39-AAB8-4623-B132-873B500903D4}"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92574565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1703994A-C5C9-40AE-BD52-F8549ABA0F33}"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6E08D970-689D-4896-A45D-69E8EB583414}"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250524652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847E2201-FBBD-4B60-910B-9C28C46462D7}" type="datetimeFigureOut">
              <a:rPr lang="en-GB">
                <a:solidFill>
                  <a:prstClr val="black"/>
                </a:solidFill>
              </a:rPr>
              <a:pPr defTabSz="914400">
                <a:defRPr/>
              </a:pPr>
              <a:t>24/5/13</a:t>
            </a:fld>
            <a:endParaRPr lang="en-GB">
              <a:solidFill>
                <a:prstClr val="black"/>
              </a:solidFill>
            </a:endParaRPr>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D9ACFC9E-D2CA-48A6-9459-10587255223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37833722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4BC9A6F6-9871-4FBC-BDB6-5B36B31A9C84}"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81301543-39A7-423A-B4AD-7EDEBCD49468}"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59914220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0"/>
            <a:ext cx="222885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1" y="274640"/>
            <a:ext cx="653415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43C5A08E-2D17-4C14-B6B0-427E02F92092}" type="datetimeFigureOut">
              <a:rPr lang="en-GB">
                <a:solidFill>
                  <a:prstClr val="black"/>
                </a:solidFill>
              </a:rPr>
              <a:pPr defTabSz="914400">
                <a:defRPr/>
              </a:pPr>
              <a:t>24/5/13</a:t>
            </a:fld>
            <a:endParaRPr lang="en-GB">
              <a:solidFill>
                <a:prstClr val="black"/>
              </a:solidFill>
            </a:endParaRPr>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defRPr>
            </a:lvl1pPr>
          </a:lstStyle>
          <a:p>
            <a:pPr defTabSz="914400">
              <a:defRPr/>
            </a:pPr>
            <a:endParaRPr lang="en-GB">
              <a:solidFill>
                <a:prstClr val="black"/>
              </a:solidFill>
            </a:endParaRPr>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lvl1pPr fontAlgn="auto">
              <a:spcBef>
                <a:spcPts val="0"/>
              </a:spcBef>
              <a:spcAft>
                <a:spcPts val="0"/>
              </a:spcAft>
              <a:defRPr>
                <a:latin typeface="+mn-lt"/>
              </a:defRPr>
            </a:lvl1pPr>
          </a:lstStyle>
          <a:p>
            <a:pPr defTabSz="914400">
              <a:defRPr/>
            </a:pPr>
            <a:fld id="{689BB377-AE22-4D08-B4E5-8FF17E69210A}" type="slidenum">
              <a:rPr lang="en-GB">
                <a:solidFill>
                  <a:prstClr val="black"/>
                </a:solidFill>
              </a:rPr>
              <a:pPr defTabSz="914400">
                <a:defRPr/>
              </a:pPr>
              <a:t>‹#›</a:t>
            </a:fld>
            <a:endParaRPr lang="en-GB">
              <a:solidFill>
                <a:prstClr val="black"/>
              </a:solidFill>
            </a:endParaRPr>
          </a:p>
        </p:txBody>
      </p:sp>
    </p:spTree>
    <p:extLst>
      <p:ext uri="{BB962C8B-B14F-4D97-AF65-F5344CB8AC3E}">
        <p14:creationId xmlns:p14="http://schemas.microsoft.com/office/powerpoint/2010/main" val="164073741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left banner-2a-black"/>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2286000" cy="6859588"/>
          </a:xfrm>
          <a:prstGeom prst="rect">
            <a:avLst/>
          </a:prstGeom>
          <a:noFill/>
          <a:ln w="9525">
            <a:noFill/>
            <a:miter lim="800000"/>
            <a:headEnd/>
            <a:tailEnd/>
          </a:ln>
        </p:spPr>
      </p:pic>
      <p:sp>
        <p:nvSpPr>
          <p:cNvPr id="61442" name="Rectangle 2"/>
          <p:cNvSpPr>
            <a:spLocks noGrp="1" noChangeArrowheads="1"/>
          </p:cNvSpPr>
          <p:nvPr>
            <p:ph type="ctrTitle" sz="quarter"/>
          </p:nvPr>
        </p:nvSpPr>
        <p:spPr>
          <a:xfrm>
            <a:off x="2598739" y="663598"/>
            <a:ext cx="5349875" cy="1034129"/>
          </a:xfrm>
          <a:extLst>
            <a:ext uri="{91240B29-F687-4f45-9708-019B960494DF}">
              <a14:hiddenLine xmlns:a14="http://schemas.microsoft.com/office/drawing/2010/main" w="12700">
                <a:solidFill>
                  <a:srgbClr val="990033"/>
                </a:solidFill>
                <a:miter lim="800000"/>
                <a:headEnd/>
                <a:tailEnd/>
              </a14:hiddenLine>
            </a:ext>
          </a:extLst>
        </p:spPr>
        <p:txBody>
          <a:bodyPr tIns="45720"/>
          <a:lstStyle>
            <a:lvl1pPr>
              <a:defRPr sz="3400"/>
            </a:lvl1pPr>
          </a:lstStyle>
          <a:p>
            <a:pPr lvl="0"/>
            <a:r>
              <a:rPr lang="en-US" noProof="0" smtClean="0"/>
              <a:t>Click to edit Master title style</a:t>
            </a:r>
          </a:p>
        </p:txBody>
      </p:sp>
      <p:sp>
        <p:nvSpPr>
          <p:cNvPr id="61443" name="Rectangle 3"/>
          <p:cNvSpPr>
            <a:spLocks noGrp="1" noChangeArrowheads="1"/>
          </p:cNvSpPr>
          <p:nvPr>
            <p:ph type="subTitle" sz="quarter" idx="1"/>
          </p:nvPr>
        </p:nvSpPr>
        <p:spPr>
          <a:xfrm>
            <a:off x="2609910" y="4138613"/>
            <a:ext cx="4506913" cy="286232"/>
          </a:xfrm>
          <a:extLst>
            <a:ext uri="{91240B29-F687-4f45-9708-019B960494DF}">
              <a14:hiddenLine xmlns:a14="http://schemas.microsoft.com/office/drawing/2010/main" w="12700">
                <a:solidFill>
                  <a:srgbClr val="990033"/>
                </a:solidFill>
                <a:miter lim="800000"/>
                <a:headEnd/>
                <a:tailEnd/>
              </a14:hiddenLine>
            </a:ext>
          </a:extLst>
        </p:spPr>
        <p:txBody>
          <a:bodyPr/>
          <a:lstStyle>
            <a:lvl1pPr marL="0" indent="0">
              <a:lnSpc>
                <a:spcPct val="90000"/>
              </a:lnSpc>
              <a:spcBef>
                <a:spcPct val="0"/>
              </a:spcBef>
              <a:spcAft>
                <a:spcPct val="50000"/>
              </a:spcAft>
              <a:buFont typeface="Wingdings" pitchFamily="2" charset="2"/>
              <a:buNone/>
              <a:defRPr sz="1400" i="1"/>
            </a:lvl1pPr>
          </a:lstStyle>
          <a:p>
            <a:pPr lvl="0"/>
            <a:r>
              <a:rPr lang="en-US" noProof="0" smtClean="0"/>
              <a:t>Click to edit Master subtitle style</a:t>
            </a:r>
          </a:p>
        </p:txBody>
      </p:sp>
    </p:spTree>
    <p:extLst>
      <p:ext uri="{BB962C8B-B14F-4D97-AF65-F5344CB8AC3E}">
        <p14:creationId xmlns:p14="http://schemas.microsoft.com/office/powerpoint/2010/main" val="245087680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037A1FDD-0D95-4EE4-8673-2B7FBB1AB630}" type="slidenum">
              <a:rPr lang="en-US">
                <a:solidFill>
                  <a:srgbClr val="FFFFFF"/>
                </a:solidFill>
              </a:rPr>
              <a:pPr/>
              <a:t>‹#›</a:t>
            </a:fld>
            <a:endParaRPr lang="en-US">
              <a:solidFill>
                <a:srgbClr val="FFFFFF"/>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r>
              <a:rPr lang="en-US">
                <a:solidFill>
                  <a:srgbClr val="131313"/>
                </a:solidFill>
              </a:rPr>
              <a:t>John Power, SLAC 2011</a:t>
            </a:r>
          </a:p>
        </p:txBody>
      </p:sp>
    </p:spTree>
    <p:extLst>
      <p:ext uri="{BB962C8B-B14F-4D97-AF65-F5344CB8AC3E}">
        <p14:creationId xmlns:p14="http://schemas.microsoft.com/office/powerpoint/2010/main" val="1310553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3" name="Footer Placeholder 2"/>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4" name="Slide Number Placeholder 3"/>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16064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154162"/>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4006790"/>
            <a:ext cx="77724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fld id="{C643EBC7-AE74-4F74-8CDD-8E2E6142CBD5}" type="slidenum">
              <a:rPr lang="en-US">
                <a:solidFill>
                  <a:srgbClr val="FFFFFF"/>
                </a:solidFill>
              </a:rPr>
              <a:pPr/>
              <a:t>‹#›</a:t>
            </a:fld>
            <a:endParaRPr lang="en-US">
              <a:solidFill>
                <a:srgbClr val="FFFFFF"/>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r>
              <a:rPr lang="en-US">
                <a:solidFill>
                  <a:srgbClr val="131313"/>
                </a:solidFill>
              </a:rPr>
              <a:t>John Power, SLAC 2011</a:t>
            </a:r>
          </a:p>
        </p:txBody>
      </p:sp>
    </p:spTree>
    <p:extLst>
      <p:ext uri="{BB962C8B-B14F-4D97-AF65-F5344CB8AC3E}">
        <p14:creationId xmlns:p14="http://schemas.microsoft.com/office/powerpoint/2010/main" val="153897665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6075" y="1400175"/>
            <a:ext cx="3890963" cy="24468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89443" y="1400175"/>
            <a:ext cx="3892550" cy="24468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A35D33A7-A1EC-451C-80CB-CE704F9A3CA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68330865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42"/>
            <a:ext cx="8229600" cy="461665"/>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43881"/>
            <a:ext cx="4040188"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994"/>
            <a:ext cx="4040188" cy="21359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343881"/>
            <a:ext cx="4041775" cy="8309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994"/>
            <a:ext cx="4041775" cy="21359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fld id="{A7F3F952-DC93-45F2-9744-4F75AF000305}" type="slidenum">
              <a:rPr lang="en-US">
                <a:solidFill>
                  <a:srgbClr val="FFFFFF"/>
                </a:solidFill>
              </a:rPr>
              <a:pPr/>
              <a:t>‹#›</a:t>
            </a:fld>
            <a:endParaRPr lang="en-US">
              <a:solidFill>
                <a:srgbClr val="FFFFFF"/>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r>
              <a:rPr lang="en-US">
                <a:solidFill>
                  <a:srgbClr val="131313"/>
                </a:solidFill>
              </a:rPr>
              <a:t>John Power, SLAC 2011</a:t>
            </a:r>
          </a:p>
        </p:txBody>
      </p:sp>
    </p:spTree>
    <p:extLst>
      <p:ext uri="{BB962C8B-B14F-4D97-AF65-F5344CB8AC3E}">
        <p14:creationId xmlns:p14="http://schemas.microsoft.com/office/powerpoint/2010/main" val="118493719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fld id="{BE188783-9FB1-40B2-B511-A8D3483688D4}" type="slidenum">
              <a:rPr lang="en-US">
                <a:solidFill>
                  <a:srgbClr val="FFFFFF"/>
                </a:solidFill>
              </a:rPr>
              <a:pPr/>
              <a:t>‹#›</a:t>
            </a:fld>
            <a:endParaRPr lang="en-US">
              <a:solidFill>
                <a:srgbClr val="FFFFFF"/>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r>
              <a:rPr lang="en-US">
                <a:solidFill>
                  <a:srgbClr val="131313"/>
                </a:solidFill>
              </a:rPr>
              <a:t>John Power, SLAC 2011</a:t>
            </a:r>
          </a:p>
        </p:txBody>
      </p:sp>
    </p:spTree>
    <p:extLst>
      <p:ext uri="{BB962C8B-B14F-4D97-AF65-F5344CB8AC3E}">
        <p14:creationId xmlns:p14="http://schemas.microsoft.com/office/powerpoint/2010/main" val="261267536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fld id="{2DE3EE42-3CD8-434C-87FD-3FBAFD10028C}" type="slidenum">
              <a:rPr lang="en-US">
                <a:solidFill>
                  <a:srgbClr val="FFFFFF"/>
                </a:solidFill>
              </a:rPr>
              <a:pPr/>
              <a:t>‹#›</a:t>
            </a:fld>
            <a:endParaRPr lang="en-US">
              <a:solidFill>
                <a:srgbClr val="FFFFFF"/>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r>
              <a:rPr lang="en-US">
                <a:solidFill>
                  <a:srgbClr val="131313"/>
                </a:solidFill>
              </a:rPr>
              <a:t>John Power, SLAC 2011</a:t>
            </a:r>
          </a:p>
        </p:txBody>
      </p:sp>
    </p:spTree>
    <p:extLst>
      <p:ext uri="{BB962C8B-B14F-4D97-AF65-F5344CB8AC3E}">
        <p14:creationId xmlns:p14="http://schemas.microsoft.com/office/powerpoint/2010/main" val="54441819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34936"/>
            <a:ext cx="3008313" cy="600164"/>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75"/>
            <a:ext cx="5111750" cy="27946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220"/>
            <a:ext cx="3008313"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BA3B926E-0C96-4B4E-B122-C619836F6EDF}" type="slidenum">
              <a:rPr lang="en-US">
                <a:solidFill>
                  <a:srgbClr val="FFFFFF"/>
                </a:solidFill>
              </a:rPr>
              <a:pPr/>
              <a:t>‹#›</a:t>
            </a:fld>
            <a:endParaRPr lang="en-US">
              <a:solidFill>
                <a:srgbClr val="FFFFFF"/>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r>
              <a:rPr lang="en-US">
                <a:solidFill>
                  <a:srgbClr val="131313"/>
                </a:solidFill>
              </a:rPr>
              <a:t>John Power, SLAC 2011</a:t>
            </a:r>
          </a:p>
        </p:txBody>
      </p:sp>
    </p:spTree>
    <p:extLst>
      <p:ext uri="{BB962C8B-B14F-4D97-AF65-F5344CB8AC3E}">
        <p14:creationId xmlns:p14="http://schemas.microsoft.com/office/powerpoint/2010/main" val="56649247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044292"/>
            <a:ext cx="5486400" cy="323165"/>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6"/>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457"/>
            <a:ext cx="54864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006A1C0F-3132-4FCA-86AA-EFDCA5F841B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87464172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950751" y="1400175"/>
            <a:ext cx="7331238" cy="1708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6DC92058-9B54-480A-84F4-A24CB4938B14}" type="slidenum">
              <a:rPr lang="en-US">
                <a:solidFill>
                  <a:srgbClr val="FFFFFF"/>
                </a:solidFill>
              </a:rPr>
              <a:pPr/>
              <a:t>‹#›</a:t>
            </a:fld>
            <a:endParaRPr lang="en-US">
              <a:solidFill>
                <a:srgbClr val="FFFFFF"/>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r>
              <a:rPr lang="en-US">
                <a:solidFill>
                  <a:srgbClr val="131313"/>
                </a:solidFill>
              </a:rPr>
              <a:t>John Power, SLAC 2011</a:t>
            </a:r>
          </a:p>
        </p:txBody>
      </p:sp>
    </p:spTree>
    <p:extLst>
      <p:ext uri="{BB962C8B-B14F-4D97-AF65-F5344CB8AC3E}">
        <p14:creationId xmlns:p14="http://schemas.microsoft.com/office/powerpoint/2010/main" val="276056420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0887" y="76222"/>
            <a:ext cx="1431161" cy="3032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010396" y="76222"/>
            <a:ext cx="2068259" cy="3032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fld id="{9004B5FC-4E66-403F-ADBF-946AD2A857F9}" type="slidenum">
              <a:rPr lang="en-US">
                <a:solidFill>
                  <a:srgbClr val="FFFFFF"/>
                </a:solidFill>
              </a:rPr>
              <a:pPr/>
              <a:t>‹#›</a:t>
            </a:fld>
            <a:endParaRPr lang="en-US">
              <a:solidFill>
                <a:srgbClr val="FFFFFF"/>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r>
              <a:rPr lang="en-US">
                <a:solidFill>
                  <a:srgbClr val="131313"/>
                </a:solidFill>
              </a:rPr>
              <a:t>John Power, SLAC 2011</a:t>
            </a:r>
          </a:p>
        </p:txBody>
      </p:sp>
    </p:spTree>
    <p:extLst>
      <p:ext uri="{BB962C8B-B14F-4D97-AF65-F5344CB8AC3E}">
        <p14:creationId xmlns:p14="http://schemas.microsoft.com/office/powerpoint/2010/main" val="7263731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i-FI"/>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i-FI"/>
          </a:p>
        </p:txBody>
      </p:sp>
    </p:spTree>
    <p:extLst>
      <p:ext uri="{BB962C8B-B14F-4D97-AF65-F5344CB8AC3E}">
        <p14:creationId xmlns:p14="http://schemas.microsoft.com/office/powerpoint/2010/main" val="161391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1" y="2731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8" y="1435113"/>
            <a:ext cx="3008313" cy="4691063"/>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247935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6781799" cy="809625"/>
          </a:xfr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0" scaled="1"/>
            <a:tileRect/>
          </a:gradFill>
          <a:ln>
            <a:noFill/>
          </a:ln>
          <a:effectLst>
            <a:outerShdw blurRad="50800" dist="38100" dir="5400000" algn="t" rotWithShape="0">
              <a:prstClr val="black">
                <a:alpha val="40000"/>
              </a:prstClr>
            </a:outerShdw>
          </a:effectLst>
        </p:spPr>
        <p:txBody>
          <a:bodyPr/>
          <a:lstStyle>
            <a:lvl1pPr algn="ctr">
              <a:defRPr sz="3200">
                <a:ln w="18415" cmpd="sng">
                  <a:noFill/>
                  <a:prstDash val="solid"/>
                </a:ln>
                <a:solidFill>
                  <a:srgbClr val="583656"/>
                </a:solidFill>
                <a:effectLst>
                  <a:outerShdw blurRad="50800" dist="38100" dir="10800000" algn="r" rotWithShape="0">
                    <a:prstClr val="black">
                      <a:alpha val="40000"/>
                    </a:prstClr>
                  </a:outerShdw>
                </a:effectLst>
              </a:defRPr>
            </a:lvl1pPr>
          </a:lstStyle>
          <a:p>
            <a:r>
              <a:rPr lang="en-US" dirty="0" smtClean="0"/>
              <a:t>Click to edit Master title style</a:t>
            </a:r>
            <a:endParaRPr lang="fi-FI" dirty="0"/>
          </a:p>
        </p:txBody>
      </p:sp>
      <p:sp>
        <p:nvSpPr>
          <p:cNvPr id="3" name="Content Placeholder 2"/>
          <p:cNvSpPr>
            <a:spLocks noGrp="1"/>
          </p:cNvSpPr>
          <p:nvPr>
            <p:ph idx="1"/>
          </p:nvPr>
        </p:nvSpPr>
        <p:spPr/>
        <p:txBody>
          <a:bodyPr/>
          <a:lstStyle>
            <a:lvl1pPr>
              <a:buClr>
                <a:schemeClr val="tx1">
                  <a:lumMod val="85000"/>
                  <a:lumOff val="15000"/>
                </a:schemeClr>
              </a:buClr>
              <a:defRPr>
                <a:solidFill>
                  <a:schemeClr val="tx1">
                    <a:lumMod val="85000"/>
                    <a:lumOff val="15000"/>
                  </a:schemeClr>
                </a:solidFill>
              </a:defRPr>
            </a:lvl1pPr>
            <a:lvl2pPr>
              <a:buClr>
                <a:schemeClr val="tx1">
                  <a:lumMod val="85000"/>
                  <a:lumOff val="15000"/>
                </a:schemeClr>
              </a:buClr>
              <a:defRPr>
                <a:solidFill>
                  <a:schemeClr val="tx1">
                    <a:lumMod val="85000"/>
                    <a:lumOff val="15000"/>
                  </a:schemeClr>
                </a:solidFill>
              </a:defRPr>
            </a:lvl2pPr>
            <a:lvl3pPr>
              <a:buClr>
                <a:schemeClr val="tx1">
                  <a:lumMod val="85000"/>
                  <a:lumOff val="15000"/>
                </a:schemeClr>
              </a:buClr>
              <a:defRPr>
                <a:solidFill>
                  <a:schemeClr val="tx1">
                    <a:lumMod val="85000"/>
                    <a:lumOff val="15000"/>
                  </a:schemeClr>
                </a:solidFill>
              </a:defRPr>
            </a:lvl3pPr>
            <a:lvl4pPr>
              <a:buClr>
                <a:schemeClr val="tx1">
                  <a:lumMod val="85000"/>
                  <a:lumOff val="15000"/>
                </a:schemeClr>
              </a:buClr>
              <a:defRPr>
                <a:solidFill>
                  <a:schemeClr val="tx1">
                    <a:lumMod val="85000"/>
                    <a:lumOff val="15000"/>
                  </a:schemeClr>
                </a:solidFill>
              </a:defRPr>
            </a:lvl4pPr>
            <a:lvl5pPr>
              <a:buClr>
                <a:schemeClr val="tx1">
                  <a:lumMod val="85000"/>
                  <a:lumOff val="15000"/>
                </a:schemeClr>
              </a:buClr>
              <a:defRPr>
                <a:solidFill>
                  <a:schemeClr val="tx1">
                    <a:lumMod val="85000"/>
                    <a:lumOff val="1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i-FI" dirty="0"/>
          </a:p>
        </p:txBody>
      </p:sp>
    </p:spTree>
    <p:extLst>
      <p:ext uri="{BB962C8B-B14F-4D97-AF65-F5344CB8AC3E}">
        <p14:creationId xmlns:p14="http://schemas.microsoft.com/office/powerpoint/2010/main" val="328153264"/>
      </p:ext>
    </p:extLst>
  </p:cSld>
  <p:clrMapOvr>
    <a:masterClrMapping/>
  </p:clrMapOvr>
  <p:timing>
    <p:tnLst>
      <p:par>
        <p:cTn xmlns:p14="http://schemas.microsoft.com/office/powerpoint/2010/mai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i-F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54409635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Content Placeholder 2"/>
          <p:cNvSpPr>
            <a:spLocks noGrp="1"/>
          </p:cNvSpPr>
          <p:nvPr>
            <p:ph sz="half" idx="1"/>
          </p:nvPr>
        </p:nvSpPr>
        <p:spPr>
          <a:xfrm>
            <a:off x="1828800" y="1600200"/>
            <a:ext cx="3427413" cy="4951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Content Placeholder 3"/>
          <p:cNvSpPr>
            <a:spLocks noGrp="1"/>
          </p:cNvSpPr>
          <p:nvPr>
            <p:ph sz="half" idx="2"/>
          </p:nvPr>
        </p:nvSpPr>
        <p:spPr>
          <a:xfrm>
            <a:off x="5408613" y="1600200"/>
            <a:ext cx="3429000" cy="4951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extLst>
      <p:ext uri="{BB962C8B-B14F-4D97-AF65-F5344CB8AC3E}">
        <p14:creationId xmlns:p14="http://schemas.microsoft.com/office/powerpoint/2010/main" val="148274869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i-F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extLst>
      <p:ext uri="{BB962C8B-B14F-4D97-AF65-F5344CB8AC3E}">
        <p14:creationId xmlns:p14="http://schemas.microsoft.com/office/powerpoint/2010/main" val="2717511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solidFill>
                  <a:srgbClr val="FF0000"/>
                </a:solidFill>
              </a:defRPr>
            </a:lvl1pPr>
          </a:lstStyle>
          <a:p>
            <a:r>
              <a:rPr lang="en-US" dirty="0" smtClean="0"/>
              <a:t>Click to edit Master title style</a:t>
            </a:r>
            <a:endParaRPr lang="fi-FI" dirty="0"/>
          </a:p>
        </p:txBody>
      </p:sp>
    </p:spTree>
    <p:extLst>
      <p:ext uri="{BB962C8B-B14F-4D97-AF65-F5344CB8AC3E}">
        <p14:creationId xmlns:p14="http://schemas.microsoft.com/office/powerpoint/2010/main" val="23038010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479556"/>
      </p:ext>
    </p:extLst>
  </p:cSld>
  <p:clrMapOvr>
    <a:masterClrMapping/>
  </p:clrMapOvr>
  <p:timing>
    <p:tnLst>
      <p:par>
        <p:cTn xmlns:p14="http://schemas.microsoft.com/office/powerpoint/2010/mai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fi-F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3095844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fi-F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2219821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extLst>
      <p:ext uri="{BB962C8B-B14F-4D97-AF65-F5344CB8AC3E}">
        <p14:creationId xmlns:p14="http://schemas.microsoft.com/office/powerpoint/2010/main" val="291109522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152400"/>
            <a:ext cx="1751013" cy="6399213"/>
          </a:xfrm>
        </p:spPr>
        <p:txBody>
          <a:bodyPr vert="eaVert"/>
          <a:lstStyle/>
          <a:p>
            <a:r>
              <a:rPr lang="en-US" smtClean="0"/>
              <a:t>Click to edit Master title style</a:t>
            </a:r>
            <a:endParaRPr lang="fi-FI"/>
          </a:p>
        </p:txBody>
      </p:sp>
      <p:sp>
        <p:nvSpPr>
          <p:cNvPr id="3" name="Vertical Text Placeholder 2"/>
          <p:cNvSpPr>
            <a:spLocks noGrp="1"/>
          </p:cNvSpPr>
          <p:nvPr>
            <p:ph type="body" orient="vert" idx="1"/>
          </p:nvPr>
        </p:nvSpPr>
        <p:spPr>
          <a:xfrm>
            <a:off x="1828800" y="152400"/>
            <a:ext cx="5105400" cy="63992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extLst>
      <p:ext uri="{BB962C8B-B14F-4D97-AF65-F5344CB8AC3E}">
        <p14:creationId xmlns:p14="http://schemas.microsoft.com/office/powerpoint/2010/main" val="209404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3B2559-A70B-429B-A587-0A44BA87C5DE}" type="datetimeFigureOut">
              <a:rPr lang="en-GB" smtClean="0"/>
              <a:pPr/>
              <a:t>24/5/13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15309905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52" indent="0">
              <a:buNone/>
              <a:defRPr sz="2800"/>
            </a:lvl2pPr>
            <a:lvl3pPr marL="913306" indent="0">
              <a:buNone/>
              <a:defRPr sz="2400"/>
            </a:lvl3pPr>
            <a:lvl4pPr marL="1369956" indent="0">
              <a:buNone/>
              <a:defRPr sz="2000"/>
            </a:lvl4pPr>
            <a:lvl5pPr marL="1826607" indent="0">
              <a:buNone/>
              <a:defRPr sz="2000"/>
            </a:lvl5pPr>
            <a:lvl6pPr marL="2283255" indent="0">
              <a:buNone/>
              <a:defRPr sz="2000"/>
            </a:lvl6pPr>
            <a:lvl7pPr marL="2739911" indent="0">
              <a:buNone/>
              <a:defRPr sz="2000"/>
            </a:lvl7pPr>
            <a:lvl8pPr marL="3196560" indent="0">
              <a:buNone/>
              <a:defRPr sz="2000"/>
            </a:lvl8pPr>
            <a:lvl9pPr marL="3653212"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470224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0" y="152400"/>
            <a:ext cx="7008813" cy="1114425"/>
          </a:xfrm>
        </p:spPr>
        <p:txBody>
          <a:bodyPr/>
          <a:lstStyle/>
          <a:p>
            <a:r>
              <a:rPr lang="en-US" smtClean="0"/>
              <a:t>Click to edit Master title style</a:t>
            </a:r>
            <a:endParaRPr lang="fi-FI"/>
          </a:p>
        </p:txBody>
      </p:sp>
      <p:sp>
        <p:nvSpPr>
          <p:cNvPr id="3" name="Text Placeholder 2"/>
          <p:cNvSpPr>
            <a:spLocks noGrp="1"/>
          </p:cNvSpPr>
          <p:nvPr>
            <p:ph type="body" sz="half" idx="1"/>
          </p:nvPr>
        </p:nvSpPr>
        <p:spPr>
          <a:xfrm>
            <a:off x="1828800" y="1600200"/>
            <a:ext cx="3427413" cy="49514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Content Placeholder 3"/>
          <p:cNvSpPr>
            <a:spLocks noGrp="1"/>
          </p:cNvSpPr>
          <p:nvPr>
            <p:ph sz="half" idx="2"/>
          </p:nvPr>
        </p:nvSpPr>
        <p:spPr>
          <a:xfrm>
            <a:off x="5408613" y="1600200"/>
            <a:ext cx="3429000" cy="49514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Tree>
    <p:extLst>
      <p:ext uri="{BB962C8B-B14F-4D97-AF65-F5344CB8AC3E}">
        <p14:creationId xmlns:p14="http://schemas.microsoft.com/office/powerpoint/2010/main" val="170158099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48560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472812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702271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680162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580758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76927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4407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662506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5865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129710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025809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55B284-902A-42B6-8877-35A9CB18A3DB}" type="datetimeFigureOut">
              <a:rPr lang="en-US" smtClean="0">
                <a:solidFill>
                  <a:prstClr val="black">
                    <a:tint val="75000"/>
                  </a:prstClr>
                </a:solidFill>
              </a:rPr>
              <a:pPr/>
              <a:t>24/5/13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6CE247-6602-4739-B55A-23E214BB09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194118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7"/>
            <a:ext cx="7772400" cy="1470025"/>
          </a:xfrm>
        </p:spPr>
        <p:txBody>
          <a:bodyPr/>
          <a:lstStyle/>
          <a:p>
            <a:r>
              <a:rPr lang="en-US" smtClean="0"/>
              <a:t>Click to edit Master title style</a:t>
            </a:r>
            <a:endParaRPr lang="fi-FI"/>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i-FI"/>
          </a:p>
        </p:txBody>
      </p:sp>
      <p:sp>
        <p:nvSpPr>
          <p:cNvPr id="4" name="Date Placeholder 3"/>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5" name="Footer Placeholder 4"/>
          <p:cNvSpPr>
            <a:spLocks noGrp="1"/>
          </p:cNvSpPr>
          <p:nvPr>
            <p:ph type="ftr" sz="quarter" idx="11"/>
          </p:nvPr>
        </p:nvSpPr>
        <p:spPr/>
        <p:txBody>
          <a:bodyPr/>
          <a:lstStyle/>
          <a:p>
            <a:endParaRPr lang="fi-FI">
              <a:solidFill>
                <a:prstClr val="black">
                  <a:tint val="75000"/>
                </a:prstClr>
              </a:solidFill>
            </a:endParaRPr>
          </a:p>
        </p:txBody>
      </p:sp>
      <p:sp>
        <p:nvSpPr>
          <p:cNvPr id="6" name="Slide Number Placeholder 5"/>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418300091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Date Placeholder 3"/>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5" name="Footer Placeholder 4"/>
          <p:cNvSpPr>
            <a:spLocks noGrp="1"/>
          </p:cNvSpPr>
          <p:nvPr>
            <p:ph type="ftr" sz="quarter" idx="11"/>
          </p:nvPr>
        </p:nvSpPr>
        <p:spPr/>
        <p:txBody>
          <a:bodyPr/>
          <a:lstStyle/>
          <a:p>
            <a:endParaRPr lang="fi-FI">
              <a:solidFill>
                <a:prstClr val="black">
                  <a:tint val="75000"/>
                </a:prstClr>
              </a:solidFill>
            </a:endParaRPr>
          </a:p>
        </p:txBody>
      </p:sp>
      <p:sp>
        <p:nvSpPr>
          <p:cNvPr id="6" name="Slide Number Placeholder 5"/>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218794219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2"/>
            <a:ext cx="7772400" cy="1362075"/>
          </a:xfrm>
        </p:spPr>
        <p:txBody>
          <a:bodyPr anchor="t"/>
          <a:lstStyle>
            <a:lvl1pPr algn="l">
              <a:defRPr sz="4000" b="1" cap="all"/>
            </a:lvl1pPr>
          </a:lstStyle>
          <a:p>
            <a:r>
              <a:rPr lang="en-US" smtClean="0"/>
              <a:t>Click to edit Master title style</a:t>
            </a:r>
            <a:endParaRPr lang="fi-F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5" name="Footer Placeholder 4"/>
          <p:cNvSpPr>
            <a:spLocks noGrp="1"/>
          </p:cNvSpPr>
          <p:nvPr>
            <p:ph type="ftr" sz="quarter" idx="11"/>
          </p:nvPr>
        </p:nvSpPr>
        <p:spPr/>
        <p:txBody>
          <a:bodyPr/>
          <a:lstStyle/>
          <a:p>
            <a:endParaRPr lang="fi-FI">
              <a:solidFill>
                <a:prstClr val="black">
                  <a:tint val="75000"/>
                </a:prstClr>
              </a:solidFill>
            </a:endParaRPr>
          </a:p>
        </p:txBody>
      </p:sp>
      <p:sp>
        <p:nvSpPr>
          <p:cNvPr id="6" name="Slide Number Placeholder 5"/>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146231306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5" name="Date Placeholder 4"/>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6" name="Footer Placeholder 5"/>
          <p:cNvSpPr>
            <a:spLocks noGrp="1"/>
          </p:cNvSpPr>
          <p:nvPr>
            <p:ph type="ftr" sz="quarter" idx="11"/>
          </p:nvPr>
        </p:nvSpPr>
        <p:spPr/>
        <p:txBody>
          <a:bodyPr/>
          <a:lstStyle/>
          <a:p>
            <a:endParaRPr lang="fi-FI">
              <a:solidFill>
                <a:prstClr val="black">
                  <a:tint val="75000"/>
                </a:prstClr>
              </a:solidFill>
            </a:endParaRPr>
          </a:p>
        </p:txBody>
      </p:sp>
      <p:sp>
        <p:nvSpPr>
          <p:cNvPr id="7" name="Slide Number Placeholder 6"/>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89080072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i-F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7" name="Date Placeholder 6"/>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8" name="Footer Placeholder 7"/>
          <p:cNvSpPr>
            <a:spLocks noGrp="1"/>
          </p:cNvSpPr>
          <p:nvPr>
            <p:ph type="ftr" sz="quarter" idx="11"/>
          </p:nvPr>
        </p:nvSpPr>
        <p:spPr/>
        <p:txBody>
          <a:bodyPr/>
          <a:lstStyle/>
          <a:p>
            <a:endParaRPr lang="fi-FI">
              <a:solidFill>
                <a:prstClr val="black">
                  <a:tint val="75000"/>
                </a:prstClr>
              </a:solidFill>
            </a:endParaRPr>
          </a:p>
        </p:txBody>
      </p:sp>
      <p:sp>
        <p:nvSpPr>
          <p:cNvPr id="9" name="Slide Number Placeholder 8"/>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350286893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Date Placeholder 2"/>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4" name="Footer Placeholder 3"/>
          <p:cNvSpPr>
            <a:spLocks noGrp="1"/>
          </p:cNvSpPr>
          <p:nvPr>
            <p:ph type="ftr" sz="quarter" idx="11"/>
          </p:nvPr>
        </p:nvSpPr>
        <p:spPr/>
        <p:txBody>
          <a:bodyPr/>
          <a:lstStyle/>
          <a:p>
            <a:endParaRPr lang="fi-FI">
              <a:solidFill>
                <a:prstClr val="black">
                  <a:tint val="75000"/>
                </a:prstClr>
              </a:solidFill>
            </a:endParaRPr>
          </a:p>
        </p:txBody>
      </p:sp>
      <p:sp>
        <p:nvSpPr>
          <p:cNvPr id="5" name="Slide Number Placeholder 4"/>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68568412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3" name="Footer Placeholder 2"/>
          <p:cNvSpPr>
            <a:spLocks noGrp="1"/>
          </p:cNvSpPr>
          <p:nvPr>
            <p:ph type="ftr" sz="quarter" idx="11"/>
          </p:nvPr>
        </p:nvSpPr>
        <p:spPr/>
        <p:txBody>
          <a:bodyPr/>
          <a:lstStyle/>
          <a:p>
            <a:endParaRPr lang="fi-FI">
              <a:solidFill>
                <a:prstClr val="black">
                  <a:tint val="75000"/>
                </a:prstClr>
              </a:solidFill>
            </a:endParaRPr>
          </a:p>
        </p:txBody>
      </p:sp>
      <p:sp>
        <p:nvSpPr>
          <p:cNvPr id="4" name="Slide Number Placeholder 3"/>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365407301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i-FI"/>
          </a:p>
        </p:txBody>
      </p:sp>
      <p:sp>
        <p:nvSpPr>
          <p:cNvPr id="3" name="Content Placeholder 2"/>
          <p:cNvSpPr>
            <a:spLocks noGrp="1"/>
          </p:cNvSpPr>
          <p:nvPr>
            <p:ph idx="1"/>
          </p:nvPr>
        </p:nvSpPr>
        <p:spPr>
          <a:xfrm>
            <a:off x="3575051" y="27307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6" name="Footer Placeholder 5"/>
          <p:cNvSpPr>
            <a:spLocks noGrp="1"/>
          </p:cNvSpPr>
          <p:nvPr>
            <p:ph type="ftr" sz="quarter" idx="11"/>
          </p:nvPr>
        </p:nvSpPr>
        <p:spPr/>
        <p:txBody>
          <a:bodyPr/>
          <a:lstStyle/>
          <a:p>
            <a:endParaRPr lang="fi-FI">
              <a:solidFill>
                <a:prstClr val="black">
                  <a:tint val="75000"/>
                </a:prstClr>
              </a:solidFill>
            </a:endParaRPr>
          </a:p>
        </p:txBody>
      </p:sp>
      <p:sp>
        <p:nvSpPr>
          <p:cNvPr id="7" name="Slide Number Placeholder 6"/>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9021630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10727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i-F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6" name="Footer Placeholder 5"/>
          <p:cNvSpPr>
            <a:spLocks noGrp="1"/>
          </p:cNvSpPr>
          <p:nvPr>
            <p:ph type="ftr" sz="quarter" idx="11"/>
          </p:nvPr>
        </p:nvSpPr>
        <p:spPr/>
        <p:txBody>
          <a:bodyPr/>
          <a:lstStyle/>
          <a:p>
            <a:endParaRPr lang="fi-FI">
              <a:solidFill>
                <a:prstClr val="black">
                  <a:tint val="75000"/>
                </a:prstClr>
              </a:solidFill>
            </a:endParaRPr>
          </a:p>
        </p:txBody>
      </p:sp>
      <p:sp>
        <p:nvSpPr>
          <p:cNvPr id="7" name="Slide Number Placeholder 6"/>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369284949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Date Placeholder 3"/>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5" name="Footer Placeholder 4"/>
          <p:cNvSpPr>
            <a:spLocks noGrp="1"/>
          </p:cNvSpPr>
          <p:nvPr>
            <p:ph type="ftr" sz="quarter" idx="11"/>
          </p:nvPr>
        </p:nvSpPr>
        <p:spPr/>
        <p:txBody>
          <a:bodyPr/>
          <a:lstStyle/>
          <a:p>
            <a:endParaRPr lang="fi-FI">
              <a:solidFill>
                <a:prstClr val="black">
                  <a:tint val="75000"/>
                </a:prstClr>
              </a:solidFill>
            </a:endParaRPr>
          </a:p>
        </p:txBody>
      </p:sp>
      <p:sp>
        <p:nvSpPr>
          <p:cNvPr id="6" name="Slide Number Placeholder 5"/>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37444764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0"/>
            <a:ext cx="2057400" cy="5851525"/>
          </a:xfrm>
        </p:spPr>
        <p:txBody>
          <a:bodyPr vert="eaVert"/>
          <a:lstStyle/>
          <a:p>
            <a:r>
              <a:rPr lang="en-US" smtClean="0"/>
              <a:t>Click to edit Master title style</a:t>
            </a:r>
            <a:endParaRPr lang="fi-FI"/>
          </a:p>
        </p:txBody>
      </p:sp>
      <p:sp>
        <p:nvSpPr>
          <p:cNvPr id="3" name="Vertical Text Placeholder 2"/>
          <p:cNvSpPr>
            <a:spLocks noGrp="1"/>
          </p:cNvSpPr>
          <p:nvPr>
            <p:ph type="body" orient="vert" idx="1"/>
          </p:nvPr>
        </p:nvSpPr>
        <p:spPr>
          <a:xfrm>
            <a:off x="457200" y="27466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Date Placeholder 3"/>
          <p:cNvSpPr>
            <a:spLocks noGrp="1"/>
          </p:cNvSpPr>
          <p:nvPr>
            <p:ph type="dt" sz="half" idx="10"/>
          </p:nvPr>
        </p:nvSpPr>
        <p:spPr/>
        <p:txBody>
          <a:bodyPr/>
          <a:lstStyle/>
          <a:p>
            <a:fld id="{B0E1907D-E84B-49BB-9374-095FF840C05F}" type="datetimeFigureOut">
              <a:rPr lang="fi-FI" smtClean="0">
                <a:solidFill>
                  <a:prstClr val="black">
                    <a:tint val="75000"/>
                  </a:prstClr>
                </a:solidFill>
              </a:rPr>
              <a:pPr/>
              <a:t>24/5/13</a:t>
            </a:fld>
            <a:endParaRPr lang="fi-FI">
              <a:solidFill>
                <a:prstClr val="black">
                  <a:tint val="75000"/>
                </a:prstClr>
              </a:solidFill>
            </a:endParaRPr>
          </a:p>
        </p:txBody>
      </p:sp>
      <p:sp>
        <p:nvSpPr>
          <p:cNvPr id="5" name="Footer Placeholder 4"/>
          <p:cNvSpPr>
            <a:spLocks noGrp="1"/>
          </p:cNvSpPr>
          <p:nvPr>
            <p:ph type="ftr" sz="quarter" idx="11"/>
          </p:nvPr>
        </p:nvSpPr>
        <p:spPr/>
        <p:txBody>
          <a:bodyPr/>
          <a:lstStyle/>
          <a:p>
            <a:endParaRPr lang="fi-FI">
              <a:solidFill>
                <a:prstClr val="black">
                  <a:tint val="75000"/>
                </a:prstClr>
              </a:solidFill>
            </a:endParaRPr>
          </a:p>
        </p:txBody>
      </p:sp>
      <p:sp>
        <p:nvSpPr>
          <p:cNvPr id="6" name="Slide Number Placeholder 5"/>
          <p:cNvSpPr>
            <a:spLocks noGrp="1"/>
          </p:cNvSpPr>
          <p:nvPr>
            <p:ph type="sldNum" sz="quarter" idx="12"/>
          </p:nvPr>
        </p:nvSpPr>
        <p:spPr/>
        <p:txBody>
          <a:bodyPr/>
          <a:lstStyle/>
          <a:p>
            <a:fld id="{D90AB478-288C-4931-A591-25B56F9C3D1D}"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256183548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1865707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6034853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6322825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8635848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4770764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1101837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288426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4"/>
            <a:ext cx="7772400" cy="1470025"/>
          </a:xfrm>
        </p:spPr>
        <p:txBody>
          <a:bodyPr/>
          <a:lstStyle/>
          <a:p>
            <a:r>
              <a:rPr lang="de-D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652" indent="0" algn="ctr">
              <a:buNone/>
              <a:defRPr>
                <a:solidFill>
                  <a:schemeClr val="tx1">
                    <a:tint val="75000"/>
                  </a:schemeClr>
                </a:solidFill>
              </a:defRPr>
            </a:lvl2pPr>
            <a:lvl3pPr marL="913306" indent="0" algn="ctr">
              <a:buNone/>
              <a:defRPr>
                <a:solidFill>
                  <a:schemeClr val="tx1">
                    <a:tint val="75000"/>
                  </a:schemeClr>
                </a:solidFill>
              </a:defRPr>
            </a:lvl3pPr>
            <a:lvl4pPr marL="1369956" indent="0" algn="ctr">
              <a:buNone/>
              <a:defRPr>
                <a:solidFill>
                  <a:schemeClr val="tx1">
                    <a:tint val="75000"/>
                  </a:schemeClr>
                </a:solidFill>
              </a:defRPr>
            </a:lvl4pPr>
            <a:lvl5pPr marL="1826607" indent="0" algn="ctr">
              <a:buNone/>
              <a:defRPr>
                <a:solidFill>
                  <a:schemeClr val="tx1">
                    <a:tint val="75000"/>
                  </a:schemeClr>
                </a:solidFill>
              </a:defRPr>
            </a:lvl5pPr>
            <a:lvl6pPr marL="2283255" indent="0" algn="ctr">
              <a:buNone/>
              <a:defRPr>
                <a:solidFill>
                  <a:schemeClr val="tx1">
                    <a:tint val="75000"/>
                  </a:schemeClr>
                </a:solidFill>
              </a:defRPr>
            </a:lvl6pPr>
            <a:lvl7pPr marL="2739911" indent="0" algn="ctr">
              <a:buNone/>
              <a:defRPr>
                <a:solidFill>
                  <a:schemeClr val="tx1">
                    <a:tint val="75000"/>
                  </a:schemeClr>
                </a:solidFill>
              </a:defRPr>
            </a:lvl7pPr>
            <a:lvl8pPr marL="3196560" indent="0" algn="ctr">
              <a:buNone/>
              <a:defRPr>
                <a:solidFill>
                  <a:schemeClr val="tx1">
                    <a:tint val="75000"/>
                  </a:schemeClr>
                </a:solidFill>
              </a:defRPr>
            </a:lvl8pPr>
            <a:lvl9pPr marL="3653212" indent="0" algn="ctr">
              <a:buNone/>
              <a:defRPr>
                <a:solidFill>
                  <a:schemeClr val="tx1">
                    <a:tint val="75000"/>
                  </a:schemeClr>
                </a:solidFill>
              </a:defRPr>
            </a:lvl9pPr>
          </a:lstStyle>
          <a:p>
            <a:r>
              <a:rPr lang="de-DE" smtClean="0"/>
              <a:t>Click to edit Master subtitle style</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201551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919230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3072004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8350003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986364-A224-4738-91C7-5A0C11BCB6FB}"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9E9E575-23B7-43FB-86A2-AB258A80AFF6}"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7799859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rgbClr val="FFFFFF"/>
              </a:solidFill>
              <a:effectLst>
                <a:innerShdw blurRad="63500" dist="50800" dir="18900000">
                  <a:prstClr val="black">
                    <a:alpha val="50000"/>
                  </a:prstClr>
                </a:innerShdw>
              </a:effectLst>
            </a:endParaRPr>
          </a:p>
        </p:txBody>
      </p:sp>
      <p:sp>
        <p:nvSpPr>
          <p:cNvPr id="2" name="Title 1"/>
          <p:cNvSpPr>
            <a:spLocks noGrp="1"/>
          </p:cNvSpPr>
          <p:nvPr>
            <p:ph type="ctrTitle"/>
          </p:nvPr>
        </p:nvSpPr>
        <p:spPr>
          <a:xfrm>
            <a:off x="1216152" y="1267485"/>
            <a:ext cx="7235981" cy="5133316"/>
          </a:xfrm>
        </p:spPr>
        <p:txBody>
          <a:bodyPr/>
          <a:lstStyle>
            <a:lvl1pPr>
              <a:defRPr sz="11500"/>
            </a:lvl1pPr>
          </a:lstStyle>
          <a:p>
            <a:r>
              <a:rPr lang="en-US" smtClean="0"/>
              <a:t>Click to edit Master title style</a:t>
            </a:r>
            <a:endParaRPr lang="en-US" dirty="0"/>
          </a:p>
        </p:txBody>
      </p:sp>
      <p:sp>
        <p:nvSpPr>
          <p:cNvPr id="3" name="Subtitle 2"/>
          <p:cNvSpPr>
            <a:spLocks noGrp="1"/>
          </p:cNvSpPr>
          <p:nvPr>
            <p:ph type="subTitle" idx="1"/>
          </p:nvPr>
        </p:nvSpPr>
        <p:spPr>
          <a:xfrm>
            <a:off x="1216151" y="20170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CD0AC69-9C7F-40F2-809E-874F26FF0BAE}" type="datetimeFigureOut">
              <a:rPr lang="en-GB" smtClean="0"/>
              <a:pPr/>
              <a:t>24/5/13</a:t>
            </a:fld>
            <a:endParaRPr lang="en-GB"/>
          </a:p>
        </p:txBody>
      </p:sp>
      <p:sp>
        <p:nvSpPr>
          <p:cNvPr id="5" name="Footer Placeholder 4"/>
          <p:cNvSpPr>
            <a:spLocks noGrp="1"/>
          </p:cNvSpPr>
          <p:nvPr>
            <p:ph type="ftr" sz="quarter" idx="11"/>
          </p:nvPr>
        </p:nvSpPr>
        <p:spPr/>
        <p:txBody>
          <a:bodyPr/>
          <a:lstStyle/>
          <a:p>
            <a:endParaRPr lang="en-GB">
              <a:solidFill>
                <a:srgbClr val="4D5B6B">
                  <a:lumMod val="60000"/>
                  <a:lumOff val="40000"/>
                </a:srgbClr>
              </a:solidFill>
            </a:endParaRPr>
          </a:p>
        </p:txBody>
      </p:sp>
      <p:sp>
        <p:nvSpPr>
          <p:cNvPr id="6" name="Slide Number Placeholder 5"/>
          <p:cNvSpPr>
            <a:spLocks noGrp="1"/>
          </p:cNvSpPr>
          <p:nvPr>
            <p:ph type="sldNum" sz="quarter" idx="12"/>
          </p:nvPr>
        </p:nvSpPr>
        <p:spPr>
          <a:xfrm>
            <a:off x="8150469" y="236415"/>
            <a:ext cx="785301" cy="365125"/>
          </a:xfrm>
        </p:spPr>
        <p:txBody>
          <a:bodyPr/>
          <a:lstStyle>
            <a:lvl1pPr>
              <a:defRPr sz="1400"/>
            </a:lvl1p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grpSp>
        <p:nvGrpSpPr>
          <p:cNvPr id="7" name="Group 6"/>
          <p:cNvGrpSpPr/>
          <p:nvPr/>
        </p:nvGrpSpPr>
        <p:grpSpPr>
          <a:xfrm>
            <a:off x="7467600"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4D5B6B"/>
                </a:solidFill>
              </a:endParaRPr>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4D5B6B"/>
                </a:solidFill>
              </a:endParaRPr>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4D5B6B"/>
                </a:solidFill>
              </a:endParaRPr>
            </a:p>
          </p:txBody>
        </p:sp>
      </p:grpSp>
    </p:spTree>
    <p:extLst>
      <p:ext uri="{BB962C8B-B14F-4D97-AF65-F5344CB8AC3E}">
        <p14:creationId xmlns:p14="http://schemas.microsoft.com/office/powerpoint/2010/main" val="28812025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CD0AC69-9C7F-40F2-809E-874F26FF0BAE}" type="datetimeFigureOut">
              <a:rPr lang="en-GB" smtClean="0"/>
              <a:pPr/>
              <a:t>24/5/13</a:t>
            </a:fld>
            <a:endParaRPr lang="en-GB"/>
          </a:p>
        </p:txBody>
      </p:sp>
      <p:sp>
        <p:nvSpPr>
          <p:cNvPr id="10" name="Slide Number Placeholder 9"/>
          <p:cNvSpPr>
            <a:spLocks noGrp="1"/>
          </p:cNvSpPr>
          <p:nvPr>
            <p:ph type="sldNum" sz="quarter" idx="11"/>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
        <p:nvSpPr>
          <p:cNvPr id="12" name="Footer Placeholder 11"/>
          <p:cNvSpPr>
            <a:spLocks noGrp="1"/>
          </p:cNvSpPr>
          <p:nvPr>
            <p:ph type="ftr" sz="quarter" idx="12"/>
          </p:nvPr>
        </p:nvSpPr>
        <p:spPr/>
        <p:txBody>
          <a:bodyPr/>
          <a:lstStyle/>
          <a:p>
            <a:endParaRPr lang="en-GB">
              <a:solidFill>
                <a:srgbClr val="4D5B6B">
                  <a:lumMod val="60000"/>
                  <a:lumOff val="40000"/>
                </a:srgbClr>
              </a:solidFill>
            </a:endParaRPr>
          </a:p>
        </p:txBody>
      </p:sp>
    </p:spTree>
    <p:extLst>
      <p:ext uri="{BB962C8B-B14F-4D97-AF65-F5344CB8AC3E}">
        <p14:creationId xmlns:p14="http://schemas.microsoft.com/office/powerpoint/2010/main" val="92555575"/>
      </p:ext>
    </p:extLst>
  </p:cSld>
  <p:clrMapOvr>
    <a:masterClrMapping/>
  </p:clrMapOvr>
  <p:timing>
    <p:tnLst>
      <p:par>
        <p:cTn xmlns:p14="http://schemas.microsoft.com/office/powerpoint/2010/mai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199"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19" name="Date Placeholder 18"/>
          <p:cNvSpPr>
            <a:spLocks noGrp="1"/>
          </p:cNvSpPr>
          <p:nvPr>
            <p:ph type="dt" sz="half" idx="10"/>
          </p:nvPr>
        </p:nvSpPr>
        <p:spPr/>
        <p:txBody>
          <a:bodyPr/>
          <a:lstStyle/>
          <a:p>
            <a:fld id="{3CD0AC69-9C7F-40F2-809E-874F26FF0BAE}" type="datetimeFigureOut">
              <a:rPr lang="en-GB" smtClean="0"/>
              <a:pPr/>
              <a:t>24/5/13</a:t>
            </a:fld>
            <a:endParaRPr lang="en-GB"/>
          </a:p>
        </p:txBody>
      </p:sp>
      <p:sp>
        <p:nvSpPr>
          <p:cNvPr id="20" name="Slide Number Placeholder 19"/>
          <p:cNvSpPr>
            <a:spLocks noGrp="1"/>
          </p:cNvSpPr>
          <p:nvPr>
            <p:ph type="sldNum" sz="quarter" idx="11"/>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
        <p:nvSpPr>
          <p:cNvPr id="21" name="Footer Placeholder 20"/>
          <p:cNvSpPr>
            <a:spLocks noGrp="1"/>
          </p:cNvSpPr>
          <p:nvPr>
            <p:ph type="ftr" sz="quarter" idx="12"/>
          </p:nvPr>
        </p:nvSpPr>
        <p:spPr/>
        <p:txBody>
          <a:bodyPr/>
          <a:lstStyle/>
          <a:p>
            <a:endParaRPr lang="en-GB">
              <a:solidFill>
                <a:srgbClr val="4D5B6B">
                  <a:lumMod val="60000"/>
                  <a:lumOff val="40000"/>
                </a:srgbClr>
              </a:solidFill>
            </a:endParaRPr>
          </a:p>
        </p:txBody>
      </p:sp>
    </p:spTree>
    <p:extLst>
      <p:ext uri="{BB962C8B-B14F-4D97-AF65-F5344CB8AC3E}">
        <p14:creationId xmlns:p14="http://schemas.microsoft.com/office/powerpoint/2010/main" val="1968099786"/>
      </p:ext>
    </p:extLst>
  </p:cSld>
  <p:clrMapOvr>
    <a:masterClrMapping/>
  </p:clrMapOvr>
  <p:timing>
    <p:tnLst>
      <p:par>
        <p:cTn xmlns:p14="http://schemas.microsoft.com/office/powerpoint/2010/mai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3CD0AC69-9C7F-40F2-809E-874F26FF0BAE}" type="datetimeFigureOut">
              <a:rPr lang="en-GB" smtClean="0"/>
              <a:pPr/>
              <a:t>24/5/13</a:t>
            </a:fld>
            <a:endParaRPr lang="en-GB"/>
          </a:p>
        </p:txBody>
      </p:sp>
      <p:sp>
        <p:nvSpPr>
          <p:cNvPr id="6" name="Footer Placeholder 5"/>
          <p:cNvSpPr>
            <a:spLocks noGrp="1"/>
          </p:cNvSpPr>
          <p:nvPr>
            <p:ph type="ftr" sz="quarter" idx="11"/>
          </p:nvPr>
        </p:nvSpPr>
        <p:spPr/>
        <p:txBody>
          <a:bodyPr/>
          <a:lstStyle/>
          <a:p>
            <a:endParaRPr lang="en-GB">
              <a:solidFill>
                <a:srgbClr val="4D5B6B">
                  <a:lumMod val="60000"/>
                  <a:lumOff val="40000"/>
                </a:srgbClr>
              </a:solidFill>
            </a:endParaRPr>
          </a:p>
        </p:txBody>
      </p:sp>
      <p:sp>
        <p:nvSpPr>
          <p:cNvPr id="7" name="Slide Number Placeholder 6"/>
          <p:cNvSpPr>
            <a:spLocks noGrp="1"/>
          </p:cNvSpPr>
          <p:nvPr>
            <p:ph type="sldNum" sz="quarter" idx="12"/>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
        <p:nvSpPr>
          <p:cNvPr id="9" name="Content Placeholder 8"/>
          <p:cNvSpPr>
            <a:spLocks noGrp="1"/>
          </p:cNvSpPr>
          <p:nvPr>
            <p:ph sz="quarter" idx="13"/>
          </p:nvPr>
        </p:nvSpPr>
        <p:spPr>
          <a:xfrm>
            <a:off x="12161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49108515"/>
      </p:ext>
    </p:extLst>
  </p:cSld>
  <p:clrMapOvr>
    <a:masterClrMapping/>
  </p:clrMapOvr>
  <p:timing>
    <p:tnLst>
      <p:par>
        <p:cTn xmlns:p14="http://schemas.microsoft.com/office/powerpoint/2010/mai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19200"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105400"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CD0AC69-9C7F-40F2-809E-874F26FF0BAE}" type="datetimeFigureOut">
              <a:rPr lang="en-GB" smtClean="0"/>
              <a:pPr/>
              <a:t>24/5/13</a:t>
            </a:fld>
            <a:endParaRPr lang="en-GB"/>
          </a:p>
        </p:txBody>
      </p:sp>
      <p:sp>
        <p:nvSpPr>
          <p:cNvPr id="8" name="Footer Placeholder 7"/>
          <p:cNvSpPr>
            <a:spLocks noGrp="1"/>
          </p:cNvSpPr>
          <p:nvPr>
            <p:ph type="ftr" sz="quarter" idx="11"/>
          </p:nvPr>
        </p:nvSpPr>
        <p:spPr/>
        <p:txBody>
          <a:bodyPr/>
          <a:lstStyle/>
          <a:p>
            <a:endParaRPr lang="en-GB">
              <a:solidFill>
                <a:srgbClr val="4D5B6B">
                  <a:lumMod val="60000"/>
                  <a:lumOff val="40000"/>
                </a:srgbClr>
              </a:solidFill>
            </a:endParaRPr>
          </a:p>
        </p:txBody>
      </p:sp>
      <p:sp>
        <p:nvSpPr>
          <p:cNvPr id="9" name="Slide Number Placeholder 8"/>
          <p:cNvSpPr>
            <a:spLocks noGrp="1"/>
          </p:cNvSpPr>
          <p:nvPr>
            <p:ph type="sldNum" sz="quarter" idx="12"/>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
        <p:nvSpPr>
          <p:cNvPr id="11" name="Content Placeholder 10"/>
          <p:cNvSpPr>
            <a:spLocks noGrp="1"/>
          </p:cNvSpPr>
          <p:nvPr>
            <p:ph sz="quarter" idx="13"/>
          </p:nvPr>
        </p:nvSpPr>
        <p:spPr>
          <a:xfrm>
            <a:off x="1216152" y="1380744"/>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71733050"/>
      </p:ext>
    </p:extLst>
  </p:cSld>
  <p:clrMapOvr>
    <a:masterClrMapping/>
  </p:clrMapOvr>
  <p:timing>
    <p:tnLst>
      <p:par>
        <p:cTn xmlns:p14="http://schemas.microsoft.com/office/powerpoint/2010/mai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CD0AC69-9C7F-40F2-809E-874F26FF0BAE}" type="datetimeFigureOut">
              <a:rPr lang="en-GB" smtClean="0"/>
              <a:pPr/>
              <a:t>24/5/13</a:t>
            </a:fld>
            <a:endParaRPr lang="en-GB"/>
          </a:p>
        </p:txBody>
      </p:sp>
      <p:sp>
        <p:nvSpPr>
          <p:cNvPr id="4" name="Footer Placeholder 3"/>
          <p:cNvSpPr>
            <a:spLocks noGrp="1"/>
          </p:cNvSpPr>
          <p:nvPr>
            <p:ph type="ftr" sz="quarter" idx="11"/>
          </p:nvPr>
        </p:nvSpPr>
        <p:spPr/>
        <p:txBody>
          <a:bodyPr/>
          <a:lstStyle/>
          <a:p>
            <a:endParaRPr lang="en-GB">
              <a:solidFill>
                <a:srgbClr val="4D5B6B">
                  <a:lumMod val="60000"/>
                  <a:lumOff val="40000"/>
                </a:srgbClr>
              </a:solidFill>
            </a:endParaRPr>
          </a:p>
        </p:txBody>
      </p:sp>
      <p:sp>
        <p:nvSpPr>
          <p:cNvPr id="5" name="Slide Number Placeholder 4"/>
          <p:cNvSpPr>
            <a:spLocks noGrp="1"/>
          </p:cNvSpPr>
          <p:nvPr>
            <p:ph type="sldNum" sz="quarter" idx="12"/>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Tree>
    <p:extLst>
      <p:ext uri="{BB962C8B-B14F-4D97-AF65-F5344CB8AC3E}">
        <p14:creationId xmlns:p14="http://schemas.microsoft.com/office/powerpoint/2010/main" val="1898544589"/>
      </p:ext>
    </p:extLst>
  </p:cSld>
  <p:clrMapOvr>
    <a:masterClrMapping/>
  </p:clrMapOvr>
  <p:timing>
    <p:tnLst>
      <p:par>
        <p:cTn xmlns:p14="http://schemas.microsoft.com/office/powerpoint/2010/mai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189660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CD0AC69-9C7F-40F2-809E-874F26FF0BAE}" type="datetimeFigureOut">
              <a:rPr lang="en-GB" smtClean="0"/>
              <a:pPr/>
              <a:t>24/5/13</a:t>
            </a:fld>
            <a:endParaRPr lang="en-GB"/>
          </a:p>
        </p:txBody>
      </p:sp>
      <p:sp>
        <p:nvSpPr>
          <p:cNvPr id="6" name="Slide Number Placeholder 5"/>
          <p:cNvSpPr>
            <a:spLocks noGrp="1"/>
          </p:cNvSpPr>
          <p:nvPr>
            <p:ph type="sldNum" sz="quarter" idx="11"/>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
        <p:nvSpPr>
          <p:cNvPr id="7" name="Footer Placeholder 6"/>
          <p:cNvSpPr>
            <a:spLocks noGrp="1"/>
          </p:cNvSpPr>
          <p:nvPr>
            <p:ph type="ftr" sz="quarter" idx="12"/>
          </p:nvPr>
        </p:nvSpPr>
        <p:spPr/>
        <p:txBody>
          <a:bodyPr/>
          <a:lstStyle/>
          <a:p>
            <a:endParaRPr lang="en-GB">
              <a:solidFill>
                <a:srgbClr val="4D5B6B">
                  <a:lumMod val="60000"/>
                  <a:lumOff val="40000"/>
                </a:srgbClr>
              </a:solidFill>
            </a:endParaRPr>
          </a:p>
        </p:txBody>
      </p:sp>
    </p:spTree>
    <p:extLst>
      <p:ext uri="{BB962C8B-B14F-4D97-AF65-F5344CB8AC3E}">
        <p14:creationId xmlns:p14="http://schemas.microsoft.com/office/powerpoint/2010/main" val="1073250080"/>
      </p:ext>
    </p:extLst>
  </p:cSld>
  <p:clrMapOvr>
    <a:masterClrMapping/>
  </p:clrMapOvr>
  <p:timing>
    <p:tnLst>
      <p:par>
        <p:cTn xmlns:p14="http://schemas.microsoft.com/office/powerpoint/2010/mai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nchor="b"/>
          <a:lstStyle>
            <a:lvl1pPr algn="l">
              <a:defRPr sz="2000" b="1">
                <a:ln>
                  <a:noFill/>
                </a:ln>
                <a:solidFill>
                  <a:srgbClr val="FF7605"/>
                </a:solidFill>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5715000"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Content Placeholder 13"/>
          <p:cNvSpPr>
            <a:spLocks noGrp="1"/>
          </p:cNvSpPr>
          <p:nvPr>
            <p:ph sz="quarter" idx="13"/>
          </p:nvPr>
        </p:nvSpPr>
        <p:spPr>
          <a:xfrm>
            <a:off x="914400" y="381000"/>
            <a:ext cx="4800600" cy="594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3CD0AC69-9C7F-40F2-809E-874F26FF0BAE}" type="datetimeFigureOut">
              <a:rPr lang="en-GB" smtClean="0"/>
              <a:pPr/>
              <a:t>24/5/13</a:t>
            </a:fld>
            <a:endParaRPr lang="en-GB"/>
          </a:p>
        </p:txBody>
      </p:sp>
      <p:sp>
        <p:nvSpPr>
          <p:cNvPr id="10" name="Slide Number Placeholder 9"/>
          <p:cNvSpPr>
            <a:spLocks noGrp="1"/>
          </p:cNvSpPr>
          <p:nvPr>
            <p:ph type="sldNum" sz="quarter" idx="15"/>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
        <p:nvSpPr>
          <p:cNvPr id="13" name="Footer Placeholder 12"/>
          <p:cNvSpPr>
            <a:spLocks noGrp="1"/>
          </p:cNvSpPr>
          <p:nvPr>
            <p:ph type="ftr" sz="quarter" idx="16"/>
          </p:nvPr>
        </p:nvSpPr>
        <p:spPr/>
        <p:txBody>
          <a:bodyPr/>
          <a:lstStyle/>
          <a:p>
            <a:endParaRPr lang="en-GB">
              <a:solidFill>
                <a:srgbClr val="4D5B6B">
                  <a:lumMod val="60000"/>
                  <a:lumOff val="40000"/>
                </a:srgbClr>
              </a:solidFill>
            </a:endParaRPr>
          </a:p>
        </p:txBody>
      </p:sp>
    </p:spTree>
    <p:extLst>
      <p:ext uri="{BB962C8B-B14F-4D97-AF65-F5344CB8AC3E}">
        <p14:creationId xmlns:p14="http://schemas.microsoft.com/office/powerpoint/2010/main" val="1289798733"/>
      </p:ext>
    </p:extLst>
  </p:cSld>
  <p:clrMapOvr>
    <a:masterClrMapping/>
  </p:clrMapOvr>
  <p:timing>
    <p:tnLst>
      <p:par>
        <p:cTn xmlns:p14="http://schemas.microsoft.com/office/powerpoint/2010/mai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nchor="b"/>
          <a:lstStyle>
            <a:lvl1pPr algn="l">
              <a:defRPr sz="2000" b="1">
                <a:ln w="12700">
                  <a:noFill/>
                </a:ln>
                <a:solidFill>
                  <a:schemeClr val="tx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323975"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D0AC69-9C7F-40F2-809E-874F26FF0BAE}" type="datetimeFigureOut">
              <a:rPr lang="en-GB" smtClean="0"/>
              <a:pPr/>
              <a:t>24/5/13</a:t>
            </a:fld>
            <a:endParaRPr lang="en-GB"/>
          </a:p>
        </p:txBody>
      </p:sp>
      <p:sp>
        <p:nvSpPr>
          <p:cNvPr id="6" name="Footer Placeholder 5"/>
          <p:cNvSpPr>
            <a:spLocks noGrp="1"/>
          </p:cNvSpPr>
          <p:nvPr>
            <p:ph type="ftr" sz="quarter" idx="11"/>
          </p:nvPr>
        </p:nvSpPr>
        <p:spPr/>
        <p:txBody>
          <a:bodyPr/>
          <a:lstStyle/>
          <a:p>
            <a:endParaRPr lang="en-GB">
              <a:solidFill>
                <a:srgbClr val="4D5B6B">
                  <a:lumMod val="60000"/>
                  <a:lumOff val="40000"/>
                </a:srgbClr>
              </a:solidFill>
            </a:endParaRPr>
          </a:p>
        </p:txBody>
      </p:sp>
      <p:sp>
        <p:nvSpPr>
          <p:cNvPr id="7" name="Slide Number Placeholder 6"/>
          <p:cNvSpPr>
            <a:spLocks noGrp="1"/>
          </p:cNvSpPr>
          <p:nvPr>
            <p:ph type="sldNum" sz="quarter" idx="12"/>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Tree>
    <p:extLst>
      <p:ext uri="{BB962C8B-B14F-4D97-AF65-F5344CB8AC3E}">
        <p14:creationId xmlns:p14="http://schemas.microsoft.com/office/powerpoint/2010/main" val="3385252452"/>
      </p:ext>
    </p:extLst>
  </p:cSld>
  <p:clrMapOvr>
    <a:masterClrMapping/>
  </p:clrMapOvr>
  <p:timing>
    <p:tnLst>
      <p:par>
        <p:cTn xmlns:p14="http://schemas.microsoft.com/office/powerpoint/2010/mai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D0AC69-9C7F-40F2-809E-874F26FF0BAE}" type="datetimeFigureOut">
              <a:rPr lang="en-GB" smtClean="0"/>
              <a:pPr/>
              <a:t>24/5/13</a:t>
            </a:fld>
            <a:endParaRPr lang="en-GB"/>
          </a:p>
        </p:txBody>
      </p:sp>
      <p:sp>
        <p:nvSpPr>
          <p:cNvPr id="5" name="Footer Placeholder 4"/>
          <p:cNvSpPr>
            <a:spLocks noGrp="1"/>
          </p:cNvSpPr>
          <p:nvPr>
            <p:ph type="ftr" sz="quarter" idx="11"/>
          </p:nvPr>
        </p:nvSpPr>
        <p:spPr/>
        <p:txBody>
          <a:bodyPr/>
          <a:lstStyle/>
          <a:p>
            <a:endParaRPr lang="en-GB">
              <a:solidFill>
                <a:srgbClr val="4D5B6B">
                  <a:lumMod val="60000"/>
                  <a:lumOff val="40000"/>
                </a:srgbClr>
              </a:solidFill>
            </a:endParaRPr>
          </a:p>
        </p:txBody>
      </p:sp>
      <p:sp>
        <p:nvSpPr>
          <p:cNvPr id="6" name="Slide Number Placeholder 5"/>
          <p:cNvSpPr>
            <a:spLocks noGrp="1"/>
          </p:cNvSpPr>
          <p:nvPr>
            <p:ph type="sldNum" sz="quarter" idx="12"/>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Tree>
    <p:extLst>
      <p:ext uri="{BB962C8B-B14F-4D97-AF65-F5344CB8AC3E}">
        <p14:creationId xmlns:p14="http://schemas.microsoft.com/office/powerpoint/2010/main" val="2808195225"/>
      </p:ext>
    </p:extLst>
  </p:cSld>
  <p:clrMapOvr>
    <a:masterClrMapping/>
  </p:clrMapOvr>
  <p:timing>
    <p:tnLst>
      <p:par>
        <p:cTn xmlns:p14="http://schemas.microsoft.com/office/powerpoint/2010/mai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D0AC69-9C7F-40F2-809E-874F26FF0BAE}" type="datetimeFigureOut">
              <a:rPr lang="en-GB" smtClean="0"/>
              <a:pPr/>
              <a:t>24/5/13</a:t>
            </a:fld>
            <a:endParaRPr lang="en-GB"/>
          </a:p>
        </p:txBody>
      </p:sp>
      <p:sp>
        <p:nvSpPr>
          <p:cNvPr id="5" name="Footer Placeholder 4"/>
          <p:cNvSpPr>
            <a:spLocks noGrp="1"/>
          </p:cNvSpPr>
          <p:nvPr>
            <p:ph type="ftr" sz="quarter" idx="11"/>
          </p:nvPr>
        </p:nvSpPr>
        <p:spPr/>
        <p:txBody>
          <a:bodyPr/>
          <a:lstStyle/>
          <a:p>
            <a:endParaRPr lang="en-GB">
              <a:solidFill>
                <a:srgbClr val="4D5B6B">
                  <a:lumMod val="60000"/>
                  <a:lumOff val="40000"/>
                </a:srgbClr>
              </a:solidFill>
            </a:endParaRPr>
          </a:p>
        </p:txBody>
      </p:sp>
      <p:sp>
        <p:nvSpPr>
          <p:cNvPr id="6" name="Slide Number Placeholder 5"/>
          <p:cNvSpPr>
            <a:spLocks noGrp="1"/>
          </p:cNvSpPr>
          <p:nvPr>
            <p:ph type="sldNum" sz="quarter" idx="12"/>
          </p:nvPr>
        </p:nvSpPr>
        <p:spPr/>
        <p:txBody>
          <a:bodyPr/>
          <a:lstStyle/>
          <a:p>
            <a:fld id="{DA9F9882-1A4C-4FB4-92FF-CFCCC45D09F5}" type="slidenum">
              <a:rPr lang="en-GB" smtClean="0">
                <a:solidFill>
                  <a:srgbClr val="675D59">
                    <a:lumMod val="60000"/>
                    <a:lumOff val="40000"/>
                  </a:srgbClr>
                </a:solidFill>
              </a:rPr>
              <a:pPr/>
              <a:t>‹#›</a:t>
            </a:fld>
            <a:endParaRPr lang="en-GB">
              <a:solidFill>
                <a:srgbClr val="675D59">
                  <a:lumMod val="60000"/>
                  <a:lumOff val="40000"/>
                </a:srgbClr>
              </a:solidFill>
            </a:endParaRPr>
          </a:p>
        </p:txBody>
      </p:sp>
    </p:spTree>
    <p:extLst>
      <p:ext uri="{BB962C8B-B14F-4D97-AF65-F5344CB8AC3E}">
        <p14:creationId xmlns:p14="http://schemas.microsoft.com/office/powerpoint/2010/main" val="712084350"/>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8"/>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652" indent="0">
              <a:buNone/>
              <a:defRPr sz="1800">
                <a:solidFill>
                  <a:schemeClr val="tx1">
                    <a:tint val="75000"/>
                  </a:schemeClr>
                </a:solidFill>
              </a:defRPr>
            </a:lvl2pPr>
            <a:lvl3pPr marL="913306" indent="0">
              <a:buNone/>
              <a:defRPr sz="1600">
                <a:solidFill>
                  <a:schemeClr val="tx1">
                    <a:tint val="75000"/>
                  </a:schemeClr>
                </a:solidFill>
              </a:defRPr>
            </a:lvl3pPr>
            <a:lvl4pPr marL="1369956" indent="0">
              <a:buNone/>
              <a:defRPr sz="1400">
                <a:solidFill>
                  <a:schemeClr val="tx1">
                    <a:tint val="75000"/>
                  </a:schemeClr>
                </a:solidFill>
              </a:defRPr>
            </a:lvl4pPr>
            <a:lvl5pPr marL="1826607" indent="0">
              <a:buNone/>
              <a:defRPr sz="1400">
                <a:solidFill>
                  <a:schemeClr val="tx1">
                    <a:tint val="75000"/>
                  </a:schemeClr>
                </a:solidFill>
              </a:defRPr>
            </a:lvl5pPr>
            <a:lvl6pPr marL="2283255" indent="0">
              <a:buNone/>
              <a:defRPr sz="1400">
                <a:solidFill>
                  <a:schemeClr val="tx1">
                    <a:tint val="75000"/>
                  </a:schemeClr>
                </a:solidFill>
              </a:defRPr>
            </a:lvl6pPr>
            <a:lvl7pPr marL="2739911" indent="0">
              <a:buNone/>
              <a:defRPr sz="1400">
                <a:solidFill>
                  <a:schemeClr val="tx1">
                    <a:tint val="75000"/>
                  </a:schemeClr>
                </a:solidFill>
              </a:defRPr>
            </a:lvl7pPr>
            <a:lvl8pPr marL="3196560" indent="0">
              <a:buNone/>
              <a:defRPr sz="1400">
                <a:solidFill>
                  <a:schemeClr val="tx1">
                    <a:tint val="75000"/>
                  </a:schemeClr>
                </a:solidFill>
              </a:defRPr>
            </a:lvl8pPr>
            <a:lvl9pPr marL="3653212" indent="0">
              <a:buNone/>
              <a:defRPr sz="1400">
                <a:solidFill>
                  <a:schemeClr val="tx1">
                    <a:tint val="75000"/>
                  </a:schemeClr>
                </a:solidFill>
              </a:defRPr>
            </a:lvl9pPr>
          </a:lstStyle>
          <a:p>
            <a:pPr lvl="0"/>
            <a:r>
              <a:rPr lang="de-DE" smtClean="0"/>
              <a:t>Click to edit Master text styles</a:t>
            </a:r>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09788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457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8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20663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Date Placeholder 6"/>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8" name="Footer Placeholder 7"/>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9" name="Slide Number Placeholder 8"/>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6101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Date Placeholder 2"/>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4" name="Footer Placeholder 3"/>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5" name="Slide Number Placeholder 4"/>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59940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3" name="Footer Placeholder 2"/>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4" name="Slide Number Placeholder 3"/>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384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8"/>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652" indent="0">
              <a:buNone/>
              <a:defRPr sz="1800">
                <a:solidFill>
                  <a:schemeClr val="tx1">
                    <a:tint val="75000"/>
                  </a:schemeClr>
                </a:solidFill>
              </a:defRPr>
            </a:lvl2pPr>
            <a:lvl3pPr marL="913306" indent="0">
              <a:buNone/>
              <a:defRPr sz="1600">
                <a:solidFill>
                  <a:schemeClr val="tx1">
                    <a:tint val="75000"/>
                  </a:schemeClr>
                </a:solidFill>
              </a:defRPr>
            </a:lvl3pPr>
            <a:lvl4pPr marL="1369956" indent="0">
              <a:buNone/>
              <a:defRPr sz="1400">
                <a:solidFill>
                  <a:schemeClr val="tx1">
                    <a:tint val="75000"/>
                  </a:schemeClr>
                </a:solidFill>
              </a:defRPr>
            </a:lvl4pPr>
            <a:lvl5pPr marL="1826607" indent="0">
              <a:buNone/>
              <a:defRPr sz="1400">
                <a:solidFill>
                  <a:schemeClr val="tx1">
                    <a:tint val="75000"/>
                  </a:schemeClr>
                </a:solidFill>
              </a:defRPr>
            </a:lvl5pPr>
            <a:lvl6pPr marL="2283255" indent="0">
              <a:buNone/>
              <a:defRPr sz="1400">
                <a:solidFill>
                  <a:schemeClr val="tx1">
                    <a:tint val="75000"/>
                  </a:schemeClr>
                </a:solidFill>
              </a:defRPr>
            </a:lvl6pPr>
            <a:lvl7pPr marL="2739911" indent="0">
              <a:buNone/>
              <a:defRPr sz="1400">
                <a:solidFill>
                  <a:schemeClr val="tx1">
                    <a:tint val="75000"/>
                  </a:schemeClr>
                </a:solidFill>
              </a:defRPr>
            </a:lvl7pPr>
            <a:lvl8pPr marL="3196560" indent="0">
              <a:buNone/>
              <a:defRPr sz="1400">
                <a:solidFill>
                  <a:schemeClr val="tx1">
                    <a:tint val="75000"/>
                  </a:schemeClr>
                </a:solidFill>
              </a:defRPr>
            </a:lvl8pPr>
            <a:lvl9pPr marL="365321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3B2559-A70B-429B-A587-0A44BA87C5DE}" type="datetimeFigureOut">
              <a:rPr lang="en-GB" smtClean="0"/>
              <a:pPr/>
              <a:t>24/5/13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5892497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1" y="2731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8" y="1435113"/>
            <a:ext cx="3008313" cy="4691063"/>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77457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52" indent="0">
              <a:buNone/>
              <a:defRPr sz="2800"/>
            </a:lvl2pPr>
            <a:lvl3pPr marL="913306" indent="0">
              <a:buNone/>
              <a:defRPr sz="2400"/>
            </a:lvl3pPr>
            <a:lvl4pPr marL="1369956" indent="0">
              <a:buNone/>
              <a:defRPr sz="2000"/>
            </a:lvl4pPr>
            <a:lvl5pPr marL="1826607" indent="0">
              <a:buNone/>
              <a:defRPr sz="2000"/>
            </a:lvl5pPr>
            <a:lvl6pPr marL="2283255" indent="0">
              <a:buNone/>
              <a:defRPr sz="2000"/>
            </a:lvl6pPr>
            <a:lvl7pPr marL="2739911" indent="0">
              <a:buNone/>
              <a:defRPr sz="2000"/>
            </a:lvl7pPr>
            <a:lvl8pPr marL="3196560" indent="0">
              <a:buNone/>
              <a:defRPr sz="2000"/>
            </a:lvl8pPr>
            <a:lvl9pPr marL="3653212"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3549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01866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60436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4"/>
            <a:ext cx="7772400" cy="1470025"/>
          </a:xfrm>
        </p:spPr>
        <p:txBody>
          <a:bodyPr/>
          <a:lstStyle/>
          <a:p>
            <a:r>
              <a:rPr lang="de-D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652" indent="0" algn="ctr">
              <a:buNone/>
              <a:defRPr>
                <a:solidFill>
                  <a:schemeClr val="tx1">
                    <a:tint val="75000"/>
                  </a:schemeClr>
                </a:solidFill>
              </a:defRPr>
            </a:lvl2pPr>
            <a:lvl3pPr marL="913306" indent="0" algn="ctr">
              <a:buNone/>
              <a:defRPr>
                <a:solidFill>
                  <a:schemeClr val="tx1">
                    <a:tint val="75000"/>
                  </a:schemeClr>
                </a:solidFill>
              </a:defRPr>
            </a:lvl3pPr>
            <a:lvl4pPr marL="1369956" indent="0" algn="ctr">
              <a:buNone/>
              <a:defRPr>
                <a:solidFill>
                  <a:schemeClr val="tx1">
                    <a:tint val="75000"/>
                  </a:schemeClr>
                </a:solidFill>
              </a:defRPr>
            </a:lvl4pPr>
            <a:lvl5pPr marL="1826607" indent="0" algn="ctr">
              <a:buNone/>
              <a:defRPr>
                <a:solidFill>
                  <a:schemeClr val="tx1">
                    <a:tint val="75000"/>
                  </a:schemeClr>
                </a:solidFill>
              </a:defRPr>
            </a:lvl5pPr>
            <a:lvl6pPr marL="2283255" indent="0" algn="ctr">
              <a:buNone/>
              <a:defRPr>
                <a:solidFill>
                  <a:schemeClr val="tx1">
                    <a:tint val="75000"/>
                  </a:schemeClr>
                </a:solidFill>
              </a:defRPr>
            </a:lvl6pPr>
            <a:lvl7pPr marL="2739911" indent="0" algn="ctr">
              <a:buNone/>
              <a:defRPr>
                <a:solidFill>
                  <a:schemeClr val="tx1">
                    <a:tint val="75000"/>
                  </a:schemeClr>
                </a:solidFill>
              </a:defRPr>
            </a:lvl7pPr>
            <a:lvl8pPr marL="3196560" indent="0" algn="ctr">
              <a:buNone/>
              <a:defRPr>
                <a:solidFill>
                  <a:schemeClr val="tx1">
                    <a:tint val="75000"/>
                  </a:schemeClr>
                </a:solidFill>
              </a:defRPr>
            </a:lvl8pPr>
            <a:lvl9pPr marL="3653212" indent="0" algn="ctr">
              <a:buNone/>
              <a:defRPr>
                <a:solidFill>
                  <a:schemeClr val="tx1">
                    <a:tint val="75000"/>
                  </a:schemeClr>
                </a:solidFill>
              </a:defRPr>
            </a:lvl9pPr>
          </a:lstStyle>
          <a:p>
            <a:r>
              <a:rPr lang="de-DE" smtClean="0"/>
              <a:t>Click to edit Master subtitle style</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lvl1pPr>
              <a:defRPr sz="1600"/>
            </a:lvl1pPr>
          </a:lstStyle>
          <a:p>
            <a:pPr defTabSz="456652"/>
            <a:r>
              <a:rPr lang="de-DE" smtClean="0">
                <a:solidFill>
                  <a:prstClr val="black"/>
                </a:solidFill>
              </a:rPr>
              <a:t>D. Schulte</a:t>
            </a:r>
            <a:endParaRPr lang="en-US" dirty="0">
              <a:solidFill>
                <a:prstClr val="black"/>
              </a:solidFill>
            </a:endParaRPr>
          </a:p>
        </p:txBody>
      </p:sp>
      <p:sp>
        <p:nvSpPr>
          <p:cNvPr id="5" name="Footer Placeholder 4"/>
          <p:cNvSpPr>
            <a:spLocks noGrp="1"/>
          </p:cNvSpPr>
          <p:nvPr>
            <p:ph type="ftr" sz="quarter" idx="11"/>
          </p:nvPr>
        </p:nvSpPr>
        <p:spPr>
          <a:xfrm>
            <a:off x="2971800" y="6356476"/>
            <a:ext cx="3263900" cy="365125"/>
          </a:xfrm>
          <a:prstGeom prst="rect">
            <a:avLst/>
          </a:prstGeom>
        </p:spPr>
        <p:txBody>
          <a:bodyPr lIns="91328" tIns="45666" rIns="91328" bIns="45666"/>
          <a:lstStyle>
            <a:lvl1pPr>
              <a:defRPr sz="1600"/>
            </a:lvl1pPr>
          </a:lstStyle>
          <a:p>
            <a:pPr defTabSz="456652"/>
            <a:r>
              <a:rPr lang="en-US" smtClean="0">
                <a:solidFill>
                  <a:prstClr val="black"/>
                </a:solidFill>
              </a:rPr>
              <a:t>CLIC re-baselining, February 2013</a:t>
            </a:r>
            <a:endParaRPr lang="en-US" dirty="0">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80226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
        <p:nvSpPr>
          <p:cNvPr id="5" name="Footer Placeholder 4"/>
          <p:cNvSpPr>
            <a:spLocks noGrp="1"/>
          </p:cNvSpPr>
          <p:nvPr>
            <p:ph type="ftr" sz="quarter" idx="11"/>
          </p:nvPr>
        </p:nvSpPr>
        <p:spPr>
          <a:xfrm>
            <a:off x="2971800" y="6356476"/>
            <a:ext cx="3263900" cy="365125"/>
          </a:xfrm>
          <a:prstGeom prst="rect">
            <a:avLst/>
          </a:prstGeom>
        </p:spPr>
        <p:txBody>
          <a:bodyPr lIns="91328" tIns="45666" rIns="91328" bIns="45666"/>
          <a:lstStyle>
            <a:lvl1pPr>
              <a:defRPr sz="1600"/>
            </a:lvl1pPr>
          </a:lstStyle>
          <a:p>
            <a:pPr defTabSz="456652"/>
            <a:r>
              <a:rPr lang="en-US" smtClean="0">
                <a:solidFill>
                  <a:prstClr val="black"/>
                </a:solidFill>
              </a:rPr>
              <a:t>CLIC re-baselining, February 2013</a:t>
            </a:r>
            <a:endParaRPr lang="en-US" dirty="0">
              <a:solidFill>
                <a:prstClr val="black"/>
              </a:solidFill>
            </a:endParaRPr>
          </a:p>
        </p:txBody>
      </p:sp>
      <p:sp>
        <p:nvSpPr>
          <p:cNvPr id="7" name="Date Placeholder 3"/>
          <p:cNvSpPr>
            <a:spLocks noGrp="1"/>
          </p:cNvSpPr>
          <p:nvPr>
            <p:ph type="dt" sz="half" idx="10"/>
          </p:nvPr>
        </p:nvSpPr>
        <p:spPr>
          <a:xfrm>
            <a:off x="457200" y="6356476"/>
            <a:ext cx="2133600" cy="365125"/>
          </a:xfrm>
          <a:prstGeom prst="rect">
            <a:avLst/>
          </a:prstGeom>
        </p:spPr>
        <p:txBody>
          <a:bodyPr lIns="91328" tIns="45666" rIns="91328" bIns="45666"/>
          <a:lstStyle>
            <a:lvl1pPr>
              <a:defRPr sz="1600"/>
            </a:lvl1pPr>
          </a:lstStyle>
          <a:p>
            <a:pPr defTabSz="456652"/>
            <a:r>
              <a:rPr lang="de-DE" smtClean="0">
                <a:solidFill>
                  <a:prstClr val="black"/>
                </a:solidFill>
              </a:rPr>
              <a:t>D. Schulte</a:t>
            </a:r>
            <a:endParaRPr lang="en-US" dirty="0">
              <a:solidFill>
                <a:prstClr val="black"/>
              </a:solidFill>
            </a:endParaRPr>
          </a:p>
        </p:txBody>
      </p:sp>
    </p:spTree>
    <p:extLst>
      <p:ext uri="{BB962C8B-B14F-4D97-AF65-F5344CB8AC3E}">
        <p14:creationId xmlns:p14="http://schemas.microsoft.com/office/powerpoint/2010/main" val="2506714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8"/>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652" indent="0">
              <a:buNone/>
              <a:defRPr sz="1800">
                <a:solidFill>
                  <a:schemeClr val="tx1">
                    <a:tint val="75000"/>
                  </a:schemeClr>
                </a:solidFill>
              </a:defRPr>
            </a:lvl2pPr>
            <a:lvl3pPr marL="913306" indent="0">
              <a:buNone/>
              <a:defRPr sz="1600">
                <a:solidFill>
                  <a:schemeClr val="tx1">
                    <a:tint val="75000"/>
                  </a:schemeClr>
                </a:solidFill>
              </a:defRPr>
            </a:lvl3pPr>
            <a:lvl4pPr marL="1369956" indent="0">
              <a:buNone/>
              <a:defRPr sz="1400">
                <a:solidFill>
                  <a:schemeClr val="tx1">
                    <a:tint val="75000"/>
                  </a:schemeClr>
                </a:solidFill>
              </a:defRPr>
            </a:lvl4pPr>
            <a:lvl5pPr marL="1826607" indent="0">
              <a:buNone/>
              <a:defRPr sz="1400">
                <a:solidFill>
                  <a:schemeClr val="tx1">
                    <a:tint val="75000"/>
                  </a:schemeClr>
                </a:solidFill>
              </a:defRPr>
            </a:lvl5pPr>
            <a:lvl6pPr marL="2283255" indent="0">
              <a:buNone/>
              <a:defRPr sz="1400">
                <a:solidFill>
                  <a:schemeClr val="tx1">
                    <a:tint val="75000"/>
                  </a:schemeClr>
                </a:solidFill>
              </a:defRPr>
            </a:lvl6pPr>
            <a:lvl7pPr marL="2739911" indent="0">
              <a:buNone/>
              <a:defRPr sz="1400">
                <a:solidFill>
                  <a:schemeClr val="tx1">
                    <a:tint val="75000"/>
                  </a:schemeClr>
                </a:solidFill>
              </a:defRPr>
            </a:lvl7pPr>
            <a:lvl8pPr marL="3196560" indent="0">
              <a:buNone/>
              <a:defRPr sz="1400">
                <a:solidFill>
                  <a:schemeClr val="tx1">
                    <a:tint val="75000"/>
                  </a:schemeClr>
                </a:solidFill>
              </a:defRPr>
            </a:lvl8pPr>
            <a:lvl9pPr marL="3653212" indent="0">
              <a:buNone/>
              <a:defRPr sz="1400">
                <a:solidFill>
                  <a:schemeClr val="tx1">
                    <a:tint val="75000"/>
                  </a:schemeClr>
                </a:solidFill>
              </a:defRPr>
            </a:lvl9pPr>
          </a:lstStyle>
          <a:p>
            <a:pPr lvl="0"/>
            <a:r>
              <a:rPr lang="de-DE" smtClean="0"/>
              <a:t>Click to edit Master text styles</a:t>
            </a:r>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16206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457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8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59998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Date Placeholder 6"/>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8" name="Footer Placeholder 7"/>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9" name="Slide Number Placeholder 8"/>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36473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Date Placeholder 2"/>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4" name="Footer Placeholder 3"/>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5" name="Slide Number Placeholder 4"/>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0795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23B2559-A70B-429B-A587-0A44BA87C5DE}" type="datetimeFigureOut">
              <a:rPr lang="en-GB" smtClean="0"/>
              <a:pPr/>
              <a:t>24/5/13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1942059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3" name="Footer Placeholder 2"/>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4" name="Slide Number Placeholder 3"/>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17955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1" y="2731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8" y="1435113"/>
            <a:ext cx="3008313" cy="4691063"/>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69160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52" indent="0">
              <a:buNone/>
              <a:defRPr sz="2800"/>
            </a:lvl2pPr>
            <a:lvl3pPr marL="913306" indent="0">
              <a:buNone/>
              <a:defRPr sz="2400"/>
            </a:lvl3pPr>
            <a:lvl4pPr marL="1369956" indent="0">
              <a:buNone/>
              <a:defRPr sz="2000"/>
            </a:lvl4pPr>
            <a:lvl5pPr marL="1826607" indent="0">
              <a:buNone/>
              <a:defRPr sz="2000"/>
            </a:lvl5pPr>
            <a:lvl6pPr marL="2283255" indent="0">
              <a:buNone/>
              <a:defRPr sz="2000"/>
            </a:lvl6pPr>
            <a:lvl7pPr marL="2739911" indent="0">
              <a:buNone/>
              <a:defRPr sz="2000"/>
            </a:lvl7pPr>
            <a:lvl8pPr marL="3196560" indent="0">
              <a:buNone/>
              <a:defRPr sz="2000"/>
            </a:lvl8pPr>
            <a:lvl9pPr marL="3653212"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79583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12447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55242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4"/>
            <a:ext cx="7772400" cy="1470025"/>
          </a:xfrm>
        </p:spPr>
        <p:txBody>
          <a:bodyPr/>
          <a:lstStyle/>
          <a:p>
            <a:r>
              <a:rPr lang="de-D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652" indent="0" algn="ctr">
              <a:buNone/>
              <a:defRPr>
                <a:solidFill>
                  <a:schemeClr val="tx1">
                    <a:tint val="75000"/>
                  </a:schemeClr>
                </a:solidFill>
              </a:defRPr>
            </a:lvl2pPr>
            <a:lvl3pPr marL="913306" indent="0" algn="ctr">
              <a:buNone/>
              <a:defRPr>
                <a:solidFill>
                  <a:schemeClr val="tx1">
                    <a:tint val="75000"/>
                  </a:schemeClr>
                </a:solidFill>
              </a:defRPr>
            </a:lvl3pPr>
            <a:lvl4pPr marL="1369956" indent="0" algn="ctr">
              <a:buNone/>
              <a:defRPr>
                <a:solidFill>
                  <a:schemeClr val="tx1">
                    <a:tint val="75000"/>
                  </a:schemeClr>
                </a:solidFill>
              </a:defRPr>
            </a:lvl4pPr>
            <a:lvl5pPr marL="1826607" indent="0" algn="ctr">
              <a:buNone/>
              <a:defRPr>
                <a:solidFill>
                  <a:schemeClr val="tx1">
                    <a:tint val="75000"/>
                  </a:schemeClr>
                </a:solidFill>
              </a:defRPr>
            </a:lvl5pPr>
            <a:lvl6pPr marL="2283255" indent="0" algn="ctr">
              <a:buNone/>
              <a:defRPr>
                <a:solidFill>
                  <a:schemeClr val="tx1">
                    <a:tint val="75000"/>
                  </a:schemeClr>
                </a:solidFill>
              </a:defRPr>
            </a:lvl6pPr>
            <a:lvl7pPr marL="2739911" indent="0" algn="ctr">
              <a:buNone/>
              <a:defRPr>
                <a:solidFill>
                  <a:schemeClr val="tx1">
                    <a:tint val="75000"/>
                  </a:schemeClr>
                </a:solidFill>
              </a:defRPr>
            </a:lvl7pPr>
            <a:lvl8pPr marL="3196560" indent="0" algn="ctr">
              <a:buNone/>
              <a:defRPr>
                <a:solidFill>
                  <a:schemeClr val="tx1">
                    <a:tint val="75000"/>
                  </a:schemeClr>
                </a:solidFill>
              </a:defRPr>
            </a:lvl8pPr>
            <a:lvl9pPr marL="3653212" indent="0" algn="ctr">
              <a:buNone/>
              <a:defRPr>
                <a:solidFill>
                  <a:schemeClr val="tx1">
                    <a:tint val="75000"/>
                  </a:schemeClr>
                </a:solidFill>
              </a:defRPr>
            </a:lvl9pPr>
          </a:lstStyle>
          <a:p>
            <a:r>
              <a:rPr lang="de-DE" smtClean="0"/>
              <a:t>Click to edit Master subtitle style</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lvl1pPr>
              <a:defRPr sz="1600"/>
            </a:lvl1pPr>
          </a:lstStyle>
          <a:p>
            <a:pPr defTabSz="456652"/>
            <a:r>
              <a:rPr lang="de-DE" smtClean="0">
                <a:solidFill>
                  <a:prstClr val="black"/>
                </a:solidFill>
              </a:rPr>
              <a:t>D. Schulte</a:t>
            </a:r>
            <a:endParaRPr lang="en-US" dirty="0">
              <a:solidFill>
                <a:prstClr val="black"/>
              </a:solidFill>
            </a:endParaRPr>
          </a:p>
        </p:txBody>
      </p:sp>
      <p:sp>
        <p:nvSpPr>
          <p:cNvPr id="5" name="Footer Placeholder 4"/>
          <p:cNvSpPr>
            <a:spLocks noGrp="1"/>
          </p:cNvSpPr>
          <p:nvPr>
            <p:ph type="ftr" sz="quarter" idx="11"/>
          </p:nvPr>
        </p:nvSpPr>
        <p:spPr>
          <a:xfrm>
            <a:off x="2971800" y="6356476"/>
            <a:ext cx="3263900" cy="365125"/>
          </a:xfrm>
          <a:prstGeom prst="rect">
            <a:avLst/>
          </a:prstGeom>
        </p:spPr>
        <p:txBody>
          <a:bodyPr lIns="91328" tIns="45666" rIns="91328" bIns="45666"/>
          <a:lstStyle>
            <a:lvl1pPr>
              <a:defRPr sz="1600"/>
            </a:lvl1pPr>
          </a:lstStyle>
          <a:p>
            <a:pPr defTabSz="456652"/>
            <a:r>
              <a:rPr lang="en-US" smtClean="0">
                <a:solidFill>
                  <a:prstClr val="black"/>
                </a:solidFill>
              </a:rPr>
              <a:t>CLIC re-baselining, February 2013</a:t>
            </a:r>
            <a:endParaRPr lang="en-US" dirty="0">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88413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
        <p:nvSpPr>
          <p:cNvPr id="5" name="Footer Placeholder 4"/>
          <p:cNvSpPr>
            <a:spLocks noGrp="1"/>
          </p:cNvSpPr>
          <p:nvPr>
            <p:ph type="ftr" sz="quarter" idx="11"/>
          </p:nvPr>
        </p:nvSpPr>
        <p:spPr>
          <a:xfrm>
            <a:off x="2971800" y="6356476"/>
            <a:ext cx="3263900" cy="365125"/>
          </a:xfrm>
          <a:prstGeom prst="rect">
            <a:avLst/>
          </a:prstGeom>
        </p:spPr>
        <p:txBody>
          <a:bodyPr lIns="91328" tIns="45666" rIns="91328" bIns="45666"/>
          <a:lstStyle>
            <a:lvl1pPr>
              <a:defRPr sz="1600"/>
            </a:lvl1pPr>
          </a:lstStyle>
          <a:p>
            <a:pPr defTabSz="456652"/>
            <a:r>
              <a:rPr lang="en-US" smtClean="0">
                <a:solidFill>
                  <a:prstClr val="black"/>
                </a:solidFill>
              </a:rPr>
              <a:t>CLIC re-baselining, February 2013</a:t>
            </a:r>
            <a:endParaRPr lang="en-US" dirty="0">
              <a:solidFill>
                <a:prstClr val="black"/>
              </a:solidFill>
            </a:endParaRPr>
          </a:p>
        </p:txBody>
      </p:sp>
      <p:sp>
        <p:nvSpPr>
          <p:cNvPr id="7" name="Date Placeholder 3"/>
          <p:cNvSpPr>
            <a:spLocks noGrp="1"/>
          </p:cNvSpPr>
          <p:nvPr>
            <p:ph type="dt" sz="half" idx="10"/>
          </p:nvPr>
        </p:nvSpPr>
        <p:spPr>
          <a:xfrm>
            <a:off x="457200" y="6356476"/>
            <a:ext cx="2133600" cy="365125"/>
          </a:xfrm>
          <a:prstGeom prst="rect">
            <a:avLst/>
          </a:prstGeom>
        </p:spPr>
        <p:txBody>
          <a:bodyPr lIns="91328" tIns="45666" rIns="91328" bIns="45666"/>
          <a:lstStyle>
            <a:lvl1pPr>
              <a:defRPr sz="1600"/>
            </a:lvl1pPr>
          </a:lstStyle>
          <a:p>
            <a:pPr defTabSz="456652"/>
            <a:r>
              <a:rPr lang="de-DE" smtClean="0">
                <a:solidFill>
                  <a:prstClr val="black"/>
                </a:solidFill>
              </a:rPr>
              <a:t>D. Schulte</a:t>
            </a:r>
            <a:endParaRPr lang="en-US" dirty="0">
              <a:solidFill>
                <a:prstClr val="black"/>
              </a:solidFill>
            </a:endParaRPr>
          </a:p>
        </p:txBody>
      </p:sp>
    </p:spTree>
    <p:extLst>
      <p:ext uri="{BB962C8B-B14F-4D97-AF65-F5344CB8AC3E}">
        <p14:creationId xmlns:p14="http://schemas.microsoft.com/office/powerpoint/2010/main" val="40768041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8"/>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652" indent="0">
              <a:buNone/>
              <a:defRPr sz="1800">
                <a:solidFill>
                  <a:schemeClr val="tx1">
                    <a:tint val="75000"/>
                  </a:schemeClr>
                </a:solidFill>
              </a:defRPr>
            </a:lvl2pPr>
            <a:lvl3pPr marL="913306" indent="0">
              <a:buNone/>
              <a:defRPr sz="1600">
                <a:solidFill>
                  <a:schemeClr val="tx1">
                    <a:tint val="75000"/>
                  </a:schemeClr>
                </a:solidFill>
              </a:defRPr>
            </a:lvl3pPr>
            <a:lvl4pPr marL="1369956" indent="0">
              <a:buNone/>
              <a:defRPr sz="1400">
                <a:solidFill>
                  <a:schemeClr val="tx1">
                    <a:tint val="75000"/>
                  </a:schemeClr>
                </a:solidFill>
              </a:defRPr>
            </a:lvl4pPr>
            <a:lvl5pPr marL="1826607" indent="0">
              <a:buNone/>
              <a:defRPr sz="1400">
                <a:solidFill>
                  <a:schemeClr val="tx1">
                    <a:tint val="75000"/>
                  </a:schemeClr>
                </a:solidFill>
              </a:defRPr>
            </a:lvl5pPr>
            <a:lvl6pPr marL="2283255" indent="0">
              <a:buNone/>
              <a:defRPr sz="1400">
                <a:solidFill>
                  <a:schemeClr val="tx1">
                    <a:tint val="75000"/>
                  </a:schemeClr>
                </a:solidFill>
              </a:defRPr>
            </a:lvl6pPr>
            <a:lvl7pPr marL="2739911" indent="0">
              <a:buNone/>
              <a:defRPr sz="1400">
                <a:solidFill>
                  <a:schemeClr val="tx1">
                    <a:tint val="75000"/>
                  </a:schemeClr>
                </a:solidFill>
              </a:defRPr>
            </a:lvl7pPr>
            <a:lvl8pPr marL="3196560" indent="0">
              <a:buNone/>
              <a:defRPr sz="1400">
                <a:solidFill>
                  <a:schemeClr val="tx1">
                    <a:tint val="75000"/>
                  </a:schemeClr>
                </a:solidFill>
              </a:defRPr>
            </a:lvl8pPr>
            <a:lvl9pPr marL="3653212" indent="0">
              <a:buNone/>
              <a:defRPr sz="1400">
                <a:solidFill>
                  <a:schemeClr val="tx1">
                    <a:tint val="75000"/>
                  </a:schemeClr>
                </a:solidFill>
              </a:defRPr>
            </a:lvl9pPr>
          </a:lstStyle>
          <a:p>
            <a:pPr lvl="0"/>
            <a:r>
              <a:rPr lang="de-DE" smtClean="0"/>
              <a:t>Click to edit Master text styles</a:t>
            </a:r>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7908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457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8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67496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Date Placeholder 6"/>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8" name="Footer Placeholder 7"/>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9" name="Slide Number Placeholder 8"/>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464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23B2559-A70B-429B-A587-0A44BA87C5DE}" type="datetimeFigureOut">
              <a:rPr lang="en-GB" smtClean="0"/>
              <a:pPr/>
              <a:t>24/5/13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13882612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Date Placeholder 2"/>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4" name="Footer Placeholder 3"/>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5" name="Slide Number Placeholder 4"/>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91839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3" name="Footer Placeholder 2"/>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4" name="Slide Number Placeholder 3"/>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89290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1" y="2731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8" y="1435113"/>
            <a:ext cx="3008313" cy="4691063"/>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0647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52" indent="0">
              <a:buNone/>
              <a:defRPr sz="2800"/>
            </a:lvl2pPr>
            <a:lvl3pPr marL="913306" indent="0">
              <a:buNone/>
              <a:defRPr sz="2400"/>
            </a:lvl3pPr>
            <a:lvl4pPr marL="1369956" indent="0">
              <a:buNone/>
              <a:defRPr sz="2000"/>
            </a:lvl4pPr>
            <a:lvl5pPr marL="1826607" indent="0">
              <a:buNone/>
              <a:defRPr sz="2000"/>
            </a:lvl5pPr>
            <a:lvl6pPr marL="2283255" indent="0">
              <a:buNone/>
              <a:defRPr sz="2000"/>
            </a:lvl6pPr>
            <a:lvl7pPr marL="2739911" indent="0">
              <a:buNone/>
              <a:defRPr sz="2000"/>
            </a:lvl7pPr>
            <a:lvl8pPr marL="3196560" indent="0">
              <a:buNone/>
              <a:defRPr sz="2000"/>
            </a:lvl8pPr>
            <a:lvl9pPr marL="3653212"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81407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70275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lIns="91328" tIns="45666" rIns="91328" bIns="45666"/>
          <a:lstStyle/>
          <a:p>
            <a:pPr defTabSz="456652"/>
            <a:r>
              <a:rPr lang="de-DE"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lIns="91328" tIns="45666" rIns="91328" bIns="45666"/>
          <a:lstStyle/>
          <a:p>
            <a:pPr defTabSz="456652"/>
            <a:r>
              <a:rPr lang="en-US" smtClean="0">
                <a:solidFill>
                  <a:prstClr val="black"/>
                </a:solidFill>
              </a:rPr>
              <a:t>CLIC re-baselining, February 2013</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95843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4"/>
            <a:ext cx="7772400" cy="1470025"/>
          </a:xfrm>
        </p:spPr>
        <p:txBody>
          <a:bodyPr/>
          <a:lstStyle/>
          <a:p>
            <a:r>
              <a:rPr lang="de-D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652" indent="0" algn="ctr">
              <a:buNone/>
              <a:defRPr>
                <a:solidFill>
                  <a:schemeClr val="tx1">
                    <a:tint val="75000"/>
                  </a:schemeClr>
                </a:solidFill>
              </a:defRPr>
            </a:lvl2pPr>
            <a:lvl3pPr marL="913306" indent="0" algn="ctr">
              <a:buNone/>
              <a:defRPr>
                <a:solidFill>
                  <a:schemeClr val="tx1">
                    <a:tint val="75000"/>
                  </a:schemeClr>
                </a:solidFill>
              </a:defRPr>
            </a:lvl3pPr>
            <a:lvl4pPr marL="1369956" indent="0" algn="ctr">
              <a:buNone/>
              <a:defRPr>
                <a:solidFill>
                  <a:schemeClr val="tx1">
                    <a:tint val="75000"/>
                  </a:schemeClr>
                </a:solidFill>
              </a:defRPr>
            </a:lvl4pPr>
            <a:lvl5pPr marL="1826607" indent="0" algn="ctr">
              <a:buNone/>
              <a:defRPr>
                <a:solidFill>
                  <a:schemeClr val="tx1">
                    <a:tint val="75000"/>
                  </a:schemeClr>
                </a:solidFill>
              </a:defRPr>
            </a:lvl5pPr>
            <a:lvl6pPr marL="2283255" indent="0" algn="ctr">
              <a:buNone/>
              <a:defRPr>
                <a:solidFill>
                  <a:schemeClr val="tx1">
                    <a:tint val="75000"/>
                  </a:schemeClr>
                </a:solidFill>
              </a:defRPr>
            </a:lvl6pPr>
            <a:lvl7pPr marL="2739911" indent="0" algn="ctr">
              <a:buNone/>
              <a:defRPr>
                <a:solidFill>
                  <a:schemeClr val="tx1">
                    <a:tint val="75000"/>
                  </a:schemeClr>
                </a:solidFill>
              </a:defRPr>
            </a:lvl7pPr>
            <a:lvl8pPr marL="3196560" indent="0" algn="ctr">
              <a:buNone/>
              <a:defRPr>
                <a:solidFill>
                  <a:schemeClr val="tx1">
                    <a:tint val="75000"/>
                  </a:schemeClr>
                </a:solidFill>
              </a:defRPr>
            </a:lvl8pPr>
            <a:lvl9pPr marL="3653212" indent="0" algn="ctr">
              <a:buNone/>
              <a:defRPr>
                <a:solidFill>
                  <a:schemeClr val="tx1">
                    <a:tint val="75000"/>
                  </a:schemeClr>
                </a:solidFill>
              </a:defRPr>
            </a:lvl9pPr>
          </a:lstStyle>
          <a:p>
            <a:r>
              <a:rPr lang="de-DE" smtClean="0"/>
              <a:t>Click to edit Master subtitle style</a:t>
            </a:r>
            <a:endParaRPr lang="en-US"/>
          </a:p>
        </p:txBody>
      </p:sp>
      <p:sp>
        <p:nvSpPr>
          <p:cNvPr id="4" name="Slide Number Placeholder 5"/>
          <p:cNvSpPr>
            <a:spLocks noGrp="1"/>
          </p:cNvSpPr>
          <p:nvPr>
            <p:ph type="sldNum" sz="quarter" idx="10"/>
          </p:nvPr>
        </p:nvSpPr>
        <p:spPr/>
        <p:txBody>
          <a:bodyPr/>
          <a:lstStyle>
            <a:lvl1pPr defTabSz="454285">
              <a:defRPr/>
            </a:lvl1pPr>
          </a:lstStyle>
          <a:p>
            <a:fld id="{51A9D1C6-78D0-4C60-85C7-AE742BD2E7EB}" type="slidenum">
              <a:rPr lang="en-US"/>
              <a:pPr/>
              <a:t>‹#›</a:t>
            </a:fld>
            <a:endParaRPr lang="en-US"/>
          </a:p>
        </p:txBody>
      </p:sp>
    </p:spTree>
    <p:extLst>
      <p:ext uri="{BB962C8B-B14F-4D97-AF65-F5344CB8AC3E}">
        <p14:creationId xmlns:p14="http://schemas.microsoft.com/office/powerpoint/2010/main" val="40697947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Slide Number Placeholder 5"/>
          <p:cNvSpPr>
            <a:spLocks noGrp="1"/>
          </p:cNvSpPr>
          <p:nvPr>
            <p:ph type="sldNum" sz="quarter" idx="10"/>
          </p:nvPr>
        </p:nvSpPr>
        <p:spPr/>
        <p:txBody>
          <a:bodyPr/>
          <a:lstStyle>
            <a:lvl1pPr defTabSz="454285">
              <a:defRPr/>
            </a:lvl1pPr>
          </a:lstStyle>
          <a:p>
            <a:fld id="{C06AB9D0-2439-49C6-B8A1-022DE3237D8A}" type="slidenum">
              <a:rPr lang="en-US"/>
              <a:pPr/>
              <a:t>‹#›</a:t>
            </a:fld>
            <a:endParaRPr lang="en-US"/>
          </a:p>
        </p:txBody>
      </p:sp>
    </p:spTree>
    <p:extLst>
      <p:ext uri="{BB962C8B-B14F-4D97-AF65-F5344CB8AC3E}">
        <p14:creationId xmlns:p14="http://schemas.microsoft.com/office/powerpoint/2010/main" val="18745310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8"/>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652" indent="0">
              <a:buNone/>
              <a:defRPr sz="1800">
                <a:solidFill>
                  <a:schemeClr val="tx1">
                    <a:tint val="75000"/>
                  </a:schemeClr>
                </a:solidFill>
              </a:defRPr>
            </a:lvl2pPr>
            <a:lvl3pPr marL="913306" indent="0">
              <a:buNone/>
              <a:defRPr sz="1600">
                <a:solidFill>
                  <a:schemeClr val="tx1">
                    <a:tint val="75000"/>
                  </a:schemeClr>
                </a:solidFill>
              </a:defRPr>
            </a:lvl3pPr>
            <a:lvl4pPr marL="1369956" indent="0">
              <a:buNone/>
              <a:defRPr sz="1400">
                <a:solidFill>
                  <a:schemeClr val="tx1">
                    <a:tint val="75000"/>
                  </a:schemeClr>
                </a:solidFill>
              </a:defRPr>
            </a:lvl4pPr>
            <a:lvl5pPr marL="1826607" indent="0">
              <a:buNone/>
              <a:defRPr sz="1400">
                <a:solidFill>
                  <a:schemeClr val="tx1">
                    <a:tint val="75000"/>
                  </a:schemeClr>
                </a:solidFill>
              </a:defRPr>
            </a:lvl5pPr>
            <a:lvl6pPr marL="2283255" indent="0">
              <a:buNone/>
              <a:defRPr sz="1400">
                <a:solidFill>
                  <a:schemeClr val="tx1">
                    <a:tint val="75000"/>
                  </a:schemeClr>
                </a:solidFill>
              </a:defRPr>
            </a:lvl6pPr>
            <a:lvl7pPr marL="2739911" indent="0">
              <a:buNone/>
              <a:defRPr sz="1400">
                <a:solidFill>
                  <a:schemeClr val="tx1">
                    <a:tint val="75000"/>
                  </a:schemeClr>
                </a:solidFill>
              </a:defRPr>
            </a:lvl7pPr>
            <a:lvl8pPr marL="3196560" indent="0">
              <a:buNone/>
              <a:defRPr sz="1400">
                <a:solidFill>
                  <a:schemeClr val="tx1">
                    <a:tint val="75000"/>
                  </a:schemeClr>
                </a:solidFill>
              </a:defRPr>
            </a:lvl8pPr>
            <a:lvl9pPr marL="3653212" indent="0">
              <a:buNone/>
              <a:defRPr sz="1400">
                <a:solidFill>
                  <a:schemeClr val="tx1">
                    <a:tint val="75000"/>
                  </a:schemeClr>
                </a:solidFill>
              </a:defRPr>
            </a:lvl9pPr>
          </a:lstStyle>
          <a:p>
            <a:pPr lvl="0"/>
            <a:r>
              <a:rPr lang="de-DE" smtClean="0"/>
              <a:t>Click to edit Master text styles</a:t>
            </a:r>
          </a:p>
        </p:txBody>
      </p:sp>
      <p:sp>
        <p:nvSpPr>
          <p:cNvPr id="4" name="Slide Number Placeholder 5"/>
          <p:cNvSpPr>
            <a:spLocks noGrp="1"/>
          </p:cNvSpPr>
          <p:nvPr>
            <p:ph type="sldNum" sz="quarter" idx="10"/>
          </p:nvPr>
        </p:nvSpPr>
        <p:spPr/>
        <p:txBody>
          <a:bodyPr/>
          <a:lstStyle>
            <a:lvl1pPr defTabSz="454285">
              <a:defRPr/>
            </a:lvl1pPr>
          </a:lstStyle>
          <a:p>
            <a:fld id="{69659309-3990-4DF3-A117-E94D6E19D135}" type="slidenum">
              <a:rPr lang="en-US"/>
              <a:pPr/>
              <a:t>‹#›</a:t>
            </a:fld>
            <a:endParaRPr lang="en-US"/>
          </a:p>
        </p:txBody>
      </p:sp>
    </p:spTree>
    <p:extLst>
      <p:ext uri="{BB962C8B-B14F-4D97-AF65-F5344CB8AC3E}">
        <p14:creationId xmlns:p14="http://schemas.microsoft.com/office/powerpoint/2010/main" val="12252491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457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8200" y="160021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Slide Number Placeholder 6"/>
          <p:cNvSpPr>
            <a:spLocks noGrp="1"/>
          </p:cNvSpPr>
          <p:nvPr>
            <p:ph type="sldNum" sz="quarter" idx="10"/>
          </p:nvPr>
        </p:nvSpPr>
        <p:spPr/>
        <p:txBody>
          <a:bodyPr/>
          <a:lstStyle>
            <a:lvl1pPr defTabSz="454285">
              <a:defRPr/>
            </a:lvl1pPr>
          </a:lstStyle>
          <a:p>
            <a:fld id="{22AE1B3D-AB84-4996-A1EC-01A32DFBCE5D}" type="slidenum">
              <a:rPr lang="en-US"/>
              <a:pPr/>
              <a:t>‹#›</a:t>
            </a:fld>
            <a:endParaRPr lang="en-US"/>
          </a:p>
        </p:txBody>
      </p:sp>
    </p:spTree>
    <p:extLst>
      <p:ext uri="{BB962C8B-B14F-4D97-AF65-F5344CB8AC3E}">
        <p14:creationId xmlns:p14="http://schemas.microsoft.com/office/powerpoint/2010/main" val="2872426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23B2559-A70B-429B-A587-0A44BA87C5DE}" type="datetimeFigureOut">
              <a:rPr lang="en-GB" smtClean="0"/>
              <a:pPr/>
              <a:t>24/5/13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10166668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6652" indent="0">
              <a:buNone/>
              <a:defRPr sz="2000" b="1"/>
            </a:lvl2pPr>
            <a:lvl3pPr marL="913306" indent="0">
              <a:buNone/>
              <a:defRPr sz="1800" b="1"/>
            </a:lvl3pPr>
            <a:lvl4pPr marL="1369956" indent="0">
              <a:buNone/>
              <a:defRPr sz="1600" b="1"/>
            </a:lvl4pPr>
            <a:lvl5pPr marL="1826607" indent="0">
              <a:buNone/>
              <a:defRPr sz="1600" b="1"/>
            </a:lvl5pPr>
            <a:lvl6pPr marL="2283255" indent="0">
              <a:buNone/>
              <a:defRPr sz="1600" b="1"/>
            </a:lvl6pPr>
            <a:lvl7pPr marL="2739911" indent="0">
              <a:buNone/>
              <a:defRPr sz="1600" b="1"/>
            </a:lvl7pPr>
            <a:lvl8pPr marL="3196560" indent="0">
              <a:buNone/>
              <a:defRPr sz="1600" b="1"/>
            </a:lvl8pPr>
            <a:lvl9pPr marL="3653212"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Slide Number Placeholder 8"/>
          <p:cNvSpPr>
            <a:spLocks noGrp="1"/>
          </p:cNvSpPr>
          <p:nvPr>
            <p:ph type="sldNum" sz="quarter" idx="10"/>
          </p:nvPr>
        </p:nvSpPr>
        <p:spPr/>
        <p:txBody>
          <a:bodyPr/>
          <a:lstStyle>
            <a:lvl1pPr defTabSz="454285">
              <a:defRPr/>
            </a:lvl1pPr>
          </a:lstStyle>
          <a:p>
            <a:fld id="{E2DC0E16-DAD4-4F0B-AD3D-BF76C52FA903}" type="slidenum">
              <a:rPr lang="en-US"/>
              <a:pPr/>
              <a:t>‹#›</a:t>
            </a:fld>
            <a:endParaRPr lang="en-US"/>
          </a:p>
        </p:txBody>
      </p:sp>
    </p:spTree>
    <p:extLst>
      <p:ext uri="{BB962C8B-B14F-4D97-AF65-F5344CB8AC3E}">
        <p14:creationId xmlns:p14="http://schemas.microsoft.com/office/powerpoint/2010/main" val="3354664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Slide Number Placeholder 4"/>
          <p:cNvSpPr>
            <a:spLocks noGrp="1"/>
          </p:cNvSpPr>
          <p:nvPr>
            <p:ph type="sldNum" sz="quarter" idx="10"/>
          </p:nvPr>
        </p:nvSpPr>
        <p:spPr/>
        <p:txBody>
          <a:bodyPr/>
          <a:lstStyle>
            <a:lvl1pPr defTabSz="454285">
              <a:defRPr/>
            </a:lvl1pPr>
          </a:lstStyle>
          <a:p>
            <a:fld id="{E7B5DC1A-332D-42C3-8335-2BF9F0E9A28D}" type="slidenum">
              <a:rPr lang="en-US"/>
              <a:pPr/>
              <a:t>‹#›</a:t>
            </a:fld>
            <a:endParaRPr lang="en-US"/>
          </a:p>
        </p:txBody>
      </p:sp>
    </p:spTree>
    <p:extLst>
      <p:ext uri="{BB962C8B-B14F-4D97-AF65-F5344CB8AC3E}">
        <p14:creationId xmlns:p14="http://schemas.microsoft.com/office/powerpoint/2010/main" val="27444293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558" y="6355904"/>
            <a:ext cx="2133023" cy="365125"/>
          </a:xfrm>
          <a:prstGeom prst="rect">
            <a:avLst/>
          </a:prstGeom>
        </p:spPr>
        <p:txBody>
          <a:bodyPr lIns="91328" tIns="45666" rIns="91328" bIns="45666"/>
          <a:lstStyle>
            <a:lvl1pPr defTabSz="456652" fontAlgn="auto">
              <a:spcBef>
                <a:spcPts val="0"/>
              </a:spcBef>
              <a:spcAft>
                <a:spcPts val="0"/>
              </a:spcAft>
              <a:defRPr>
                <a:solidFill>
                  <a:prstClr val="black"/>
                </a:solidFill>
                <a:latin typeface="Calibri"/>
                <a:ea typeface="+mn-ea"/>
                <a:cs typeface="+mn-cs"/>
              </a:defRPr>
            </a:lvl1pPr>
          </a:lstStyle>
          <a:p>
            <a:pPr>
              <a:defRPr/>
            </a:pPr>
            <a:r>
              <a:rPr lang="de-CH"/>
              <a:t>D. Schulte</a:t>
            </a:r>
            <a:endParaRPr lang="en-US"/>
          </a:p>
        </p:txBody>
      </p:sp>
      <p:sp>
        <p:nvSpPr>
          <p:cNvPr id="3" name="Footer Placeholder 2"/>
          <p:cNvSpPr>
            <a:spLocks noGrp="1"/>
          </p:cNvSpPr>
          <p:nvPr>
            <p:ph type="ftr" sz="quarter" idx="11"/>
          </p:nvPr>
        </p:nvSpPr>
        <p:spPr>
          <a:xfrm>
            <a:off x="3124558" y="6355904"/>
            <a:ext cx="2895023" cy="365125"/>
          </a:xfrm>
          <a:prstGeom prst="rect">
            <a:avLst/>
          </a:prstGeom>
        </p:spPr>
        <p:txBody>
          <a:bodyPr lIns="91328" tIns="45666" rIns="91328" bIns="45666"/>
          <a:lstStyle>
            <a:lvl1pPr defTabSz="456652" fontAlgn="auto">
              <a:spcBef>
                <a:spcPts val="0"/>
              </a:spcBef>
              <a:spcAft>
                <a:spcPts val="0"/>
              </a:spcAft>
              <a:defRPr>
                <a:solidFill>
                  <a:prstClr val="black"/>
                </a:solidFill>
                <a:latin typeface="Calibri"/>
                <a:ea typeface="+mn-ea"/>
                <a:cs typeface="+mn-cs"/>
              </a:defRPr>
            </a:lvl1pPr>
          </a:lstStyle>
          <a:p>
            <a:pPr>
              <a:defRPr/>
            </a:pPr>
            <a:r>
              <a:rPr lang="en-US"/>
              <a:t>CLIC machine status, SPC March 2012</a:t>
            </a:r>
          </a:p>
        </p:txBody>
      </p:sp>
      <p:sp>
        <p:nvSpPr>
          <p:cNvPr id="4" name="Slide Number Placeholder 3"/>
          <p:cNvSpPr>
            <a:spLocks noGrp="1"/>
          </p:cNvSpPr>
          <p:nvPr>
            <p:ph type="sldNum" sz="quarter" idx="12"/>
          </p:nvPr>
        </p:nvSpPr>
        <p:spPr/>
        <p:txBody>
          <a:bodyPr/>
          <a:lstStyle>
            <a:lvl1pPr defTabSz="454285">
              <a:defRPr/>
            </a:lvl1pPr>
          </a:lstStyle>
          <a:p>
            <a:fld id="{871E8C3B-6AF4-4D59-A04B-303F76E906AD}" type="slidenum">
              <a:rPr lang="en-US"/>
              <a:pPr/>
              <a:t>‹#›</a:t>
            </a:fld>
            <a:endParaRPr lang="en-US"/>
          </a:p>
        </p:txBody>
      </p:sp>
    </p:spTree>
    <p:extLst>
      <p:ext uri="{BB962C8B-B14F-4D97-AF65-F5344CB8AC3E}">
        <p14:creationId xmlns:p14="http://schemas.microsoft.com/office/powerpoint/2010/main" val="15653278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1" y="2731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8" y="1435113"/>
            <a:ext cx="3008313" cy="4691063"/>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Slide Number Placeholder 6"/>
          <p:cNvSpPr>
            <a:spLocks noGrp="1"/>
          </p:cNvSpPr>
          <p:nvPr>
            <p:ph type="sldNum" sz="quarter" idx="10"/>
          </p:nvPr>
        </p:nvSpPr>
        <p:spPr/>
        <p:txBody>
          <a:bodyPr/>
          <a:lstStyle>
            <a:lvl1pPr defTabSz="454285">
              <a:defRPr/>
            </a:lvl1pPr>
          </a:lstStyle>
          <a:p>
            <a:fld id="{3F4266D5-7B0F-4886-8D55-D1FAC00E95A8}" type="slidenum">
              <a:rPr lang="en-US"/>
              <a:pPr/>
              <a:t>‹#›</a:t>
            </a:fld>
            <a:endParaRPr lang="en-US"/>
          </a:p>
        </p:txBody>
      </p:sp>
    </p:spTree>
    <p:extLst>
      <p:ext uri="{BB962C8B-B14F-4D97-AF65-F5344CB8AC3E}">
        <p14:creationId xmlns:p14="http://schemas.microsoft.com/office/powerpoint/2010/main" val="28138885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652" indent="0">
              <a:buNone/>
              <a:defRPr sz="2800"/>
            </a:lvl2pPr>
            <a:lvl3pPr marL="913306" indent="0">
              <a:buNone/>
              <a:defRPr sz="2400"/>
            </a:lvl3pPr>
            <a:lvl4pPr marL="1369956" indent="0">
              <a:buNone/>
              <a:defRPr sz="2000"/>
            </a:lvl4pPr>
            <a:lvl5pPr marL="1826607" indent="0">
              <a:buNone/>
              <a:defRPr sz="2000"/>
            </a:lvl5pPr>
            <a:lvl6pPr marL="2283255" indent="0">
              <a:buNone/>
              <a:defRPr sz="2000"/>
            </a:lvl6pPr>
            <a:lvl7pPr marL="2739911" indent="0">
              <a:buNone/>
              <a:defRPr sz="2000"/>
            </a:lvl7pPr>
            <a:lvl8pPr marL="3196560" indent="0">
              <a:buNone/>
              <a:defRPr sz="2000"/>
            </a:lvl8pPr>
            <a:lvl9pPr marL="36532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de-DE" smtClean="0"/>
              <a:t>Click to edit Master text styles</a:t>
            </a:r>
          </a:p>
        </p:txBody>
      </p:sp>
      <p:sp>
        <p:nvSpPr>
          <p:cNvPr id="5" name="Slide Number Placeholder 6"/>
          <p:cNvSpPr>
            <a:spLocks noGrp="1"/>
          </p:cNvSpPr>
          <p:nvPr>
            <p:ph type="sldNum" sz="quarter" idx="10"/>
          </p:nvPr>
        </p:nvSpPr>
        <p:spPr/>
        <p:txBody>
          <a:bodyPr/>
          <a:lstStyle>
            <a:lvl1pPr defTabSz="454285">
              <a:defRPr/>
            </a:lvl1pPr>
          </a:lstStyle>
          <a:p>
            <a:fld id="{7BA5DF74-3DD1-4FFA-9EA2-0D4A3384B51D}" type="slidenum">
              <a:rPr lang="en-US"/>
              <a:pPr/>
              <a:t>‹#›</a:t>
            </a:fld>
            <a:endParaRPr lang="en-US"/>
          </a:p>
        </p:txBody>
      </p:sp>
    </p:spTree>
    <p:extLst>
      <p:ext uri="{BB962C8B-B14F-4D97-AF65-F5344CB8AC3E}">
        <p14:creationId xmlns:p14="http://schemas.microsoft.com/office/powerpoint/2010/main" val="39255683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Slide Number Placeholder 5"/>
          <p:cNvSpPr>
            <a:spLocks noGrp="1"/>
          </p:cNvSpPr>
          <p:nvPr>
            <p:ph type="sldNum" sz="quarter" idx="10"/>
          </p:nvPr>
        </p:nvSpPr>
        <p:spPr/>
        <p:txBody>
          <a:bodyPr/>
          <a:lstStyle>
            <a:lvl1pPr defTabSz="454285">
              <a:defRPr/>
            </a:lvl1pPr>
          </a:lstStyle>
          <a:p>
            <a:fld id="{3DDD53A1-604B-4448-B34F-6FF93F92C5FF}" type="slidenum">
              <a:rPr lang="en-US"/>
              <a:pPr/>
              <a:t>‹#›</a:t>
            </a:fld>
            <a:endParaRPr lang="en-US"/>
          </a:p>
        </p:txBody>
      </p:sp>
    </p:spTree>
    <p:extLst>
      <p:ext uri="{BB962C8B-B14F-4D97-AF65-F5344CB8AC3E}">
        <p14:creationId xmlns:p14="http://schemas.microsoft.com/office/powerpoint/2010/main" val="23802409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Slide Number Placeholder 5"/>
          <p:cNvSpPr>
            <a:spLocks noGrp="1"/>
          </p:cNvSpPr>
          <p:nvPr>
            <p:ph type="sldNum" sz="quarter" idx="10"/>
          </p:nvPr>
        </p:nvSpPr>
        <p:spPr/>
        <p:txBody>
          <a:bodyPr/>
          <a:lstStyle>
            <a:lvl1pPr defTabSz="454285">
              <a:defRPr/>
            </a:lvl1pPr>
          </a:lstStyle>
          <a:p>
            <a:fld id="{F32A1CB6-5924-4068-96A9-4FCF8CB91483}" type="slidenum">
              <a:rPr lang="en-US"/>
              <a:pPr/>
              <a:t>‹#›</a:t>
            </a:fld>
            <a:endParaRPr lang="en-US"/>
          </a:p>
        </p:txBody>
      </p:sp>
    </p:spTree>
    <p:extLst>
      <p:ext uri="{BB962C8B-B14F-4D97-AF65-F5344CB8AC3E}">
        <p14:creationId xmlns:p14="http://schemas.microsoft.com/office/powerpoint/2010/main" val="25732355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4"/>
            <a:ext cx="7772400" cy="1470025"/>
          </a:xfrm>
        </p:spPr>
        <p:txBody>
          <a:bodyPr/>
          <a:lstStyle/>
          <a:p>
            <a:r>
              <a:rPr lang="de-D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925" indent="0" algn="ctr">
              <a:buNone/>
              <a:defRPr>
                <a:solidFill>
                  <a:schemeClr val="tx1">
                    <a:tint val="75000"/>
                  </a:schemeClr>
                </a:solidFill>
              </a:defRPr>
            </a:lvl2pPr>
            <a:lvl3pPr marL="913854" indent="0" algn="ctr">
              <a:buNone/>
              <a:defRPr>
                <a:solidFill>
                  <a:schemeClr val="tx1">
                    <a:tint val="75000"/>
                  </a:schemeClr>
                </a:solidFill>
              </a:defRPr>
            </a:lvl3pPr>
            <a:lvl4pPr marL="1370778" indent="0" algn="ctr">
              <a:buNone/>
              <a:defRPr>
                <a:solidFill>
                  <a:schemeClr val="tx1">
                    <a:tint val="75000"/>
                  </a:schemeClr>
                </a:solidFill>
              </a:defRPr>
            </a:lvl4pPr>
            <a:lvl5pPr marL="1827703" indent="0" algn="ctr">
              <a:buNone/>
              <a:defRPr>
                <a:solidFill>
                  <a:schemeClr val="tx1">
                    <a:tint val="75000"/>
                  </a:schemeClr>
                </a:solidFill>
              </a:defRPr>
            </a:lvl5pPr>
            <a:lvl6pPr marL="2284627" indent="0" algn="ctr">
              <a:buNone/>
              <a:defRPr>
                <a:solidFill>
                  <a:schemeClr val="tx1">
                    <a:tint val="75000"/>
                  </a:schemeClr>
                </a:solidFill>
              </a:defRPr>
            </a:lvl6pPr>
            <a:lvl7pPr marL="2741555" indent="0" algn="ctr">
              <a:buNone/>
              <a:defRPr>
                <a:solidFill>
                  <a:schemeClr val="tx1">
                    <a:tint val="75000"/>
                  </a:schemeClr>
                </a:solidFill>
              </a:defRPr>
            </a:lvl7pPr>
            <a:lvl8pPr marL="3198480" indent="0" algn="ctr">
              <a:buNone/>
              <a:defRPr>
                <a:solidFill>
                  <a:schemeClr val="tx1">
                    <a:tint val="75000"/>
                  </a:schemeClr>
                </a:solidFill>
              </a:defRPr>
            </a:lvl8pPr>
            <a:lvl9pPr marL="3655405" indent="0" algn="ctr">
              <a:buNone/>
              <a:defRPr>
                <a:solidFill>
                  <a:schemeClr val="tx1">
                    <a:tint val="75000"/>
                  </a:schemeClr>
                </a:solidFill>
              </a:defRPr>
            </a:lvl9pPr>
          </a:lstStyle>
          <a:p>
            <a:r>
              <a:rPr lang="de-DE" smtClean="0"/>
              <a:t>Click to edit Master subtitle style</a:t>
            </a:r>
            <a:endParaRPr lang="en-US"/>
          </a:p>
        </p:txBody>
      </p:sp>
      <p:sp>
        <p:nvSpPr>
          <p:cNvPr id="4" name="Slide Number Placeholder 5"/>
          <p:cNvSpPr>
            <a:spLocks noGrp="1"/>
          </p:cNvSpPr>
          <p:nvPr>
            <p:ph type="sldNum" sz="quarter" idx="10"/>
          </p:nvPr>
        </p:nvSpPr>
        <p:spPr/>
        <p:txBody>
          <a:bodyPr/>
          <a:lstStyle>
            <a:lvl1pPr defTabSz="454557">
              <a:defRPr/>
            </a:lvl1pPr>
          </a:lstStyle>
          <a:p>
            <a:fld id="{51A9D1C6-78D0-4C60-85C7-AE742BD2E7EB}" type="slidenum">
              <a:rPr lang="en-US"/>
              <a:pPr/>
              <a:t>‹#›</a:t>
            </a:fld>
            <a:endParaRPr lang="en-US"/>
          </a:p>
        </p:txBody>
      </p:sp>
    </p:spTree>
    <p:extLst>
      <p:ext uri="{BB962C8B-B14F-4D97-AF65-F5344CB8AC3E}">
        <p14:creationId xmlns:p14="http://schemas.microsoft.com/office/powerpoint/2010/main" val="9178514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Slide Number Placeholder 5"/>
          <p:cNvSpPr>
            <a:spLocks noGrp="1"/>
          </p:cNvSpPr>
          <p:nvPr>
            <p:ph type="sldNum" sz="quarter" idx="10"/>
          </p:nvPr>
        </p:nvSpPr>
        <p:spPr/>
        <p:txBody>
          <a:bodyPr/>
          <a:lstStyle>
            <a:lvl1pPr defTabSz="454557">
              <a:defRPr/>
            </a:lvl1pPr>
          </a:lstStyle>
          <a:p>
            <a:fld id="{C06AB9D0-2439-49C6-B8A1-022DE3237D8A}" type="slidenum">
              <a:rPr lang="en-US"/>
              <a:pPr/>
              <a:t>‹#›</a:t>
            </a:fld>
            <a:endParaRPr lang="en-US"/>
          </a:p>
        </p:txBody>
      </p:sp>
    </p:spTree>
    <p:extLst>
      <p:ext uri="{BB962C8B-B14F-4D97-AF65-F5344CB8AC3E}">
        <p14:creationId xmlns:p14="http://schemas.microsoft.com/office/powerpoint/2010/main" val="37164060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2"/>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solidFill>
                  <a:schemeClr val="tx1">
                    <a:tint val="75000"/>
                  </a:schemeClr>
                </a:solidFill>
              </a:defRPr>
            </a:lvl1pPr>
            <a:lvl2pPr marL="456925" indent="0">
              <a:buNone/>
              <a:defRPr sz="1800">
                <a:solidFill>
                  <a:schemeClr val="tx1">
                    <a:tint val="75000"/>
                  </a:schemeClr>
                </a:solidFill>
              </a:defRPr>
            </a:lvl2pPr>
            <a:lvl3pPr marL="913854" indent="0">
              <a:buNone/>
              <a:defRPr sz="1600">
                <a:solidFill>
                  <a:schemeClr val="tx1">
                    <a:tint val="75000"/>
                  </a:schemeClr>
                </a:solidFill>
              </a:defRPr>
            </a:lvl3pPr>
            <a:lvl4pPr marL="1370778" indent="0">
              <a:buNone/>
              <a:defRPr sz="1400">
                <a:solidFill>
                  <a:schemeClr val="tx1">
                    <a:tint val="75000"/>
                  </a:schemeClr>
                </a:solidFill>
              </a:defRPr>
            </a:lvl4pPr>
            <a:lvl5pPr marL="1827703" indent="0">
              <a:buNone/>
              <a:defRPr sz="1400">
                <a:solidFill>
                  <a:schemeClr val="tx1">
                    <a:tint val="75000"/>
                  </a:schemeClr>
                </a:solidFill>
              </a:defRPr>
            </a:lvl5pPr>
            <a:lvl6pPr marL="2284627" indent="0">
              <a:buNone/>
              <a:defRPr sz="1400">
                <a:solidFill>
                  <a:schemeClr val="tx1">
                    <a:tint val="75000"/>
                  </a:schemeClr>
                </a:solidFill>
              </a:defRPr>
            </a:lvl6pPr>
            <a:lvl7pPr marL="2741555" indent="0">
              <a:buNone/>
              <a:defRPr sz="1400">
                <a:solidFill>
                  <a:schemeClr val="tx1">
                    <a:tint val="75000"/>
                  </a:schemeClr>
                </a:solidFill>
              </a:defRPr>
            </a:lvl7pPr>
            <a:lvl8pPr marL="3198480" indent="0">
              <a:buNone/>
              <a:defRPr sz="1400">
                <a:solidFill>
                  <a:schemeClr val="tx1">
                    <a:tint val="75000"/>
                  </a:schemeClr>
                </a:solidFill>
              </a:defRPr>
            </a:lvl8pPr>
            <a:lvl9pPr marL="3655405" indent="0">
              <a:buNone/>
              <a:defRPr sz="1400">
                <a:solidFill>
                  <a:schemeClr val="tx1">
                    <a:tint val="75000"/>
                  </a:schemeClr>
                </a:solidFill>
              </a:defRPr>
            </a:lvl9pPr>
          </a:lstStyle>
          <a:p>
            <a:pPr lvl="0"/>
            <a:r>
              <a:rPr lang="de-DE" smtClean="0"/>
              <a:t>Click to edit Master text styles</a:t>
            </a:r>
          </a:p>
        </p:txBody>
      </p:sp>
      <p:sp>
        <p:nvSpPr>
          <p:cNvPr id="4" name="Slide Number Placeholder 5"/>
          <p:cNvSpPr>
            <a:spLocks noGrp="1"/>
          </p:cNvSpPr>
          <p:nvPr>
            <p:ph type="sldNum" sz="quarter" idx="10"/>
          </p:nvPr>
        </p:nvSpPr>
        <p:spPr/>
        <p:txBody>
          <a:bodyPr/>
          <a:lstStyle>
            <a:lvl1pPr defTabSz="454557">
              <a:defRPr/>
            </a:lvl1pPr>
          </a:lstStyle>
          <a:p>
            <a:fld id="{69659309-3990-4DF3-A117-E94D6E19D135}" type="slidenum">
              <a:rPr lang="en-US"/>
              <a:pPr/>
              <a:t>‹#›</a:t>
            </a:fld>
            <a:endParaRPr lang="en-US"/>
          </a:p>
        </p:txBody>
      </p:sp>
    </p:spTree>
    <p:extLst>
      <p:ext uri="{BB962C8B-B14F-4D97-AF65-F5344CB8AC3E}">
        <p14:creationId xmlns:p14="http://schemas.microsoft.com/office/powerpoint/2010/main" val="3051412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lumMod val="50000"/>
                  </a:schemeClr>
                </a:solidFill>
              </a:defRPr>
            </a:lvl1pPr>
          </a:lstStyle>
          <a:p>
            <a:fld id="{A23B2559-A70B-429B-A587-0A44BA87C5DE}" type="datetimeFigureOut">
              <a:rPr lang="en-GB" smtClean="0"/>
              <a:pPr/>
              <a:t>24/5/13</a:t>
            </a:fld>
            <a:endParaRPr lang="en-GB"/>
          </a:p>
        </p:txBody>
      </p:sp>
      <p:sp>
        <p:nvSpPr>
          <p:cNvPr id="4" name="Slide Number Placeholder 3"/>
          <p:cNvSpPr>
            <a:spLocks noGrp="1"/>
          </p:cNvSpPr>
          <p:nvPr>
            <p:ph type="sldNum" sz="quarter" idx="12"/>
          </p:nvPr>
        </p:nvSpPr>
        <p:spPr/>
        <p:txBody>
          <a:bodyPr/>
          <a:lstStyle>
            <a:lvl1pPr>
              <a:defRPr>
                <a:solidFill>
                  <a:schemeClr val="bg1">
                    <a:lumMod val="50000"/>
                  </a:schemeClr>
                </a:solidFill>
              </a:defRPr>
            </a:lvl1pPr>
          </a:lstStyle>
          <a:p>
            <a:fld id="{B287DC5D-B32C-4814-8BB4-5098EB46A09C}" type="slidenum">
              <a:rPr lang="en-GB" smtClean="0"/>
              <a:pPr/>
              <a:t>‹#›</a:t>
            </a:fld>
            <a:endParaRPr lang="en-GB"/>
          </a:p>
        </p:txBody>
      </p:sp>
      <p:sp>
        <p:nvSpPr>
          <p:cNvPr id="5" name="TextBox 4"/>
          <p:cNvSpPr txBox="1"/>
          <p:nvPr userDrawn="1"/>
        </p:nvSpPr>
        <p:spPr>
          <a:xfrm>
            <a:off x="6948344" y="6381454"/>
            <a:ext cx="1734929" cy="369223"/>
          </a:xfrm>
          <a:prstGeom prst="rect">
            <a:avLst/>
          </a:prstGeom>
          <a:noFill/>
        </p:spPr>
        <p:txBody>
          <a:bodyPr wrap="none" lIns="91328" tIns="45666" rIns="91328" bIns="45666" rtlCol="0">
            <a:spAutoFit/>
          </a:bodyPr>
          <a:lstStyle/>
          <a:p>
            <a:r>
              <a:rPr lang="en-GB" dirty="0" smtClean="0">
                <a:solidFill>
                  <a:schemeClr val="bg1">
                    <a:lumMod val="50000"/>
                  </a:schemeClr>
                </a:solidFill>
              </a:rPr>
              <a:t>Walter Wuensch</a:t>
            </a:r>
            <a:endParaRPr lang="en-GB" dirty="0">
              <a:solidFill>
                <a:schemeClr val="bg1">
                  <a:lumMod val="50000"/>
                </a:schemeClr>
              </a:solidFill>
            </a:endParaRPr>
          </a:p>
        </p:txBody>
      </p:sp>
      <p:sp>
        <p:nvSpPr>
          <p:cNvPr id="7" name="TextBox 6"/>
          <p:cNvSpPr txBox="1"/>
          <p:nvPr userDrawn="1"/>
        </p:nvSpPr>
        <p:spPr>
          <a:xfrm>
            <a:off x="323526" y="6381454"/>
            <a:ext cx="1863297" cy="369223"/>
          </a:xfrm>
          <a:prstGeom prst="rect">
            <a:avLst/>
          </a:prstGeom>
          <a:noFill/>
        </p:spPr>
        <p:txBody>
          <a:bodyPr wrap="none" lIns="91328" tIns="45666" rIns="91328" bIns="45666" rtlCol="0">
            <a:spAutoFit/>
          </a:bodyPr>
          <a:lstStyle/>
          <a:p>
            <a:r>
              <a:rPr lang="en-GB" dirty="0" smtClean="0">
                <a:solidFill>
                  <a:schemeClr val="bg1">
                    <a:lumMod val="50000"/>
                  </a:schemeClr>
                </a:solidFill>
              </a:rPr>
              <a:t>KEK, 24 May 2013</a:t>
            </a:r>
            <a:endParaRPr lang="en-GB" dirty="0">
              <a:solidFill>
                <a:schemeClr val="bg1">
                  <a:lumMod val="50000"/>
                </a:schemeClr>
              </a:solidFill>
            </a:endParaRPr>
          </a:p>
        </p:txBody>
      </p:sp>
      <p:pic>
        <p:nvPicPr>
          <p:cNvPr id="8" name="Picture 11"/>
          <p:cNvPicPr>
            <a:picLocks noChangeAspect="1" noChangeArrowheads="1"/>
          </p:cNvPicPr>
          <p:nvPr userDrawn="1"/>
        </p:nvPicPr>
        <p:blipFill>
          <a:blip r:embed="rId2" cstate="print"/>
          <a:srcRect/>
          <a:stretch>
            <a:fillRect/>
          </a:stretch>
        </p:blipFill>
        <p:spPr bwMode="auto">
          <a:xfrm>
            <a:off x="35500" y="44624"/>
            <a:ext cx="806450" cy="806450"/>
          </a:xfrm>
          <a:prstGeom prst="rect">
            <a:avLst/>
          </a:prstGeom>
          <a:noFill/>
          <a:ln w="9525">
            <a:noFill/>
            <a:miter lim="800000"/>
            <a:headEnd/>
            <a:tailEnd/>
          </a:ln>
          <a:effectLst/>
        </p:spPr>
      </p:pic>
      <p:pic>
        <p:nvPicPr>
          <p:cNvPr id="9" name="Picture 2" descr="\\CERN\dfs\Workspaces\w\Wuensch\Photographs, logo\artwork\CLIC logos\CLIC-Logo-Color-BB.jpg"/>
          <p:cNvPicPr>
            <a:picLocks noChangeAspect="1" noChangeArrowheads="1"/>
          </p:cNvPicPr>
          <p:nvPr userDrawn="1"/>
        </p:nvPicPr>
        <p:blipFill>
          <a:blip r:embed="rId3" cstate="print">
            <a:clrChange>
              <a:clrFrom>
                <a:srgbClr val="000000"/>
              </a:clrFrom>
              <a:clrTo>
                <a:srgbClr val="000000">
                  <a:alpha val="0"/>
                </a:srgbClr>
              </a:clrTo>
            </a:clrChange>
          </a:blip>
          <a:srcRect/>
          <a:stretch>
            <a:fillRect/>
          </a:stretch>
        </p:blipFill>
        <p:spPr bwMode="auto">
          <a:xfrm>
            <a:off x="8235280" y="0"/>
            <a:ext cx="908720" cy="908720"/>
          </a:xfrm>
          <a:prstGeom prst="rect">
            <a:avLst/>
          </a:prstGeom>
          <a:noFill/>
        </p:spPr>
      </p:pic>
    </p:spTree>
    <p:extLst>
      <p:ext uri="{BB962C8B-B14F-4D97-AF65-F5344CB8AC3E}">
        <p14:creationId xmlns:p14="http://schemas.microsoft.com/office/powerpoint/2010/main" val="18943117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Slide Number Placeholder 6"/>
          <p:cNvSpPr>
            <a:spLocks noGrp="1"/>
          </p:cNvSpPr>
          <p:nvPr>
            <p:ph type="sldNum" sz="quarter" idx="10"/>
          </p:nvPr>
        </p:nvSpPr>
        <p:spPr/>
        <p:txBody>
          <a:bodyPr/>
          <a:lstStyle>
            <a:lvl1pPr defTabSz="454557">
              <a:defRPr/>
            </a:lvl1pPr>
          </a:lstStyle>
          <a:p>
            <a:fld id="{22AE1B3D-AB84-4996-A1EC-01A32DFBCE5D}" type="slidenum">
              <a:rPr lang="en-US"/>
              <a:pPr/>
              <a:t>‹#›</a:t>
            </a:fld>
            <a:endParaRPr lang="en-US"/>
          </a:p>
        </p:txBody>
      </p:sp>
    </p:spTree>
    <p:extLst>
      <p:ext uri="{BB962C8B-B14F-4D97-AF65-F5344CB8AC3E}">
        <p14:creationId xmlns:p14="http://schemas.microsoft.com/office/powerpoint/2010/main" val="39287818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925" indent="0">
              <a:buNone/>
              <a:defRPr sz="2000" b="1"/>
            </a:lvl2pPr>
            <a:lvl3pPr marL="913854" indent="0">
              <a:buNone/>
              <a:defRPr sz="1800" b="1"/>
            </a:lvl3pPr>
            <a:lvl4pPr marL="1370778" indent="0">
              <a:buNone/>
              <a:defRPr sz="1600" b="1"/>
            </a:lvl4pPr>
            <a:lvl5pPr marL="1827703" indent="0">
              <a:buNone/>
              <a:defRPr sz="1600" b="1"/>
            </a:lvl5pPr>
            <a:lvl6pPr marL="2284627" indent="0">
              <a:buNone/>
              <a:defRPr sz="1600" b="1"/>
            </a:lvl6pPr>
            <a:lvl7pPr marL="2741555" indent="0">
              <a:buNone/>
              <a:defRPr sz="1600" b="1"/>
            </a:lvl7pPr>
            <a:lvl8pPr marL="3198480" indent="0">
              <a:buNone/>
              <a:defRPr sz="1600" b="1"/>
            </a:lvl8pPr>
            <a:lvl9pPr marL="3655405"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6925" indent="0">
              <a:buNone/>
              <a:defRPr sz="2000" b="1"/>
            </a:lvl2pPr>
            <a:lvl3pPr marL="913854" indent="0">
              <a:buNone/>
              <a:defRPr sz="1800" b="1"/>
            </a:lvl3pPr>
            <a:lvl4pPr marL="1370778" indent="0">
              <a:buNone/>
              <a:defRPr sz="1600" b="1"/>
            </a:lvl4pPr>
            <a:lvl5pPr marL="1827703" indent="0">
              <a:buNone/>
              <a:defRPr sz="1600" b="1"/>
            </a:lvl5pPr>
            <a:lvl6pPr marL="2284627" indent="0">
              <a:buNone/>
              <a:defRPr sz="1600" b="1"/>
            </a:lvl6pPr>
            <a:lvl7pPr marL="2741555" indent="0">
              <a:buNone/>
              <a:defRPr sz="1600" b="1"/>
            </a:lvl7pPr>
            <a:lvl8pPr marL="3198480" indent="0">
              <a:buNone/>
              <a:defRPr sz="1600" b="1"/>
            </a:lvl8pPr>
            <a:lvl9pPr marL="3655405"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Slide Number Placeholder 8"/>
          <p:cNvSpPr>
            <a:spLocks noGrp="1"/>
          </p:cNvSpPr>
          <p:nvPr>
            <p:ph type="sldNum" sz="quarter" idx="10"/>
          </p:nvPr>
        </p:nvSpPr>
        <p:spPr/>
        <p:txBody>
          <a:bodyPr/>
          <a:lstStyle>
            <a:lvl1pPr defTabSz="454557">
              <a:defRPr/>
            </a:lvl1pPr>
          </a:lstStyle>
          <a:p>
            <a:fld id="{E2DC0E16-DAD4-4F0B-AD3D-BF76C52FA903}" type="slidenum">
              <a:rPr lang="en-US"/>
              <a:pPr/>
              <a:t>‹#›</a:t>
            </a:fld>
            <a:endParaRPr lang="en-US"/>
          </a:p>
        </p:txBody>
      </p:sp>
    </p:spTree>
    <p:extLst>
      <p:ext uri="{BB962C8B-B14F-4D97-AF65-F5344CB8AC3E}">
        <p14:creationId xmlns:p14="http://schemas.microsoft.com/office/powerpoint/2010/main" val="123545038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Slide Number Placeholder 4"/>
          <p:cNvSpPr>
            <a:spLocks noGrp="1"/>
          </p:cNvSpPr>
          <p:nvPr>
            <p:ph type="sldNum" sz="quarter" idx="10"/>
          </p:nvPr>
        </p:nvSpPr>
        <p:spPr/>
        <p:txBody>
          <a:bodyPr/>
          <a:lstStyle>
            <a:lvl1pPr defTabSz="454557">
              <a:defRPr/>
            </a:lvl1pPr>
          </a:lstStyle>
          <a:p>
            <a:fld id="{E7B5DC1A-332D-42C3-8335-2BF9F0E9A28D}" type="slidenum">
              <a:rPr lang="en-US"/>
              <a:pPr/>
              <a:t>‹#›</a:t>
            </a:fld>
            <a:endParaRPr lang="en-US"/>
          </a:p>
        </p:txBody>
      </p:sp>
    </p:spTree>
    <p:extLst>
      <p:ext uri="{BB962C8B-B14F-4D97-AF65-F5344CB8AC3E}">
        <p14:creationId xmlns:p14="http://schemas.microsoft.com/office/powerpoint/2010/main" val="33216232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552" y="6355899"/>
            <a:ext cx="2133023" cy="365125"/>
          </a:xfrm>
          <a:prstGeom prst="rect">
            <a:avLst/>
          </a:prstGeom>
        </p:spPr>
        <p:txBody>
          <a:bodyPr lIns="91384" tIns="45693" rIns="91384" bIns="45693"/>
          <a:lstStyle>
            <a:lvl1pPr defTabSz="456925" fontAlgn="auto">
              <a:spcBef>
                <a:spcPts val="0"/>
              </a:spcBef>
              <a:spcAft>
                <a:spcPts val="0"/>
              </a:spcAft>
              <a:defRPr>
                <a:solidFill>
                  <a:prstClr val="black"/>
                </a:solidFill>
                <a:latin typeface="Calibri"/>
                <a:ea typeface="+mn-ea"/>
                <a:cs typeface="+mn-cs"/>
              </a:defRPr>
            </a:lvl1pPr>
          </a:lstStyle>
          <a:p>
            <a:pPr>
              <a:defRPr/>
            </a:pPr>
            <a:r>
              <a:rPr lang="de-CH"/>
              <a:t>D. Schulte</a:t>
            </a:r>
            <a:endParaRPr lang="en-US"/>
          </a:p>
        </p:txBody>
      </p:sp>
      <p:sp>
        <p:nvSpPr>
          <p:cNvPr id="3" name="Footer Placeholder 2"/>
          <p:cNvSpPr>
            <a:spLocks noGrp="1"/>
          </p:cNvSpPr>
          <p:nvPr>
            <p:ph type="ftr" sz="quarter" idx="11"/>
          </p:nvPr>
        </p:nvSpPr>
        <p:spPr>
          <a:xfrm>
            <a:off x="3124552" y="6355899"/>
            <a:ext cx="2895023" cy="365125"/>
          </a:xfrm>
          <a:prstGeom prst="rect">
            <a:avLst/>
          </a:prstGeom>
        </p:spPr>
        <p:txBody>
          <a:bodyPr lIns="91384" tIns="45693" rIns="91384" bIns="45693"/>
          <a:lstStyle>
            <a:lvl1pPr defTabSz="456925" fontAlgn="auto">
              <a:spcBef>
                <a:spcPts val="0"/>
              </a:spcBef>
              <a:spcAft>
                <a:spcPts val="0"/>
              </a:spcAft>
              <a:defRPr>
                <a:solidFill>
                  <a:prstClr val="black"/>
                </a:solidFill>
                <a:latin typeface="Calibri"/>
                <a:ea typeface="+mn-ea"/>
                <a:cs typeface="+mn-cs"/>
              </a:defRPr>
            </a:lvl1pPr>
          </a:lstStyle>
          <a:p>
            <a:pPr>
              <a:defRPr/>
            </a:pPr>
            <a:r>
              <a:rPr lang="en-US"/>
              <a:t>CLIC machine status, SPC March 2012</a:t>
            </a:r>
          </a:p>
        </p:txBody>
      </p:sp>
      <p:sp>
        <p:nvSpPr>
          <p:cNvPr id="4" name="Slide Number Placeholder 3"/>
          <p:cNvSpPr>
            <a:spLocks noGrp="1"/>
          </p:cNvSpPr>
          <p:nvPr>
            <p:ph type="sldNum" sz="quarter" idx="12"/>
          </p:nvPr>
        </p:nvSpPr>
        <p:spPr/>
        <p:txBody>
          <a:bodyPr/>
          <a:lstStyle>
            <a:lvl1pPr defTabSz="454557">
              <a:defRPr/>
            </a:lvl1pPr>
          </a:lstStyle>
          <a:p>
            <a:fld id="{871E8C3B-6AF4-4D59-A04B-303F76E906AD}" type="slidenum">
              <a:rPr lang="en-US"/>
              <a:pPr/>
              <a:t>‹#›</a:t>
            </a:fld>
            <a:endParaRPr lang="en-US"/>
          </a:p>
        </p:txBody>
      </p:sp>
    </p:spTree>
    <p:extLst>
      <p:ext uri="{BB962C8B-B14F-4D97-AF65-F5344CB8AC3E}">
        <p14:creationId xmlns:p14="http://schemas.microsoft.com/office/powerpoint/2010/main" val="8435382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1" y="2731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8" y="1435113"/>
            <a:ext cx="3008313" cy="4691063"/>
          </a:xfrm>
        </p:spPr>
        <p:txBody>
          <a:bodyPr/>
          <a:lstStyle>
            <a:lvl1pPr marL="0" indent="0">
              <a:buNone/>
              <a:defRPr sz="1400"/>
            </a:lvl1pPr>
            <a:lvl2pPr marL="456925" indent="0">
              <a:buNone/>
              <a:defRPr sz="1200"/>
            </a:lvl2pPr>
            <a:lvl3pPr marL="913854" indent="0">
              <a:buNone/>
              <a:defRPr sz="1000"/>
            </a:lvl3pPr>
            <a:lvl4pPr marL="1370778" indent="0">
              <a:buNone/>
              <a:defRPr sz="900"/>
            </a:lvl4pPr>
            <a:lvl5pPr marL="1827703" indent="0">
              <a:buNone/>
              <a:defRPr sz="900"/>
            </a:lvl5pPr>
            <a:lvl6pPr marL="2284627" indent="0">
              <a:buNone/>
              <a:defRPr sz="900"/>
            </a:lvl6pPr>
            <a:lvl7pPr marL="2741555" indent="0">
              <a:buNone/>
              <a:defRPr sz="900"/>
            </a:lvl7pPr>
            <a:lvl8pPr marL="3198480" indent="0">
              <a:buNone/>
              <a:defRPr sz="900"/>
            </a:lvl8pPr>
            <a:lvl9pPr marL="3655405" indent="0">
              <a:buNone/>
              <a:defRPr sz="900"/>
            </a:lvl9pPr>
          </a:lstStyle>
          <a:p>
            <a:pPr lvl="0"/>
            <a:r>
              <a:rPr lang="de-DE" smtClean="0"/>
              <a:t>Click to edit Master text styles</a:t>
            </a:r>
          </a:p>
        </p:txBody>
      </p:sp>
      <p:sp>
        <p:nvSpPr>
          <p:cNvPr id="5" name="Slide Number Placeholder 6"/>
          <p:cNvSpPr>
            <a:spLocks noGrp="1"/>
          </p:cNvSpPr>
          <p:nvPr>
            <p:ph type="sldNum" sz="quarter" idx="10"/>
          </p:nvPr>
        </p:nvSpPr>
        <p:spPr/>
        <p:txBody>
          <a:bodyPr/>
          <a:lstStyle>
            <a:lvl1pPr defTabSz="454557">
              <a:defRPr/>
            </a:lvl1pPr>
          </a:lstStyle>
          <a:p>
            <a:fld id="{3F4266D5-7B0F-4886-8D55-D1FAC00E95A8}" type="slidenum">
              <a:rPr lang="en-US"/>
              <a:pPr/>
              <a:t>‹#›</a:t>
            </a:fld>
            <a:endParaRPr lang="en-US"/>
          </a:p>
        </p:txBody>
      </p:sp>
    </p:spTree>
    <p:extLst>
      <p:ext uri="{BB962C8B-B14F-4D97-AF65-F5344CB8AC3E}">
        <p14:creationId xmlns:p14="http://schemas.microsoft.com/office/powerpoint/2010/main" val="25844250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925" indent="0">
              <a:buNone/>
              <a:defRPr sz="2800"/>
            </a:lvl2pPr>
            <a:lvl3pPr marL="913854" indent="0">
              <a:buNone/>
              <a:defRPr sz="2400"/>
            </a:lvl3pPr>
            <a:lvl4pPr marL="1370778" indent="0">
              <a:buNone/>
              <a:defRPr sz="2000"/>
            </a:lvl4pPr>
            <a:lvl5pPr marL="1827703" indent="0">
              <a:buNone/>
              <a:defRPr sz="2000"/>
            </a:lvl5pPr>
            <a:lvl6pPr marL="2284627" indent="0">
              <a:buNone/>
              <a:defRPr sz="2000"/>
            </a:lvl6pPr>
            <a:lvl7pPr marL="2741555" indent="0">
              <a:buNone/>
              <a:defRPr sz="2000"/>
            </a:lvl7pPr>
            <a:lvl8pPr marL="3198480" indent="0">
              <a:buNone/>
              <a:defRPr sz="2000"/>
            </a:lvl8pPr>
            <a:lvl9pPr marL="365540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25" indent="0">
              <a:buNone/>
              <a:defRPr sz="1200"/>
            </a:lvl2pPr>
            <a:lvl3pPr marL="913854" indent="0">
              <a:buNone/>
              <a:defRPr sz="1000"/>
            </a:lvl3pPr>
            <a:lvl4pPr marL="1370778" indent="0">
              <a:buNone/>
              <a:defRPr sz="900"/>
            </a:lvl4pPr>
            <a:lvl5pPr marL="1827703" indent="0">
              <a:buNone/>
              <a:defRPr sz="900"/>
            </a:lvl5pPr>
            <a:lvl6pPr marL="2284627" indent="0">
              <a:buNone/>
              <a:defRPr sz="900"/>
            </a:lvl6pPr>
            <a:lvl7pPr marL="2741555" indent="0">
              <a:buNone/>
              <a:defRPr sz="900"/>
            </a:lvl7pPr>
            <a:lvl8pPr marL="3198480" indent="0">
              <a:buNone/>
              <a:defRPr sz="900"/>
            </a:lvl8pPr>
            <a:lvl9pPr marL="3655405" indent="0">
              <a:buNone/>
              <a:defRPr sz="900"/>
            </a:lvl9pPr>
          </a:lstStyle>
          <a:p>
            <a:pPr lvl="0"/>
            <a:r>
              <a:rPr lang="de-DE" smtClean="0"/>
              <a:t>Click to edit Master text styles</a:t>
            </a:r>
          </a:p>
        </p:txBody>
      </p:sp>
      <p:sp>
        <p:nvSpPr>
          <p:cNvPr id="5" name="Slide Number Placeholder 6"/>
          <p:cNvSpPr>
            <a:spLocks noGrp="1"/>
          </p:cNvSpPr>
          <p:nvPr>
            <p:ph type="sldNum" sz="quarter" idx="10"/>
          </p:nvPr>
        </p:nvSpPr>
        <p:spPr/>
        <p:txBody>
          <a:bodyPr/>
          <a:lstStyle>
            <a:lvl1pPr defTabSz="454557">
              <a:defRPr/>
            </a:lvl1pPr>
          </a:lstStyle>
          <a:p>
            <a:fld id="{7BA5DF74-3DD1-4FFA-9EA2-0D4A3384B51D}" type="slidenum">
              <a:rPr lang="en-US"/>
              <a:pPr/>
              <a:t>‹#›</a:t>
            </a:fld>
            <a:endParaRPr lang="en-US"/>
          </a:p>
        </p:txBody>
      </p:sp>
    </p:spTree>
    <p:extLst>
      <p:ext uri="{BB962C8B-B14F-4D97-AF65-F5344CB8AC3E}">
        <p14:creationId xmlns:p14="http://schemas.microsoft.com/office/powerpoint/2010/main" val="35554900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Slide Number Placeholder 5"/>
          <p:cNvSpPr>
            <a:spLocks noGrp="1"/>
          </p:cNvSpPr>
          <p:nvPr>
            <p:ph type="sldNum" sz="quarter" idx="10"/>
          </p:nvPr>
        </p:nvSpPr>
        <p:spPr/>
        <p:txBody>
          <a:bodyPr/>
          <a:lstStyle>
            <a:lvl1pPr defTabSz="454557">
              <a:defRPr/>
            </a:lvl1pPr>
          </a:lstStyle>
          <a:p>
            <a:fld id="{3DDD53A1-604B-4448-B34F-6FF93F92C5FF}" type="slidenum">
              <a:rPr lang="en-US"/>
              <a:pPr/>
              <a:t>‹#›</a:t>
            </a:fld>
            <a:endParaRPr lang="en-US"/>
          </a:p>
        </p:txBody>
      </p:sp>
    </p:spTree>
    <p:extLst>
      <p:ext uri="{BB962C8B-B14F-4D97-AF65-F5344CB8AC3E}">
        <p14:creationId xmlns:p14="http://schemas.microsoft.com/office/powerpoint/2010/main" val="36201649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Slide Number Placeholder 5"/>
          <p:cNvSpPr>
            <a:spLocks noGrp="1"/>
          </p:cNvSpPr>
          <p:nvPr>
            <p:ph type="sldNum" sz="quarter" idx="10"/>
          </p:nvPr>
        </p:nvSpPr>
        <p:spPr/>
        <p:txBody>
          <a:bodyPr/>
          <a:lstStyle>
            <a:lvl1pPr defTabSz="454557">
              <a:defRPr/>
            </a:lvl1pPr>
          </a:lstStyle>
          <a:p>
            <a:fld id="{F32A1CB6-5924-4068-96A9-4FCF8CB91483}" type="slidenum">
              <a:rPr lang="en-US"/>
              <a:pPr/>
              <a:t>‹#›</a:t>
            </a:fld>
            <a:endParaRPr lang="en-US"/>
          </a:p>
        </p:txBody>
      </p:sp>
    </p:spTree>
    <p:extLst>
      <p:ext uri="{BB962C8B-B14F-4D97-AF65-F5344CB8AC3E}">
        <p14:creationId xmlns:p14="http://schemas.microsoft.com/office/powerpoint/2010/main" val="21026935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1"/>
            <a:ext cx="7772400" cy="1470025"/>
          </a:xfrm>
        </p:spPr>
        <p:txBody>
          <a:bodyPr/>
          <a:lstStyle/>
          <a:p>
            <a:r>
              <a:rPr lang="de-D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Click to edit Master subtitle style</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91951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idx="1"/>
          </p:nvPr>
        </p:nvSpPr>
        <p:spPr/>
        <p:txBody>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556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1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8" y="1435113"/>
            <a:ext cx="3008313" cy="4691063"/>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B2559-A70B-429B-A587-0A44BA87C5DE}" type="datetimeFigureOut">
              <a:rPr lang="en-GB" smtClean="0"/>
              <a:pPr/>
              <a:t>24/5/13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35899047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26"/>
            <a:ext cx="7772400" cy="1362075"/>
          </a:xfrm>
        </p:spPr>
        <p:txBody>
          <a:bodyPr anchor="t"/>
          <a:lstStyle>
            <a:lvl1pPr algn="l">
              <a:defRPr sz="4000" b="1" cap="all"/>
            </a:lvl1pPr>
          </a:lstStyle>
          <a:p>
            <a:r>
              <a:rPr lang="de-D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Click to edit Master text styles</a:t>
            </a:r>
          </a:p>
        </p:txBody>
      </p:sp>
      <p:sp>
        <p:nvSpPr>
          <p:cNvPr id="4" name="Date Placeholder 3"/>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22876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Date Placeholder 4"/>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30474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7" name="Date Placeholder 6"/>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8" name="Footer Placeholder 7"/>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9" name="Slide Number Placeholder 8"/>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61666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Date Placeholder 2"/>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4" name="Footer Placeholder 3"/>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5" name="Slide Number Placeholder 4"/>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21938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3" name="Footer Placeholder 2"/>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4" name="Slide Number Placeholder 3"/>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87571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de-DE" smtClean="0"/>
              <a:t>Click to edit Master title style</a:t>
            </a:r>
            <a:endParaRPr lang="en-US"/>
          </a:p>
        </p:txBody>
      </p:sp>
      <p:sp>
        <p:nvSpPr>
          <p:cNvPr id="3" name="Content Placeholder 2"/>
          <p:cNvSpPr>
            <a:spLocks noGrp="1"/>
          </p:cNvSpPr>
          <p:nvPr>
            <p:ph idx="1"/>
          </p:nvPr>
        </p:nvSpPr>
        <p:spPr>
          <a:xfrm>
            <a:off x="3575051" y="27317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75473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Click to edit Master text styles</a:t>
            </a:r>
          </a:p>
        </p:txBody>
      </p:sp>
      <p:sp>
        <p:nvSpPr>
          <p:cNvPr id="5" name="Date Placeholder 4"/>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6" name="Footer Placeholder 5"/>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7" name="Slide Number Placeholder 6"/>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913789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19660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de-DE" smtClean="0"/>
              <a:t>Click to edit Master title style</a:t>
            </a:r>
            <a:endParaRPr lang="en-US"/>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a:p>
        </p:txBody>
      </p:sp>
      <p:sp>
        <p:nvSpPr>
          <p:cNvPr id="4" name="Date Placeholder 3"/>
          <p:cNvSpPr>
            <a:spLocks noGrp="1"/>
          </p:cNvSpPr>
          <p:nvPr>
            <p:ph type="dt" sz="half" idx="10"/>
          </p:nvPr>
        </p:nvSpPr>
        <p:spPr>
          <a:xfrm>
            <a:off x="457200" y="6356476"/>
            <a:ext cx="2133600" cy="365125"/>
          </a:xfrm>
          <a:prstGeom prst="rect">
            <a:avLst/>
          </a:prstGeom>
        </p:spPr>
        <p:txBody>
          <a:bodyPr/>
          <a:lstStyle/>
          <a:p>
            <a:pPr defTabSz="457200"/>
            <a:r>
              <a:rPr lang="de-CH" smtClean="0">
                <a:solidFill>
                  <a:prstClr val="black"/>
                </a:solidFill>
              </a:rPr>
              <a:t>D. Schulte</a:t>
            </a:r>
            <a:endParaRPr lang="en-US">
              <a:solidFill>
                <a:prstClr val="black"/>
              </a:solidFill>
            </a:endParaRPr>
          </a:p>
        </p:txBody>
      </p:sp>
      <p:sp>
        <p:nvSpPr>
          <p:cNvPr id="5" name="Footer Placeholder 4"/>
          <p:cNvSpPr>
            <a:spLocks noGrp="1"/>
          </p:cNvSpPr>
          <p:nvPr>
            <p:ph type="ftr" sz="quarter" idx="11"/>
          </p:nvPr>
        </p:nvSpPr>
        <p:spPr>
          <a:xfrm>
            <a:off x="3124200" y="6356476"/>
            <a:ext cx="2895600" cy="365125"/>
          </a:xfrm>
          <a:prstGeom prst="rect">
            <a:avLst/>
          </a:prstGeom>
        </p:spPr>
        <p:txBody>
          <a:bodyPr/>
          <a:lstStyle/>
          <a:p>
            <a:pPr defTabSz="457200"/>
            <a:r>
              <a:rPr lang="en-US" smtClean="0">
                <a:solidFill>
                  <a:prstClr val="black"/>
                </a:solidFill>
              </a:rPr>
              <a:t>CLIC machine status, SPC March 2012</a:t>
            </a:r>
            <a:endParaRPr lang="en-US">
              <a:solidFill>
                <a:prstClr val="black"/>
              </a:solidFill>
            </a:endParaRPr>
          </a:p>
        </p:txBody>
      </p:sp>
      <p:sp>
        <p:nvSpPr>
          <p:cNvPr id="6" name="Slide Number Placeholder 5"/>
          <p:cNvSpPr>
            <a:spLocks noGrp="1"/>
          </p:cNvSpPr>
          <p:nvPr>
            <p:ph type="sldNum" sz="quarter" idx="12"/>
          </p:nvPr>
        </p:nvSpPr>
        <p:spPr/>
        <p:txBody>
          <a:bodyPr/>
          <a:lstStyle/>
          <a:p>
            <a:fld id="{0D1D6AF9-1F0E-2547-B7C2-EBD1501318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56578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1"/>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49274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52" indent="0">
              <a:buNone/>
              <a:defRPr sz="2800"/>
            </a:lvl2pPr>
            <a:lvl3pPr marL="913306" indent="0">
              <a:buNone/>
              <a:defRPr sz="2400"/>
            </a:lvl3pPr>
            <a:lvl4pPr marL="1369956" indent="0">
              <a:buNone/>
              <a:defRPr sz="2000"/>
            </a:lvl4pPr>
            <a:lvl5pPr marL="1826607" indent="0">
              <a:buNone/>
              <a:defRPr sz="2000"/>
            </a:lvl5pPr>
            <a:lvl6pPr marL="2283255" indent="0">
              <a:buNone/>
              <a:defRPr sz="2000"/>
            </a:lvl6pPr>
            <a:lvl7pPr marL="2739911" indent="0">
              <a:buNone/>
              <a:defRPr sz="2000"/>
            </a:lvl7pPr>
            <a:lvl8pPr marL="3196560" indent="0">
              <a:buNone/>
              <a:defRPr sz="2000"/>
            </a:lvl8pPr>
            <a:lvl9pPr marL="3653212"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52" indent="0">
              <a:buNone/>
              <a:defRPr sz="1200"/>
            </a:lvl2pPr>
            <a:lvl3pPr marL="913306" indent="0">
              <a:buNone/>
              <a:defRPr sz="1000"/>
            </a:lvl3pPr>
            <a:lvl4pPr marL="1369956" indent="0">
              <a:buNone/>
              <a:defRPr sz="900"/>
            </a:lvl4pPr>
            <a:lvl5pPr marL="1826607" indent="0">
              <a:buNone/>
              <a:defRPr sz="900"/>
            </a:lvl5pPr>
            <a:lvl6pPr marL="2283255" indent="0">
              <a:buNone/>
              <a:defRPr sz="900"/>
            </a:lvl6pPr>
            <a:lvl7pPr marL="2739911" indent="0">
              <a:buNone/>
              <a:defRPr sz="900"/>
            </a:lvl7pPr>
            <a:lvl8pPr marL="3196560" indent="0">
              <a:buNone/>
              <a:defRPr sz="900"/>
            </a:lvl8pPr>
            <a:lvl9pPr marL="365321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B2559-A70B-429B-A587-0A44BA87C5DE}" type="datetimeFigureOut">
              <a:rPr lang="en-GB" smtClean="0"/>
              <a:pPr/>
              <a:t>24/5/13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87DC5D-B32C-4814-8BB4-5098EB46A09C}" type="slidenum">
              <a:rPr lang="en-GB" smtClean="0"/>
              <a:pPr/>
              <a:t>‹#›</a:t>
            </a:fld>
            <a:endParaRPr lang="en-GB"/>
          </a:p>
        </p:txBody>
      </p:sp>
    </p:spTree>
    <p:extLst>
      <p:ext uri="{BB962C8B-B14F-4D97-AF65-F5344CB8AC3E}">
        <p14:creationId xmlns:p14="http://schemas.microsoft.com/office/powerpoint/2010/main" val="6614547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785708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26"/>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148884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170684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4353030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281257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lumMod val="50000"/>
                  </a:schemeClr>
                </a:solidFill>
              </a:defRPr>
            </a:lvl1pPr>
          </a:lstStyle>
          <a:p>
            <a:fld id="{A23B2559-A70B-429B-A587-0A44BA87C5DE}" type="datetimeFigureOut">
              <a:rPr lang="en-GB" smtClean="0">
                <a:solidFill>
                  <a:prstClr val="white">
                    <a:lumMod val="50000"/>
                  </a:prstClr>
                </a:solidFill>
              </a:rPr>
              <a:pPr/>
              <a:t>24/5/13</a:t>
            </a:fld>
            <a:endParaRPr lang="en-GB">
              <a:solidFill>
                <a:prstClr val="white">
                  <a:lumMod val="50000"/>
                </a:prstClr>
              </a:solidFill>
            </a:endParaRPr>
          </a:p>
        </p:txBody>
      </p:sp>
      <p:sp>
        <p:nvSpPr>
          <p:cNvPr id="3" name="Footer Placeholder 2"/>
          <p:cNvSpPr>
            <a:spLocks noGrp="1"/>
          </p:cNvSpPr>
          <p:nvPr>
            <p:ph type="ftr" sz="quarter" idx="11"/>
          </p:nvPr>
        </p:nvSpPr>
        <p:spPr/>
        <p:txBody>
          <a:bodyPr/>
          <a:lstStyle>
            <a:lvl1pPr>
              <a:defRPr>
                <a:solidFill>
                  <a:schemeClr val="bg1">
                    <a:lumMod val="50000"/>
                  </a:schemeClr>
                </a:solidFill>
              </a:defRPr>
            </a:lvl1pPr>
          </a:lstStyle>
          <a:p>
            <a:endParaRPr lang="en-GB">
              <a:solidFill>
                <a:prstClr val="white">
                  <a:lumMod val="50000"/>
                </a:prstClr>
              </a:solidFill>
            </a:endParaRPr>
          </a:p>
        </p:txBody>
      </p:sp>
      <p:sp>
        <p:nvSpPr>
          <p:cNvPr id="4" name="Slide Number Placeholder 3"/>
          <p:cNvSpPr>
            <a:spLocks noGrp="1"/>
          </p:cNvSpPr>
          <p:nvPr>
            <p:ph type="sldNum" sz="quarter" idx="12"/>
          </p:nvPr>
        </p:nvSpPr>
        <p:spPr/>
        <p:txBody>
          <a:bodyPr/>
          <a:lstStyle>
            <a:lvl1pPr>
              <a:defRPr>
                <a:solidFill>
                  <a:schemeClr val="bg1">
                    <a:lumMod val="50000"/>
                  </a:schemeClr>
                </a:solidFill>
              </a:defRPr>
            </a:lvl1pPr>
          </a:lstStyle>
          <a:p>
            <a:fld id="{B287DC5D-B32C-4814-8BB4-5098EB46A09C}" type="slidenum">
              <a:rPr lang="en-GB" smtClean="0">
                <a:solidFill>
                  <a:prstClr val="white">
                    <a:lumMod val="50000"/>
                  </a:prstClr>
                </a:solidFill>
              </a:rPr>
              <a:pPr/>
              <a:t>‹#›</a:t>
            </a:fld>
            <a:endParaRPr lang="en-GB">
              <a:solidFill>
                <a:prstClr val="white">
                  <a:lumMod val="50000"/>
                </a:prstClr>
              </a:solidFill>
            </a:endParaRPr>
          </a:p>
        </p:txBody>
      </p:sp>
      <p:sp>
        <p:nvSpPr>
          <p:cNvPr id="5" name="TextBox 4"/>
          <p:cNvSpPr txBox="1"/>
          <p:nvPr userDrawn="1"/>
        </p:nvSpPr>
        <p:spPr>
          <a:xfrm>
            <a:off x="6948273" y="6381328"/>
            <a:ext cx="1735155" cy="369332"/>
          </a:xfrm>
          <a:prstGeom prst="rect">
            <a:avLst/>
          </a:prstGeom>
          <a:noFill/>
        </p:spPr>
        <p:txBody>
          <a:bodyPr wrap="none" rtlCol="0">
            <a:spAutoFit/>
          </a:bodyPr>
          <a:lstStyle/>
          <a:p>
            <a:pPr defTabSz="914400"/>
            <a:r>
              <a:rPr lang="en-GB" dirty="0" smtClean="0">
                <a:solidFill>
                  <a:prstClr val="white">
                    <a:lumMod val="50000"/>
                  </a:prstClr>
                </a:solidFill>
              </a:rPr>
              <a:t>Walter Wuensch</a:t>
            </a:r>
            <a:endParaRPr lang="en-GB" dirty="0">
              <a:solidFill>
                <a:prstClr val="white">
                  <a:lumMod val="50000"/>
                </a:prstClr>
              </a:solidFill>
            </a:endParaRPr>
          </a:p>
        </p:txBody>
      </p:sp>
      <p:sp>
        <p:nvSpPr>
          <p:cNvPr id="6" name="TextBox 5"/>
          <p:cNvSpPr txBox="1"/>
          <p:nvPr userDrawn="1"/>
        </p:nvSpPr>
        <p:spPr>
          <a:xfrm>
            <a:off x="3563888" y="6381328"/>
            <a:ext cx="1830950" cy="369332"/>
          </a:xfrm>
          <a:prstGeom prst="rect">
            <a:avLst/>
          </a:prstGeom>
          <a:noFill/>
        </p:spPr>
        <p:txBody>
          <a:bodyPr wrap="none" rtlCol="0">
            <a:spAutoFit/>
          </a:bodyPr>
          <a:lstStyle/>
          <a:p>
            <a:pPr defTabSz="914400"/>
            <a:r>
              <a:rPr lang="en-GB" dirty="0" smtClean="0">
                <a:solidFill>
                  <a:prstClr val="white">
                    <a:lumMod val="50000"/>
                  </a:prstClr>
                </a:solidFill>
              </a:rPr>
              <a:t>IEEE NSS and MIC</a:t>
            </a:r>
            <a:endParaRPr lang="en-GB" dirty="0">
              <a:solidFill>
                <a:prstClr val="white">
                  <a:lumMod val="50000"/>
                </a:prstClr>
              </a:solidFill>
            </a:endParaRPr>
          </a:p>
        </p:txBody>
      </p:sp>
      <p:sp>
        <p:nvSpPr>
          <p:cNvPr id="7" name="TextBox 6"/>
          <p:cNvSpPr txBox="1"/>
          <p:nvPr userDrawn="1"/>
        </p:nvSpPr>
        <p:spPr>
          <a:xfrm>
            <a:off x="323591" y="6381328"/>
            <a:ext cx="1756571" cy="369332"/>
          </a:xfrm>
          <a:prstGeom prst="rect">
            <a:avLst/>
          </a:prstGeom>
          <a:noFill/>
        </p:spPr>
        <p:txBody>
          <a:bodyPr wrap="none" rtlCol="0">
            <a:spAutoFit/>
          </a:bodyPr>
          <a:lstStyle/>
          <a:p>
            <a:pPr defTabSz="914400"/>
            <a:r>
              <a:rPr lang="en-GB" dirty="0" smtClean="0">
                <a:solidFill>
                  <a:prstClr val="white">
                    <a:lumMod val="50000"/>
                  </a:prstClr>
                </a:solidFill>
              </a:rPr>
              <a:t>30 October 2012</a:t>
            </a:r>
            <a:endParaRPr lang="en-GB" dirty="0">
              <a:solidFill>
                <a:prstClr val="white">
                  <a:lumMod val="50000"/>
                </a:prstClr>
              </a:solidFill>
            </a:endParaRPr>
          </a:p>
        </p:txBody>
      </p:sp>
      <p:pic>
        <p:nvPicPr>
          <p:cNvPr id="8" name="Picture 11"/>
          <p:cNvPicPr>
            <a:picLocks noChangeAspect="1" noChangeArrowheads="1"/>
          </p:cNvPicPr>
          <p:nvPr userDrawn="1"/>
        </p:nvPicPr>
        <p:blipFill>
          <a:blip r:embed="rId2" cstate="print"/>
          <a:srcRect/>
          <a:stretch>
            <a:fillRect/>
          </a:stretch>
        </p:blipFill>
        <p:spPr bwMode="auto">
          <a:xfrm>
            <a:off x="35496" y="44624"/>
            <a:ext cx="806450" cy="806450"/>
          </a:xfrm>
          <a:prstGeom prst="rect">
            <a:avLst/>
          </a:prstGeom>
          <a:noFill/>
          <a:ln w="9525">
            <a:noFill/>
            <a:miter lim="800000"/>
            <a:headEnd/>
            <a:tailEnd/>
          </a:ln>
          <a:effectLst/>
        </p:spPr>
      </p:pic>
      <p:pic>
        <p:nvPicPr>
          <p:cNvPr id="9" name="Picture 2" descr="\\CERN\dfs\Workspaces\w\Wuensch\Photographs, logo\artwork\CLIC logos\CLIC-Logo-Color-BB.jpg"/>
          <p:cNvPicPr>
            <a:picLocks noChangeAspect="1" noChangeArrowheads="1"/>
          </p:cNvPicPr>
          <p:nvPr userDrawn="1"/>
        </p:nvPicPr>
        <p:blipFill>
          <a:blip r:embed="rId3" cstate="print">
            <a:clrChange>
              <a:clrFrom>
                <a:srgbClr val="000000"/>
              </a:clrFrom>
              <a:clrTo>
                <a:srgbClr val="000000">
                  <a:alpha val="0"/>
                </a:srgbClr>
              </a:clrTo>
            </a:clrChange>
          </a:blip>
          <a:srcRect/>
          <a:stretch>
            <a:fillRect/>
          </a:stretch>
        </p:blipFill>
        <p:spPr bwMode="auto">
          <a:xfrm>
            <a:off x="8235280" y="0"/>
            <a:ext cx="908720" cy="908720"/>
          </a:xfrm>
          <a:prstGeom prst="rect">
            <a:avLst/>
          </a:prstGeom>
          <a:noFill/>
        </p:spPr>
      </p:pic>
    </p:spTree>
    <p:extLst>
      <p:ext uri="{BB962C8B-B14F-4D97-AF65-F5344CB8AC3E}">
        <p14:creationId xmlns:p14="http://schemas.microsoft.com/office/powerpoint/2010/main" val="41578847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17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5477371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510144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393716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64"/>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76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3B2559-A70B-429B-A587-0A44BA87C5DE}" type="datetimeFigureOut">
              <a:rPr lang="en-GB" smtClean="0">
                <a:solidFill>
                  <a:prstClr val="black">
                    <a:tint val="75000"/>
                  </a:prstClr>
                </a:solidFill>
              </a:rPr>
              <a:pPr/>
              <a:t>24/5/13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B287DC5D-B32C-4814-8BB4-5098EB46A09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705174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0.xml"/><Relationship Id="rId12" Type="http://schemas.openxmlformats.org/officeDocument/2006/relationships/theme" Target="../theme/theme10.xml"/><Relationship Id="rId13" Type="http://schemas.openxmlformats.org/officeDocument/2006/relationships/image" Target="../media/image4.png"/><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9" Type="http://schemas.openxmlformats.org/officeDocument/2006/relationships/slideLayout" Target="../slideLayouts/slideLayout108.xml"/><Relationship Id="rId10"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1.xml"/><Relationship Id="rId12" Type="http://schemas.openxmlformats.org/officeDocument/2006/relationships/theme" Target="../theme/theme11.xml"/><Relationship Id="rId13" Type="http://schemas.openxmlformats.org/officeDocument/2006/relationships/image" Target="../media/image4.png"/><Relationship Id="rId1" Type="http://schemas.openxmlformats.org/officeDocument/2006/relationships/slideLayout" Target="../slideLayouts/slideLayout111.xml"/><Relationship Id="rId2" Type="http://schemas.openxmlformats.org/officeDocument/2006/relationships/slideLayout" Target="../slideLayouts/slideLayout112.xml"/><Relationship Id="rId3" Type="http://schemas.openxmlformats.org/officeDocument/2006/relationships/slideLayout" Target="../slideLayouts/slideLayout113.xml"/><Relationship Id="rId4" Type="http://schemas.openxmlformats.org/officeDocument/2006/relationships/slideLayout" Target="../slideLayouts/slideLayout114.xml"/><Relationship Id="rId5" Type="http://schemas.openxmlformats.org/officeDocument/2006/relationships/slideLayout" Target="../slideLayouts/slideLayout115.xml"/><Relationship Id="rId6" Type="http://schemas.openxmlformats.org/officeDocument/2006/relationships/slideLayout" Target="../slideLayouts/slideLayout116.xml"/><Relationship Id="rId7" Type="http://schemas.openxmlformats.org/officeDocument/2006/relationships/slideLayout" Target="../slideLayouts/slideLayout117.xml"/><Relationship Id="rId8" Type="http://schemas.openxmlformats.org/officeDocument/2006/relationships/slideLayout" Target="../slideLayouts/slideLayout118.xml"/><Relationship Id="rId9" Type="http://schemas.openxmlformats.org/officeDocument/2006/relationships/slideLayout" Target="../slideLayouts/slideLayout119.xml"/><Relationship Id="rId10"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32.xml"/><Relationship Id="rId12" Type="http://schemas.openxmlformats.org/officeDocument/2006/relationships/slideLayout" Target="../slideLayouts/slideLayout133.xml"/><Relationship Id="rId13" Type="http://schemas.openxmlformats.org/officeDocument/2006/relationships/theme" Target="../theme/theme12.xml"/><Relationship Id="rId14" Type="http://schemas.openxmlformats.org/officeDocument/2006/relationships/image" Target="../media/image5.png"/><Relationship Id="rId1" Type="http://schemas.openxmlformats.org/officeDocument/2006/relationships/slideLayout" Target="../slideLayouts/slideLayout122.xml"/><Relationship Id="rId2" Type="http://schemas.openxmlformats.org/officeDocument/2006/relationships/slideLayout" Target="../slideLayouts/slideLayout123.xml"/><Relationship Id="rId3" Type="http://schemas.openxmlformats.org/officeDocument/2006/relationships/slideLayout" Target="../slideLayouts/slideLayout124.xml"/><Relationship Id="rId4" Type="http://schemas.openxmlformats.org/officeDocument/2006/relationships/slideLayout" Target="../slideLayouts/slideLayout125.xml"/><Relationship Id="rId5" Type="http://schemas.openxmlformats.org/officeDocument/2006/relationships/slideLayout" Target="../slideLayouts/slideLayout126.xml"/><Relationship Id="rId6" Type="http://schemas.openxmlformats.org/officeDocument/2006/relationships/slideLayout" Target="../slideLayouts/slideLayout127.xml"/><Relationship Id="rId7" Type="http://schemas.openxmlformats.org/officeDocument/2006/relationships/slideLayout" Target="../slideLayouts/slideLayout128.xml"/><Relationship Id="rId8" Type="http://schemas.openxmlformats.org/officeDocument/2006/relationships/slideLayout" Target="../slideLayouts/slideLayout129.xml"/><Relationship Id="rId9" Type="http://schemas.openxmlformats.org/officeDocument/2006/relationships/slideLayout" Target="../slideLayouts/slideLayout130.xml"/><Relationship Id="rId10"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44.xml"/><Relationship Id="rId12" Type="http://schemas.openxmlformats.org/officeDocument/2006/relationships/theme" Target="../theme/theme13.xml"/><Relationship Id="rId1" Type="http://schemas.openxmlformats.org/officeDocument/2006/relationships/slideLayout" Target="../slideLayouts/slideLayout134.xml"/><Relationship Id="rId2" Type="http://schemas.openxmlformats.org/officeDocument/2006/relationships/slideLayout" Target="../slideLayouts/slideLayout135.xml"/><Relationship Id="rId3" Type="http://schemas.openxmlformats.org/officeDocument/2006/relationships/slideLayout" Target="../slideLayouts/slideLayout136.xml"/><Relationship Id="rId4" Type="http://schemas.openxmlformats.org/officeDocument/2006/relationships/slideLayout" Target="../slideLayouts/slideLayout137.xml"/><Relationship Id="rId5" Type="http://schemas.openxmlformats.org/officeDocument/2006/relationships/slideLayout" Target="../slideLayouts/slideLayout138.xml"/><Relationship Id="rId6" Type="http://schemas.openxmlformats.org/officeDocument/2006/relationships/slideLayout" Target="../slideLayouts/slideLayout139.xml"/><Relationship Id="rId7" Type="http://schemas.openxmlformats.org/officeDocument/2006/relationships/slideLayout" Target="../slideLayouts/slideLayout140.xml"/><Relationship Id="rId8" Type="http://schemas.openxmlformats.org/officeDocument/2006/relationships/slideLayout" Target="../slideLayouts/slideLayout141.xml"/><Relationship Id="rId9" Type="http://schemas.openxmlformats.org/officeDocument/2006/relationships/slideLayout" Target="../slideLayouts/slideLayout142.xml"/><Relationship Id="rId10" Type="http://schemas.openxmlformats.org/officeDocument/2006/relationships/slideLayout" Target="../slideLayouts/slideLayout143.xml"/></Relationships>
</file>

<file path=ppt/slideMasters/_rels/slideMaster14.xml.rels><?xml version="1.0" encoding="UTF-8" standalone="yes"?>
<Relationships xmlns="http://schemas.openxmlformats.org/package/2006/relationships"><Relationship Id="rId11" Type="http://schemas.openxmlformats.org/officeDocument/2006/relationships/slideLayout" Target="../slideLayouts/slideLayout155.xml"/><Relationship Id="rId12" Type="http://schemas.openxmlformats.org/officeDocument/2006/relationships/theme" Target="../theme/theme14.xml"/><Relationship Id="rId1" Type="http://schemas.openxmlformats.org/officeDocument/2006/relationships/slideLayout" Target="../slideLayouts/slideLayout145.xml"/><Relationship Id="rId2" Type="http://schemas.openxmlformats.org/officeDocument/2006/relationships/slideLayout" Target="../slideLayouts/slideLayout146.xml"/><Relationship Id="rId3" Type="http://schemas.openxmlformats.org/officeDocument/2006/relationships/slideLayout" Target="../slideLayouts/slideLayout147.xml"/><Relationship Id="rId4" Type="http://schemas.openxmlformats.org/officeDocument/2006/relationships/slideLayout" Target="../slideLayouts/slideLayout148.xml"/><Relationship Id="rId5" Type="http://schemas.openxmlformats.org/officeDocument/2006/relationships/slideLayout" Target="../slideLayouts/slideLayout149.xml"/><Relationship Id="rId6" Type="http://schemas.openxmlformats.org/officeDocument/2006/relationships/slideLayout" Target="../slideLayouts/slideLayout150.xml"/><Relationship Id="rId7" Type="http://schemas.openxmlformats.org/officeDocument/2006/relationships/slideLayout" Target="../slideLayouts/slideLayout151.xml"/><Relationship Id="rId8" Type="http://schemas.openxmlformats.org/officeDocument/2006/relationships/slideLayout" Target="../slideLayouts/slideLayout152.xml"/><Relationship Id="rId9" Type="http://schemas.openxmlformats.org/officeDocument/2006/relationships/slideLayout" Target="../slideLayouts/slideLayout153.xml"/><Relationship Id="rId10" Type="http://schemas.openxmlformats.org/officeDocument/2006/relationships/slideLayout" Target="../slideLayouts/slideLayout154.xml"/></Relationships>
</file>

<file path=ppt/slideMasters/_rels/slideMaster15.xml.rels><?xml version="1.0" encoding="UTF-8" standalone="yes"?>
<Relationships xmlns="http://schemas.openxmlformats.org/package/2006/relationships"><Relationship Id="rId11" Type="http://schemas.openxmlformats.org/officeDocument/2006/relationships/slideLayout" Target="../slideLayouts/slideLayout166.xml"/><Relationship Id="rId12" Type="http://schemas.openxmlformats.org/officeDocument/2006/relationships/theme" Target="../theme/theme15.xml"/><Relationship Id="rId13" Type="http://schemas.openxmlformats.org/officeDocument/2006/relationships/image" Target="../media/image4.png"/><Relationship Id="rId1" Type="http://schemas.openxmlformats.org/officeDocument/2006/relationships/slideLayout" Target="../slideLayouts/slideLayout156.xml"/><Relationship Id="rId2" Type="http://schemas.openxmlformats.org/officeDocument/2006/relationships/slideLayout" Target="../slideLayouts/slideLayout157.xml"/><Relationship Id="rId3" Type="http://schemas.openxmlformats.org/officeDocument/2006/relationships/slideLayout" Target="../slideLayouts/slideLayout158.xml"/><Relationship Id="rId4" Type="http://schemas.openxmlformats.org/officeDocument/2006/relationships/slideLayout" Target="../slideLayouts/slideLayout159.xml"/><Relationship Id="rId5" Type="http://schemas.openxmlformats.org/officeDocument/2006/relationships/slideLayout" Target="../slideLayouts/slideLayout160.xml"/><Relationship Id="rId6" Type="http://schemas.openxmlformats.org/officeDocument/2006/relationships/slideLayout" Target="../slideLayouts/slideLayout161.xml"/><Relationship Id="rId7" Type="http://schemas.openxmlformats.org/officeDocument/2006/relationships/slideLayout" Target="../slideLayouts/slideLayout162.xml"/><Relationship Id="rId8" Type="http://schemas.openxmlformats.org/officeDocument/2006/relationships/slideLayout" Target="../slideLayouts/slideLayout163.xml"/><Relationship Id="rId9" Type="http://schemas.openxmlformats.org/officeDocument/2006/relationships/slideLayout" Target="../slideLayouts/slideLayout164.xml"/><Relationship Id="rId10" Type="http://schemas.openxmlformats.org/officeDocument/2006/relationships/slideLayout" Target="../slideLayouts/slideLayout165.xml"/></Relationships>
</file>

<file path=ppt/slideMasters/_rels/slideMaster16.xml.rels><?xml version="1.0" encoding="UTF-8" standalone="yes"?>
<Relationships xmlns="http://schemas.openxmlformats.org/package/2006/relationships"><Relationship Id="rId11" Type="http://schemas.openxmlformats.org/officeDocument/2006/relationships/slideLayout" Target="../slideLayouts/slideLayout177.xml"/><Relationship Id="rId12" Type="http://schemas.openxmlformats.org/officeDocument/2006/relationships/theme" Target="../theme/theme16.xml"/><Relationship Id="rId13" Type="http://schemas.openxmlformats.org/officeDocument/2006/relationships/image" Target="../media/image4.png"/><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9" Type="http://schemas.openxmlformats.org/officeDocument/2006/relationships/slideLayout" Target="../slideLayouts/slideLayout175.xml"/><Relationship Id="rId10" Type="http://schemas.openxmlformats.org/officeDocument/2006/relationships/slideLayout" Target="../slideLayouts/slideLayout176.xml"/></Relationships>
</file>

<file path=ppt/slideMasters/_rels/slideMaster17.xml.rels><?xml version="1.0" encoding="UTF-8" standalone="yes"?>
<Relationships xmlns="http://schemas.openxmlformats.org/package/2006/relationships"><Relationship Id="rId11" Type="http://schemas.openxmlformats.org/officeDocument/2006/relationships/slideLayout" Target="../slideLayouts/slideLayout188.xml"/><Relationship Id="rId12" Type="http://schemas.openxmlformats.org/officeDocument/2006/relationships/theme" Target="../theme/theme17.xml"/><Relationship Id="rId13" Type="http://schemas.openxmlformats.org/officeDocument/2006/relationships/image" Target="../media/image6.png"/><Relationship Id="rId1" Type="http://schemas.openxmlformats.org/officeDocument/2006/relationships/slideLayout" Target="../slideLayouts/slideLayout178.xml"/><Relationship Id="rId2" Type="http://schemas.openxmlformats.org/officeDocument/2006/relationships/slideLayout" Target="../slideLayouts/slideLayout179.xml"/><Relationship Id="rId3" Type="http://schemas.openxmlformats.org/officeDocument/2006/relationships/slideLayout" Target="../slideLayouts/slideLayout180.xml"/><Relationship Id="rId4" Type="http://schemas.openxmlformats.org/officeDocument/2006/relationships/slideLayout" Target="../slideLayouts/slideLayout181.xml"/><Relationship Id="rId5" Type="http://schemas.openxmlformats.org/officeDocument/2006/relationships/slideLayout" Target="../slideLayouts/slideLayout182.xml"/><Relationship Id="rId6" Type="http://schemas.openxmlformats.org/officeDocument/2006/relationships/slideLayout" Target="../slideLayouts/slideLayout183.xml"/><Relationship Id="rId7" Type="http://schemas.openxmlformats.org/officeDocument/2006/relationships/slideLayout" Target="../slideLayouts/slideLayout184.xml"/><Relationship Id="rId8" Type="http://schemas.openxmlformats.org/officeDocument/2006/relationships/slideLayout" Target="../slideLayouts/slideLayout185.xml"/><Relationship Id="rId9" Type="http://schemas.openxmlformats.org/officeDocument/2006/relationships/slideLayout" Target="../slideLayouts/slideLayout186.xml"/><Relationship Id="rId10" Type="http://schemas.openxmlformats.org/officeDocument/2006/relationships/slideLayout" Target="../slideLayouts/slideLayout187.xml"/></Relationships>
</file>

<file path=ppt/slideMasters/_rels/slideMaster18.xml.rels><?xml version="1.0" encoding="UTF-8" standalone="yes"?>
<Relationships xmlns="http://schemas.openxmlformats.org/package/2006/relationships"><Relationship Id="rId11" Type="http://schemas.openxmlformats.org/officeDocument/2006/relationships/slideLayout" Target="../slideLayouts/slideLayout199.xml"/><Relationship Id="rId12" Type="http://schemas.openxmlformats.org/officeDocument/2006/relationships/slideLayout" Target="../slideLayouts/slideLayout200.xml"/><Relationship Id="rId13" Type="http://schemas.openxmlformats.org/officeDocument/2006/relationships/theme" Target="../theme/theme18.xml"/><Relationship Id="rId14" Type="http://schemas.openxmlformats.org/officeDocument/2006/relationships/image" Target="../media/image8.wmf"/><Relationship Id="rId15" Type="http://schemas.openxmlformats.org/officeDocument/2006/relationships/image" Target="../media/image9.jpeg"/><Relationship Id="rId16" Type="http://schemas.openxmlformats.org/officeDocument/2006/relationships/image" Target="../media/image10.png"/><Relationship Id="rId1" Type="http://schemas.openxmlformats.org/officeDocument/2006/relationships/slideLayout" Target="../slideLayouts/slideLayout189.xml"/><Relationship Id="rId2" Type="http://schemas.openxmlformats.org/officeDocument/2006/relationships/slideLayout" Target="../slideLayouts/slideLayout190.xml"/><Relationship Id="rId3" Type="http://schemas.openxmlformats.org/officeDocument/2006/relationships/slideLayout" Target="../slideLayouts/slideLayout191.xml"/><Relationship Id="rId4" Type="http://schemas.openxmlformats.org/officeDocument/2006/relationships/slideLayout" Target="../slideLayouts/slideLayout192.xml"/><Relationship Id="rId5" Type="http://schemas.openxmlformats.org/officeDocument/2006/relationships/slideLayout" Target="../slideLayouts/slideLayout193.xml"/><Relationship Id="rId6" Type="http://schemas.openxmlformats.org/officeDocument/2006/relationships/slideLayout" Target="../slideLayouts/slideLayout194.xml"/><Relationship Id="rId7" Type="http://schemas.openxmlformats.org/officeDocument/2006/relationships/slideLayout" Target="../slideLayouts/slideLayout195.xml"/><Relationship Id="rId8" Type="http://schemas.openxmlformats.org/officeDocument/2006/relationships/slideLayout" Target="../slideLayouts/slideLayout196.xml"/><Relationship Id="rId9" Type="http://schemas.openxmlformats.org/officeDocument/2006/relationships/slideLayout" Target="../slideLayouts/slideLayout197.xml"/><Relationship Id="rId10" Type="http://schemas.openxmlformats.org/officeDocument/2006/relationships/slideLayout" Target="../slideLayouts/slideLayout198.xml"/></Relationships>
</file>

<file path=ppt/slideMasters/_rels/slideMaster19.xml.rels><?xml version="1.0" encoding="UTF-8" standalone="yes"?>
<Relationships xmlns="http://schemas.openxmlformats.org/package/2006/relationships"><Relationship Id="rId11" Type="http://schemas.openxmlformats.org/officeDocument/2006/relationships/slideLayout" Target="../slideLayouts/slideLayout211.xml"/><Relationship Id="rId12" Type="http://schemas.openxmlformats.org/officeDocument/2006/relationships/theme" Target="../theme/theme19.xml"/><Relationship Id="rId1" Type="http://schemas.openxmlformats.org/officeDocument/2006/relationships/slideLayout" Target="../slideLayouts/slideLayout201.xml"/><Relationship Id="rId2" Type="http://schemas.openxmlformats.org/officeDocument/2006/relationships/slideLayout" Target="../slideLayouts/slideLayout202.xml"/><Relationship Id="rId3" Type="http://schemas.openxmlformats.org/officeDocument/2006/relationships/slideLayout" Target="../slideLayouts/slideLayout203.xml"/><Relationship Id="rId4" Type="http://schemas.openxmlformats.org/officeDocument/2006/relationships/slideLayout" Target="../slideLayouts/slideLayout204.xml"/><Relationship Id="rId5" Type="http://schemas.openxmlformats.org/officeDocument/2006/relationships/slideLayout" Target="../slideLayouts/slideLayout205.xml"/><Relationship Id="rId6" Type="http://schemas.openxmlformats.org/officeDocument/2006/relationships/slideLayout" Target="../slideLayouts/slideLayout206.xml"/><Relationship Id="rId7" Type="http://schemas.openxmlformats.org/officeDocument/2006/relationships/slideLayout" Target="../slideLayouts/slideLayout207.xml"/><Relationship Id="rId8" Type="http://schemas.openxmlformats.org/officeDocument/2006/relationships/slideLayout" Target="../slideLayouts/slideLayout208.xml"/><Relationship Id="rId9" Type="http://schemas.openxmlformats.org/officeDocument/2006/relationships/slideLayout" Target="../slideLayouts/slideLayout209.xml"/><Relationship Id="rId10" Type="http://schemas.openxmlformats.org/officeDocument/2006/relationships/slideLayout" Target="../slideLayouts/slideLayout2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3.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20.xml.rels><?xml version="1.0" encoding="UTF-8" standalone="yes"?>
<Relationships xmlns="http://schemas.openxmlformats.org/package/2006/relationships"><Relationship Id="rId11" Type="http://schemas.openxmlformats.org/officeDocument/2006/relationships/slideLayout" Target="../slideLayouts/slideLayout222.xml"/><Relationship Id="rId12" Type="http://schemas.openxmlformats.org/officeDocument/2006/relationships/theme" Target="../theme/theme20.xml"/><Relationship Id="rId13" Type="http://schemas.openxmlformats.org/officeDocument/2006/relationships/image" Target="../media/image11.jpeg"/><Relationship Id="rId14" Type="http://schemas.openxmlformats.org/officeDocument/2006/relationships/image" Target="../media/image9.jpeg"/><Relationship Id="rId15" Type="http://schemas.openxmlformats.org/officeDocument/2006/relationships/image" Target="../media/image10.png"/><Relationship Id="rId1" Type="http://schemas.openxmlformats.org/officeDocument/2006/relationships/slideLayout" Target="../slideLayouts/slideLayout212.xml"/><Relationship Id="rId2" Type="http://schemas.openxmlformats.org/officeDocument/2006/relationships/slideLayout" Target="../slideLayouts/slideLayout213.xml"/><Relationship Id="rId3" Type="http://schemas.openxmlformats.org/officeDocument/2006/relationships/slideLayout" Target="../slideLayouts/slideLayout214.xml"/><Relationship Id="rId4" Type="http://schemas.openxmlformats.org/officeDocument/2006/relationships/slideLayout" Target="../slideLayouts/slideLayout215.xml"/><Relationship Id="rId5" Type="http://schemas.openxmlformats.org/officeDocument/2006/relationships/slideLayout" Target="../slideLayouts/slideLayout216.xml"/><Relationship Id="rId6" Type="http://schemas.openxmlformats.org/officeDocument/2006/relationships/slideLayout" Target="../slideLayouts/slideLayout217.xml"/><Relationship Id="rId7" Type="http://schemas.openxmlformats.org/officeDocument/2006/relationships/slideLayout" Target="../slideLayouts/slideLayout218.xml"/><Relationship Id="rId8" Type="http://schemas.openxmlformats.org/officeDocument/2006/relationships/slideLayout" Target="../slideLayouts/slideLayout219.xml"/><Relationship Id="rId9" Type="http://schemas.openxmlformats.org/officeDocument/2006/relationships/slideLayout" Target="../slideLayouts/slideLayout220.xml"/><Relationship Id="rId10" Type="http://schemas.openxmlformats.org/officeDocument/2006/relationships/slideLayout" Target="../slideLayouts/slideLayout221.xml"/></Relationships>
</file>

<file path=ppt/slideMasters/_rels/slideMaster21.xml.rels><?xml version="1.0" encoding="UTF-8" standalone="yes"?>
<Relationships xmlns="http://schemas.openxmlformats.org/package/2006/relationships"><Relationship Id="rId11" Type="http://schemas.openxmlformats.org/officeDocument/2006/relationships/slideLayout" Target="../slideLayouts/slideLayout233.xml"/><Relationship Id="rId12" Type="http://schemas.openxmlformats.org/officeDocument/2006/relationships/theme" Target="../theme/theme21.xml"/><Relationship Id="rId1" Type="http://schemas.openxmlformats.org/officeDocument/2006/relationships/slideLayout" Target="../slideLayouts/slideLayout223.xml"/><Relationship Id="rId2" Type="http://schemas.openxmlformats.org/officeDocument/2006/relationships/slideLayout" Target="../slideLayouts/slideLayout224.xml"/><Relationship Id="rId3" Type="http://schemas.openxmlformats.org/officeDocument/2006/relationships/slideLayout" Target="../slideLayouts/slideLayout225.xml"/><Relationship Id="rId4" Type="http://schemas.openxmlformats.org/officeDocument/2006/relationships/slideLayout" Target="../slideLayouts/slideLayout226.xml"/><Relationship Id="rId5" Type="http://schemas.openxmlformats.org/officeDocument/2006/relationships/slideLayout" Target="../slideLayouts/slideLayout227.xml"/><Relationship Id="rId6" Type="http://schemas.openxmlformats.org/officeDocument/2006/relationships/slideLayout" Target="../slideLayouts/slideLayout228.xml"/><Relationship Id="rId7" Type="http://schemas.openxmlformats.org/officeDocument/2006/relationships/slideLayout" Target="../slideLayouts/slideLayout229.xml"/><Relationship Id="rId8" Type="http://schemas.openxmlformats.org/officeDocument/2006/relationships/slideLayout" Target="../slideLayouts/slideLayout230.xml"/><Relationship Id="rId9" Type="http://schemas.openxmlformats.org/officeDocument/2006/relationships/slideLayout" Target="../slideLayouts/slideLayout231.xml"/><Relationship Id="rId10" Type="http://schemas.openxmlformats.org/officeDocument/2006/relationships/slideLayout" Target="../slideLayouts/slideLayout232.xml"/></Relationships>
</file>

<file path=ppt/slideMasters/_rels/slideMaster22.xml.rels><?xml version="1.0" encoding="UTF-8" standalone="yes"?>
<Relationships xmlns="http://schemas.openxmlformats.org/package/2006/relationships"><Relationship Id="rId11" Type="http://schemas.openxmlformats.org/officeDocument/2006/relationships/slideLayout" Target="../slideLayouts/slideLayout244.xml"/><Relationship Id="rId12" Type="http://schemas.openxmlformats.org/officeDocument/2006/relationships/theme" Target="../theme/theme22.xml"/><Relationship Id="rId1" Type="http://schemas.openxmlformats.org/officeDocument/2006/relationships/slideLayout" Target="../slideLayouts/slideLayout234.xml"/><Relationship Id="rId2" Type="http://schemas.openxmlformats.org/officeDocument/2006/relationships/slideLayout" Target="../slideLayouts/slideLayout235.xml"/><Relationship Id="rId3" Type="http://schemas.openxmlformats.org/officeDocument/2006/relationships/slideLayout" Target="../slideLayouts/slideLayout236.xml"/><Relationship Id="rId4" Type="http://schemas.openxmlformats.org/officeDocument/2006/relationships/slideLayout" Target="../slideLayouts/slideLayout237.xml"/><Relationship Id="rId5" Type="http://schemas.openxmlformats.org/officeDocument/2006/relationships/slideLayout" Target="../slideLayouts/slideLayout238.xml"/><Relationship Id="rId6" Type="http://schemas.openxmlformats.org/officeDocument/2006/relationships/slideLayout" Target="../slideLayouts/slideLayout239.xml"/><Relationship Id="rId7" Type="http://schemas.openxmlformats.org/officeDocument/2006/relationships/slideLayout" Target="../slideLayouts/slideLayout240.xml"/><Relationship Id="rId8" Type="http://schemas.openxmlformats.org/officeDocument/2006/relationships/slideLayout" Target="../slideLayouts/slideLayout241.xml"/><Relationship Id="rId9" Type="http://schemas.openxmlformats.org/officeDocument/2006/relationships/slideLayout" Target="../slideLayouts/slideLayout242.xml"/><Relationship Id="rId10" Type="http://schemas.openxmlformats.org/officeDocument/2006/relationships/slideLayout" Target="../slideLayouts/slideLayout24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3.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3.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3.jpe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3.jpe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theme" Target="../theme/theme7.xml"/><Relationship Id="rId13" Type="http://schemas.openxmlformats.org/officeDocument/2006/relationships/image" Target="../media/image3.jpeg"/><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8.xml"/><Relationship Id="rId12" Type="http://schemas.openxmlformats.org/officeDocument/2006/relationships/theme" Target="../theme/theme8.xml"/><Relationship Id="rId13" Type="http://schemas.openxmlformats.org/officeDocument/2006/relationships/image" Target="../media/image3.jpeg"/><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5" Type="http://schemas.openxmlformats.org/officeDocument/2006/relationships/slideLayout" Target="../slideLayouts/slideLayout82.xml"/><Relationship Id="rId6" Type="http://schemas.openxmlformats.org/officeDocument/2006/relationships/slideLayout" Target="../slideLayouts/slideLayout83.xml"/><Relationship Id="rId7" Type="http://schemas.openxmlformats.org/officeDocument/2006/relationships/slideLayout" Target="../slideLayouts/slideLayout84.xml"/><Relationship Id="rId8" Type="http://schemas.openxmlformats.org/officeDocument/2006/relationships/slideLayout" Target="../slideLayouts/slideLayout85.xml"/><Relationship Id="rId9" Type="http://schemas.openxmlformats.org/officeDocument/2006/relationships/slideLayout" Target="../slideLayouts/slideLayout86.xml"/><Relationship Id="rId10"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99.xml"/><Relationship Id="rId12" Type="http://schemas.openxmlformats.org/officeDocument/2006/relationships/theme" Target="../theme/theme9.xml"/><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9" Type="http://schemas.openxmlformats.org/officeDocument/2006/relationships/slideLayout" Target="../slideLayouts/slideLayout97.xml"/><Relationship Id="rId10"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328" tIns="45666" rIns="91328" bIns="45666"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16"/>
            <a:ext cx="8229600" cy="4525963"/>
          </a:xfrm>
          <a:prstGeom prst="rect">
            <a:avLst/>
          </a:prstGeom>
        </p:spPr>
        <p:txBody>
          <a:bodyPr vert="horz" lIns="91328" tIns="45666" rIns="91328" bIns="4566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476"/>
            <a:ext cx="2133600" cy="365125"/>
          </a:xfrm>
          <a:prstGeom prst="rect">
            <a:avLst/>
          </a:prstGeom>
        </p:spPr>
        <p:txBody>
          <a:bodyPr vert="horz" lIns="91328" tIns="45666" rIns="91328" bIns="45666" rtlCol="0" anchor="ctr"/>
          <a:lstStyle>
            <a:lvl1pPr algn="l">
              <a:defRPr sz="1200">
                <a:solidFill>
                  <a:schemeClr val="tx1">
                    <a:tint val="75000"/>
                  </a:schemeClr>
                </a:solidFill>
              </a:defRPr>
            </a:lvl1pPr>
          </a:lstStyle>
          <a:p>
            <a:fld id="{A23B2559-A70B-429B-A587-0A44BA87C5DE}" type="datetimeFigureOut">
              <a:rPr lang="en-GB" smtClean="0"/>
              <a:pPr/>
              <a:t>24/5/13</a:t>
            </a:fld>
            <a:endParaRPr lang="en-GB"/>
          </a:p>
        </p:txBody>
      </p:sp>
      <p:sp>
        <p:nvSpPr>
          <p:cNvPr id="5" name="Footer Placeholder 4"/>
          <p:cNvSpPr>
            <a:spLocks noGrp="1"/>
          </p:cNvSpPr>
          <p:nvPr>
            <p:ph type="ftr" sz="quarter" idx="3"/>
          </p:nvPr>
        </p:nvSpPr>
        <p:spPr>
          <a:xfrm>
            <a:off x="3124200" y="6356476"/>
            <a:ext cx="2895600" cy="365125"/>
          </a:xfrm>
          <a:prstGeom prst="rect">
            <a:avLst/>
          </a:prstGeom>
        </p:spPr>
        <p:txBody>
          <a:bodyPr vert="horz" lIns="91328" tIns="45666" rIns="91328" bIns="45666"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476"/>
            <a:ext cx="2133600" cy="365125"/>
          </a:xfrm>
          <a:prstGeom prst="rect">
            <a:avLst/>
          </a:prstGeom>
        </p:spPr>
        <p:txBody>
          <a:bodyPr vert="horz" lIns="91328" tIns="45666" rIns="91328" bIns="45666" rtlCol="0" anchor="ctr"/>
          <a:lstStyle>
            <a:lvl1pPr algn="r">
              <a:defRPr sz="1200">
                <a:solidFill>
                  <a:schemeClr val="tx1">
                    <a:tint val="75000"/>
                  </a:schemeClr>
                </a:solidFill>
              </a:defRPr>
            </a:lvl1pPr>
          </a:lstStyle>
          <a:p>
            <a:fld id="{B287DC5D-B32C-4814-8BB4-5098EB46A09C}" type="slidenum">
              <a:rPr lang="en-GB" smtClean="0"/>
              <a:pPr/>
              <a:t>‹#›</a:t>
            </a:fld>
            <a:endParaRPr lang="en-GB"/>
          </a:p>
        </p:txBody>
      </p:sp>
    </p:spTree>
    <p:extLst>
      <p:ext uri="{BB962C8B-B14F-4D97-AF65-F5344CB8AC3E}">
        <p14:creationId xmlns:p14="http://schemas.microsoft.com/office/powerpoint/2010/main" val="2788198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306" rtl="0" eaLnBrk="1" latinLnBrk="0" hangingPunct="1">
        <a:spcBef>
          <a:spcPct val="0"/>
        </a:spcBef>
        <a:buNone/>
        <a:defRPr sz="4400" kern="1200">
          <a:solidFill>
            <a:schemeClr val="tx1"/>
          </a:solidFill>
          <a:latin typeface="+mj-lt"/>
          <a:ea typeface="+mj-ea"/>
          <a:cs typeface="+mj-cs"/>
        </a:defRPr>
      </a:lvl1pPr>
    </p:titleStyle>
    <p:bodyStyle>
      <a:lvl1pPr marL="342489" indent="-342489" algn="l" defTabSz="91330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059" indent="-285405" algn="l" defTabSz="91330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631" indent="-228325" algn="l" defTabSz="91330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8280" indent="-228325" algn="l" defTabSz="91330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932" indent="-228325" algn="l" defTabSz="91330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1587" indent="-228325" algn="l" defTabSz="913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8236" indent="-228325" algn="l" defTabSz="913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4887" indent="-228325" algn="l" defTabSz="913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1537" indent="-228325" algn="l" defTabSz="913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306" rtl="0" eaLnBrk="1" latinLnBrk="0" hangingPunct="1">
        <a:defRPr sz="1800" kern="1200">
          <a:solidFill>
            <a:schemeClr val="tx1"/>
          </a:solidFill>
          <a:latin typeface="+mn-lt"/>
          <a:ea typeface="+mn-ea"/>
          <a:cs typeface="+mn-cs"/>
        </a:defRPr>
      </a:lvl1pPr>
      <a:lvl2pPr marL="456652" algn="l" defTabSz="913306" rtl="0" eaLnBrk="1" latinLnBrk="0" hangingPunct="1">
        <a:defRPr sz="1800" kern="1200">
          <a:solidFill>
            <a:schemeClr val="tx1"/>
          </a:solidFill>
          <a:latin typeface="+mn-lt"/>
          <a:ea typeface="+mn-ea"/>
          <a:cs typeface="+mn-cs"/>
        </a:defRPr>
      </a:lvl2pPr>
      <a:lvl3pPr marL="913306" algn="l" defTabSz="913306" rtl="0" eaLnBrk="1" latinLnBrk="0" hangingPunct="1">
        <a:defRPr sz="1800" kern="1200">
          <a:solidFill>
            <a:schemeClr val="tx1"/>
          </a:solidFill>
          <a:latin typeface="+mn-lt"/>
          <a:ea typeface="+mn-ea"/>
          <a:cs typeface="+mn-cs"/>
        </a:defRPr>
      </a:lvl3pPr>
      <a:lvl4pPr marL="1369956" algn="l" defTabSz="913306" rtl="0" eaLnBrk="1" latinLnBrk="0" hangingPunct="1">
        <a:defRPr sz="1800" kern="1200">
          <a:solidFill>
            <a:schemeClr val="tx1"/>
          </a:solidFill>
          <a:latin typeface="+mn-lt"/>
          <a:ea typeface="+mn-ea"/>
          <a:cs typeface="+mn-cs"/>
        </a:defRPr>
      </a:lvl4pPr>
      <a:lvl5pPr marL="1826607" algn="l" defTabSz="913306" rtl="0" eaLnBrk="1" latinLnBrk="0" hangingPunct="1">
        <a:defRPr sz="1800" kern="1200">
          <a:solidFill>
            <a:schemeClr val="tx1"/>
          </a:solidFill>
          <a:latin typeface="+mn-lt"/>
          <a:ea typeface="+mn-ea"/>
          <a:cs typeface="+mn-cs"/>
        </a:defRPr>
      </a:lvl5pPr>
      <a:lvl6pPr marL="2283255" algn="l" defTabSz="913306" rtl="0" eaLnBrk="1" latinLnBrk="0" hangingPunct="1">
        <a:defRPr sz="1800" kern="1200">
          <a:solidFill>
            <a:schemeClr val="tx1"/>
          </a:solidFill>
          <a:latin typeface="+mn-lt"/>
          <a:ea typeface="+mn-ea"/>
          <a:cs typeface="+mn-cs"/>
        </a:defRPr>
      </a:lvl6pPr>
      <a:lvl7pPr marL="2739911" algn="l" defTabSz="913306" rtl="0" eaLnBrk="1" latinLnBrk="0" hangingPunct="1">
        <a:defRPr sz="1800" kern="1200">
          <a:solidFill>
            <a:schemeClr val="tx1"/>
          </a:solidFill>
          <a:latin typeface="+mn-lt"/>
          <a:ea typeface="+mn-ea"/>
          <a:cs typeface="+mn-cs"/>
        </a:defRPr>
      </a:lvl7pPr>
      <a:lvl8pPr marL="3196560" algn="l" defTabSz="913306" rtl="0" eaLnBrk="1" latinLnBrk="0" hangingPunct="1">
        <a:defRPr sz="1800" kern="1200">
          <a:solidFill>
            <a:schemeClr val="tx1"/>
          </a:solidFill>
          <a:latin typeface="+mn-lt"/>
          <a:ea typeface="+mn-ea"/>
          <a:cs typeface="+mn-cs"/>
        </a:defRPr>
      </a:lvl8pPr>
      <a:lvl9pPr marL="3653212" algn="l" defTabSz="913306"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LIC-logo"/>
          <p:cNvPicPr>
            <a:picLocks noChangeAspect="1" noChangeArrowheads="1"/>
          </p:cNvPicPr>
          <p:nvPr userDrawn="1"/>
        </p:nvPicPr>
        <p:blipFill>
          <a:blip r:embed="rId13"/>
          <a:srcRect b="10159"/>
          <a:stretch>
            <a:fillRect/>
          </a:stretch>
        </p:blipFill>
        <p:spPr bwMode="auto">
          <a:xfrm>
            <a:off x="118696" y="52495"/>
            <a:ext cx="537796" cy="611187"/>
          </a:xfrm>
          <a:prstGeom prst="rect">
            <a:avLst/>
          </a:prstGeom>
          <a:noFill/>
          <a:ln w="9525">
            <a:noFill/>
            <a:miter lim="800000"/>
            <a:headEnd/>
            <a:tailEnd/>
          </a:ln>
        </p:spPr>
      </p:pic>
      <p:sp>
        <p:nvSpPr>
          <p:cNvPr id="4" name="TextBox 3"/>
          <p:cNvSpPr txBox="1"/>
          <p:nvPr userDrawn="1"/>
        </p:nvSpPr>
        <p:spPr>
          <a:xfrm>
            <a:off x="0" y="6486525"/>
            <a:ext cx="2453620" cy="338554"/>
          </a:xfrm>
          <a:prstGeom prst="rect">
            <a:avLst/>
          </a:prstGeom>
          <a:noFill/>
        </p:spPr>
        <p:txBody>
          <a:bodyPr wrap="none">
            <a:spAutoFit/>
          </a:bodyPr>
          <a:lstStyle/>
          <a:p>
            <a:pPr defTabSz="914400">
              <a:defRPr/>
            </a:pPr>
            <a:r>
              <a:rPr lang="en-GB" sz="1600" dirty="0">
                <a:solidFill>
                  <a:prstClr val="black"/>
                </a:solidFill>
              </a:rPr>
              <a:t>CLIC Workshop 2013, CERN</a:t>
            </a:r>
          </a:p>
        </p:txBody>
      </p:sp>
    </p:spTree>
    <p:extLst>
      <p:ext uri="{BB962C8B-B14F-4D97-AF65-F5344CB8AC3E}">
        <p14:creationId xmlns:p14="http://schemas.microsoft.com/office/powerpoint/2010/main" val="323460158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LIC-logo"/>
          <p:cNvPicPr>
            <a:picLocks noChangeAspect="1" noChangeArrowheads="1"/>
          </p:cNvPicPr>
          <p:nvPr userDrawn="1"/>
        </p:nvPicPr>
        <p:blipFill>
          <a:blip r:embed="rId13"/>
          <a:srcRect b="10159"/>
          <a:stretch>
            <a:fillRect/>
          </a:stretch>
        </p:blipFill>
        <p:spPr bwMode="auto">
          <a:xfrm>
            <a:off x="118696" y="52449"/>
            <a:ext cx="537796" cy="611187"/>
          </a:xfrm>
          <a:prstGeom prst="rect">
            <a:avLst/>
          </a:prstGeom>
          <a:noFill/>
          <a:ln w="9525">
            <a:noFill/>
            <a:miter lim="800000"/>
            <a:headEnd/>
            <a:tailEnd/>
          </a:ln>
        </p:spPr>
      </p:pic>
      <p:sp>
        <p:nvSpPr>
          <p:cNvPr id="4" name="TextBox 3"/>
          <p:cNvSpPr txBox="1"/>
          <p:nvPr userDrawn="1"/>
        </p:nvSpPr>
        <p:spPr>
          <a:xfrm>
            <a:off x="0" y="6486525"/>
            <a:ext cx="2453620" cy="338554"/>
          </a:xfrm>
          <a:prstGeom prst="rect">
            <a:avLst/>
          </a:prstGeom>
          <a:noFill/>
        </p:spPr>
        <p:txBody>
          <a:bodyPr wrap="none">
            <a:spAutoFit/>
          </a:bodyPr>
          <a:lstStyle/>
          <a:p>
            <a:pPr defTabSz="914400">
              <a:defRPr/>
            </a:pPr>
            <a:r>
              <a:rPr lang="en-GB" sz="1600" dirty="0">
                <a:solidFill>
                  <a:prstClr val="black"/>
                </a:solidFill>
              </a:rPr>
              <a:t>CLIC Workshop 2013, CERN</a:t>
            </a:r>
          </a:p>
        </p:txBody>
      </p:sp>
    </p:spTree>
    <p:extLst>
      <p:ext uri="{BB962C8B-B14F-4D97-AF65-F5344CB8AC3E}">
        <p14:creationId xmlns:p14="http://schemas.microsoft.com/office/powerpoint/2010/main" val="224730920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4590" name="Freeform 14"/>
          <p:cNvSpPr>
            <a:spLocks/>
          </p:cNvSpPr>
          <p:nvPr userDrawn="1"/>
        </p:nvSpPr>
        <p:spPr bwMode="auto">
          <a:xfrm>
            <a:off x="4572000" y="3429000"/>
            <a:ext cx="4572000" cy="3429000"/>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tint val="60000"/>
                  <a:invGamma/>
                </a:schemeClr>
              </a:gs>
              <a:gs pos="100000">
                <a:schemeClr val="accent2"/>
              </a:gs>
            </a:gsLst>
            <a:lin ang="0" scaled="1"/>
          </a:gradFill>
          <a:ln w="9525" cap="rnd">
            <a:noFill/>
            <a:round/>
            <a:headEnd/>
            <a:tailEnd/>
          </a:ln>
          <a:effectLst/>
        </p:spPr>
        <p:txBody>
          <a:bodyPr/>
          <a:lstStyle/>
          <a:p>
            <a:pPr algn="ctr" defTabSz="914400" fontAlgn="base">
              <a:spcBef>
                <a:spcPct val="50000"/>
              </a:spcBef>
              <a:spcAft>
                <a:spcPct val="0"/>
              </a:spcAft>
              <a:defRPr/>
            </a:pPr>
            <a:endParaRPr lang="fr-FR" b="1">
              <a:solidFill>
                <a:srgbClr val="FFFF00"/>
              </a:solidFill>
              <a:ea typeface="ＭＳ Ｐゴシック" pitchFamily="34" charset="-128"/>
            </a:endParaRPr>
          </a:p>
        </p:txBody>
      </p:sp>
      <p:sp>
        <p:nvSpPr>
          <p:cNvPr id="24581" name="Rectangle 5"/>
          <p:cNvSpPr>
            <a:spLocks noGrp="1" noChangeArrowheads="1"/>
          </p:cNvSpPr>
          <p:nvPr>
            <p:ph type="title"/>
          </p:nvPr>
        </p:nvSpPr>
        <p:spPr bwMode="auto">
          <a:xfrm>
            <a:off x="1143000" y="226050"/>
            <a:ext cx="7772400" cy="462307"/>
          </a:xfrm>
          <a:prstGeom prst="rect">
            <a:avLst/>
          </a:prstGeom>
          <a:gradFill rotWithShape="0">
            <a:gsLst>
              <a:gs pos="0">
                <a:schemeClr val="accent2"/>
              </a:gs>
              <a:gs pos="100000">
                <a:schemeClr val="accent2">
                  <a:gamma/>
                  <a:tint val="52941"/>
                  <a:invGamma/>
                </a:schemeClr>
              </a:gs>
            </a:gsLst>
            <a:lin ang="0" scaled="1"/>
          </a:gradFill>
          <a:ln w="9525">
            <a:noFill/>
            <a:miter lim="800000"/>
            <a:headEnd/>
            <a:tailEnd/>
          </a:ln>
          <a:effectLst/>
        </p:spPr>
        <p:txBody>
          <a:bodyPr vert="horz" wrap="square" lIns="92075" tIns="46038" rIns="92075" bIns="46038" numCol="1" anchor="ctr" anchorCtr="0" compatLnSpc="1">
            <a:prstTxWarp prst="textNoShape">
              <a:avLst/>
            </a:prstTxWarp>
            <a:spAutoFit/>
          </a:bodyPr>
          <a:lstStyle/>
          <a:p>
            <a:pPr lvl="0"/>
            <a:r>
              <a:rPr lang="en-GB" smtClean="0"/>
              <a:t>Click to edit Master title style</a:t>
            </a:r>
          </a:p>
        </p:txBody>
      </p:sp>
      <p:sp>
        <p:nvSpPr>
          <p:cNvPr id="24582" name="Rectangle 6"/>
          <p:cNvSpPr>
            <a:spLocks noGrp="1" noChangeArrowheads="1"/>
          </p:cNvSpPr>
          <p:nvPr>
            <p:ph type="dt" sz="half" idx="2"/>
          </p:nvPr>
        </p:nvSpPr>
        <p:spPr bwMode="auto">
          <a:xfrm>
            <a:off x="152400" y="6475866"/>
            <a:ext cx="3276600" cy="246863"/>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spAutoFit/>
          </a:bodyPr>
          <a:lstStyle>
            <a:lvl1pPr algn="l">
              <a:spcBef>
                <a:spcPct val="0"/>
              </a:spcBef>
              <a:defRPr sz="1000" b="0">
                <a:solidFill>
                  <a:schemeClr val="tx1"/>
                </a:solidFill>
                <a:latin typeface="Arial Unicode MS" pitchFamily="34" charset="-128"/>
                <a:ea typeface="+mn-ea"/>
                <a:cs typeface="+mn-cs"/>
              </a:defRPr>
            </a:lvl1pPr>
          </a:lstStyle>
          <a:p>
            <a:pPr defTabSz="914400" fontAlgn="base">
              <a:spcAft>
                <a:spcPct val="0"/>
              </a:spcAft>
              <a:defRPr/>
            </a:pPr>
            <a:r>
              <a:rPr lang="fr-CH">
                <a:solidFill>
                  <a:srgbClr val="FFFFFF"/>
                </a:solidFill>
              </a:rPr>
              <a:t>CLIC Workshop - UA -31.1.13</a:t>
            </a:r>
            <a:endParaRPr lang="en-GB">
              <a:solidFill>
                <a:srgbClr val="FFFFFF"/>
              </a:solidFill>
            </a:endParaRPr>
          </a:p>
        </p:txBody>
      </p:sp>
      <p:sp>
        <p:nvSpPr>
          <p:cNvPr id="24583" name="Rectangle 7"/>
          <p:cNvSpPr>
            <a:spLocks noGrp="1" noChangeArrowheads="1"/>
          </p:cNvSpPr>
          <p:nvPr>
            <p:ph type="ftr" sz="quarter" idx="3"/>
          </p:nvPr>
        </p:nvSpPr>
        <p:spPr bwMode="auto">
          <a:xfrm>
            <a:off x="3581400" y="6475866"/>
            <a:ext cx="2971800" cy="246863"/>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spAutoFit/>
          </a:bodyPr>
          <a:lstStyle>
            <a:lvl1pPr>
              <a:spcBef>
                <a:spcPct val="0"/>
              </a:spcBef>
              <a:defRPr sz="1000" b="0">
                <a:solidFill>
                  <a:schemeClr val="tx1"/>
                </a:solidFill>
                <a:latin typeface="Arial Unicode MS" pitchFamily="34" charset="-128"/>
                <a:ea typeface="+mn-ea"/>
                <a:cs typeface="+mn-cs"/>
              </a:defRPr>
            </a:lvl1pPr>
          </a:lstStyle>
          <a:p>
            <a:pPr algn="ctr" defTabSz="914400" fontAlgn="base">
              <a:spcAft>
                <a:spcPct val="0"/>
              </a:spcAft>
              <a:defRPr/>
            </a:pPr>
            <a:endParaRPr lang="en-GB">
              <a:solidFill>
                <a:srgbClr val="FFFFFF"/>
              </a:solidFill>
            </a:endParaRPr>
          </a:p>
        </p:txBody>
      </p:sp>
      <p:sp>
        <p:nvSpPr>
          <p:cNvPr id="24584" name="Rectangle 8"/>
          <p:cNvSpPr>
            <a:spLocks noGrp="1" noChangeArrowheads="1"/>
          </p:cNvSpPr>
          <p:nvPr>
            <p:ph type="sldNum" sz="quarter" idx="4"/>
          </p:nvPr>
        </p:nvSpPr>
        <p:spPr bwMode="auto">
          <a:xfrm>
            <a:off x="6629400" y="6475866"/>
            <a:ext cx="2438400" cy="246863"/>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spAutoFit/>
          </a:bodyPr>
          <a:lstStyle>
            <a:lvl1pPr algn="r">
              <a:spcBef>
                <a:spcPct val="0"/>
              </a:spcBef>
              <a:defRPr sz="1000" b="0">
                <a:solidFill>
                  <a:schemeClr val="tx1"/>
                </a:solidFill>
                <a:latin typeface="Arial Unicode MS" pitchFamily="34" charset="-128"/>
              </a:defRPr>
            </a:lvl1pPr>
          </a:lstStyle>
          <a:p>
            <a:pPr defTabSz="914400" fontAlgn="base">
              <a:spcAft>
                <a:spcPct val="0"/>
              </a:spcAft>
            </a:pPr>
            <a:fld id="{BEA487A5-73F3-449E-B220-C19C4AEAF061}" type="slidenum">
              <a:rPr lang="en-GB" smtClean="0">
                <a:solidFill>
                  <a:srgbClr val="FFFFFF"/>
                </a:solidFill>
                <a:ea typeface="ＭＳ Ｐゴシック" pitchFamily="34" charset="-128"/>
              </a:rPr>
              <a:pPr defTabSz="914400" fontAlgn="base">
                <a:spcAft>
                  <a:spcPct val="0"/>
                </a:spcAft>
              </a:pPr>
              <a:t>‹#›</a:t>
            </a:fld>
            <a:endParaRPr lang="en-GB" smtClean="0">
              <a:solidFill>
                <a:srgbClr val="FFFFFF"/>
              </a:solidFill>
              <a:ea typeface="ＭＳ Ｐゴシック" pitchFamily="34" charset="-128"/>
            </a:endParaRPr>
          </a:p>
        </p:txBody>
      </p:sp>
      <p:sp>
        <p:nvSpPr>
          <p:cNvPr id="1031" name="Rectangle 9"/>
          <p:cNvSpPr>
            <a:spLocks noGrp="1" noChangeArrowheads="1"/>
          </p:cNvSpPr>
          <p:nvPr>
            <p:ph type="body" idx="1"/>
          </p:nvPr>
        </p:nvSpPr>
        <p:spPr bwMode="auto">
          <a:xfrm>
            <a:off x="457200" y="14478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2" name="Rectangle 10"/>
          <p:cNvSpPr>
            <a:spLocks noChangeAspect="1" noChangeArrowheads="1"/>
          </p:cNvSpPr>
          <p:nvPr userDrawn="1"/>
        </p:nvSpPr>
        <p:spPr bwMode="auto">
          <a:xfrm>
            <a:off x="4824417" y="6681848"/>
            <a:ext cx="3175" cy="3175"/>
          </a:xfrm>
          <a:prstGeom prst="rect">
            <a:avLst/>
          </a:prstGeom>
          <a:solidFill>
            <a:srgbClr val="9E9E9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defTabSz="914400" fontAlgn="base">
              <a:spcBef>
                <a:spcPct val="50000"/>
              </a:spcBef>
              <a:spcAft>
                <a:spcPct val="0"/>
              </a:spcAft>
            </a:pPr>
            <a:endParaRPr lang="fr-FR" b="1" smtClean="0">
              <a:solidFill>
                <a:srgbClr val="FFFF00"/>
              </a:solidFill>
              <a:ea typeface="ＭＳ Ｐゴシック" pitchFamily="34" charset="-128"/>
            </a:endParaRPr>
          </a:p>
        </p:txBody>
      </p:sp>
      <p:pic>
        <p:nvPicPr>
          <p:cNvPr id="1033" name="Picture 113" descr="tera_logo_noborder_gi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467600" y="6302375"/>
            <a:ext cx="8382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7168533"/>
      </p:ext>
    </p:extLst>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hf hdr="0" ftr="0"/>
  <p:txStyles>
    <p:titleStyle>
      <a:lvl1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mj-lt"/>
          <a:ea typeface="ＭＳ Ｐゴシック" charset="0"/>
          <a:cs typeface="ＭＳ Ｐゴシック" charset="0"/>
        </a:defRPr>
      </a:lvl1pPr>
      <a:lvl2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Arial" charset="0"/>
          <a:ea typeface="ＭＳ Ｐゴシック" charset="0"/>
          <a:cs typeface="ＭＳ Ｐゴシック" charset="0"/>
        </a:defRPr>
      </a:lvl2pPr>
      <a:lvl3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Arial" charset="0"/>
          <a:ea typeface="ＭＳ Ｐゴシック" charset="0"/>
          <a:cs typeface="ＭＳ Ｐゴシック" charset="0"/>
        </a:defRPr>
      </a:lvl3pPr>
      <a:lvl4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Arial" charset="0"/>
          <a:ea typeface="ＭＳ Ｐゴシック" charset="0"/>
          <a:cs typeface="ＭＳ Ｐゴシック" charset="0"/>
        </a:defRPr>
      </a:lvl4pPr>
      <a:lvl5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Arial" charset="0"/>
          <a:ea typeface="ＭＳ Ｐゴシック" charset="0"/>
          <a:cs typeface="ＭＳ Ｐゴシック" charset="0"/>
        </a:defRPr>
      </a:lvl5pPr>
      <a:lvl6pPr marL="457200" algn="r" rtl="0" fontAlgn="base">
        <a:spcBef>
          <a:spcPct val="0"/>
        </a:spcBef>
        <a:spcAft>
          <a:spcPct val="0"/>
        </a:spcAft>
        <a:defRPr sz="2400" b="1" i="1">
          <a:solidFill>
            <a:schemeClr val="folHlink"/>
          </a:solidFill>
          <a:effectLst>
            <a:outerShdw blurRad="38100" dist="38100" dir="2700000" algn="tl">
              <a:srgbClr val="000000"/>
            </a:outerShdw>
          </a:effectLst>
          <a:latin typeface="Arial" charset="0"/>
        </a:defRPr>
      </a:lvl6pPr>
      <a:lvl7pPr marL="914400" algn="r" rtl="0" fontAlgn="base">
        <a:spcBef>
          <a:spcPct val="0"/>
        </a:spcBef>
        <a:spcAft>
          <a:spcPct val="0"/>
        </a:spcAft>
        <a:defRPr sz="2400" b="1" i="1">
          <a:solidFill>
            <a:schemeClr val="folHlink"/>
          </a:solidFill>
          <a:effectLst>
            <a:outerShdw blurRad="38100" dist="38100" dir="2700000" algn="tl">
              <a:srgbClr val="000000"/>
            </a:outerShdw>
          </a:effectLst>
          <a:latin typeface="Arial" charset="0"/>
        </a:defRPr>
      </a:lvl7pPr>
      <a:lvl8pPr marL="1371600" algn="r" rtl="0" fontAlgn="base">
        <a:spcBef>
          <a:spcPct val="0"/>
        </a:spcBef>
        <a:spcAft>
          <a:spcPct val="0"/>
        </a:spcAft>
        <a:defRPr sz="2400" b="1" i="1">
          <a:solidFill>
            <a:schemeClr val="folHlink"/>
          </a:solidFill>
          <a:effectLst>
            <a:outerShdw blurRad="38100" dist="38100" dir="2700000" algn="tl">
              <a:srgbClr val="000000"/>
            </a:outerShdw>
          </a:effectLst>
          <a:latin typeface="Arial" charset="0"/>
        </a:defRPr>
      </a:lvl8pPr>
      <a:lvl9pPr marL="1828800" algn="r" rtl="0" fontAlgn="base">
        <a:spcBef>
          <a:spcPct val="0"/>
        </a:spcBef>
        <a:spcAft>
          <a:spcPct val="0"/>
        </a:spcAft>
        <a:defRPr sz="2400" b="1" i="1">
          <a:solidFill>
            <a:schemeClr val="folHlink"/>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l"/>
        <a:defRPr sz="2000">
          <a:solidFill>
            <a:schemeClr val="folHlink"/>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folHlink"/>
        </a:buClr>
        <a:buChar char="–"/>
        <a:defRPr>
          <a:solidFill>
            <a:schemeClr val="folHlink"/>
          </a:solidFill>
          <a:latin typeface="+mn-lt"/>
          <a:ea typeface="ＭＳ Ｐゴシック" charset="0"/>
        </a:defRPr>
      </a:lvl2pPr>
      <a:lvl3pPr marL="1143000" indent="-228600" algn="l" rtl="0" eaLnBrk="0" fontAlgn="base" hangingPunct="0">
        <a:spcBef>
          <a:spcPct val="20000"/>
        </a:spcBef>
        <a:spcAft>
          <a:spcPct val="0"/>
        </a:spcAft>
        <a:buClr>
          <a:schemeClr val="folHlink"/>
        </a:buClr>
        <a:buFont typeface="Wingdings" pitchFamily="2" charset="2"/>
        <a:buChar char="l"/>
        <a:defRPr>
          <a:solidFill>
            <a:schemeClr val="folHlink"/>
          </a:solidFill>
          <a:latin typeface="+mn-lt"/>
          <a:ea typeface="ＭＳ Ｐゴシック" charset="0"/>
        </a:defRPr>
      </a:lvl3pPr>
      <a:lvl4pPr marL="1600200" indent="-228600" algn="l" rtl="0" eaLnBrk="0" fontAlgn="base" hangingPunct="0">
        <a:spcBef>
          <a:spcPct val="20000"/>
        </a:spcBef>
        <a:spcAft>
          <a:spcPct val="0"/>
        </a:spcAft>
        <a:buClr>
          <a:schemeClr val="folHlink"/>
        </a:buClr>
        <a:buChar char="–"/>
        <a:defRPr>
          <a:solidFill>
            <a:schemeClr val="folHlink"/>
          </a:solidFill>
          <a:latin typeface="+mn-lt"/>
          <a:ea typeface="ＭＳ Ｐゴシック" charset="0"/>
        </a:defRPr>
      </a:lvl4pPr>
      <a:lvl5pPr marL="2057400" indent="-228600" algn="l" rtl="0" eaLnBrk="0" fontAlgn="base" hangingPunct="0">
        <a:spcBef>
          <a:spcPct val="20000"/>
        </a:spcBef>
        <a:spcAft>
          <a:spcPct val="0"/>
        </a:spcAft>
        <a:buClr>
          <a:schemeClr val="folHlink"/>
        </a:buClr>
        <a:buChar char="•"/>
        <a:defRPr>
          <a:solidFill>
            <a:schemeClr val="folHlink"/>
          </a:solidFill>
          <a:latin typeface="+mn-lt"/>
          <a:ea typeface="ＭＳ Ｐゴシック" charset="0"/>
        </a:defRPr>
      </a:lvl5pPr>
      <a:lvl6pPr marL="2514600" indent="-228600" algn="l" rtl="0" fontAlgn="base">
        <a:spcBef>
          <a:spcPct val="20000"/>
        </a:spcBef>
        <a:spcAft>
          <a:spcPct val="0"/>
        </a:spcAft>
        <a:buClr>
          <a:schemeClr val="folHlink"/>
        </a:buClr>
        <a:buChar char="•"/>
        <a:defRPr>
          <a:solidFill>
            <a:schemeClr val="folHlink"/>
          </a:solidFill>
          <a:latin typeface="+mn-lt"/>
        </a:defRPr>
      </a:lvl6pPr>
      <a:lvl7pPr marL="2971800" indent="-228600" algn="l" rtl="0" fontAlgn="base">
        <a:spcBef>
          <a:spcPct val="20000"/>
        </a:spcBef>
        <a:spcAft>
          <a:spcPct val="0"/>
        </a:spcAft>
        <a:buClr>
          <a:schemeClr val="folHlink"/>
        </a:buClr>
        <a:buChar char="•"/>
        <a:defRPr>
          <a:solidFill>
            <a:schemeClr val="folHlink"/>
          </a:solidFill>
          <a:latin typeface="+mn-lt"/>
        </a:defRPr>
      </a:lvl7pPr>
      <a:lvl8pPr marL="3429000" indent="-228600" algn="l" rtl="0" fontAlgn="base">
        <a:spcBef>
          <a:spcPct val="20000"/>
        </a:spcBef>
        <a:spcAft>
          <a:spcPct val="0"/>
        </a:spcAft>
        <a:buClr>
          <a:schemeClr val="folHlink"/>
        </a:buClr>
        <a:buChar char="•"/>
        <a:defRPr>
          <a:solidFill>
            <a:schemeClr val="folHlink"/>
          </a:solidFill>
          <a:latin typeface="+mn-lt"/>
        </a:defRPr>
      </a:lvl8pPr>
      <a:lvl9pPr marL="3886200" indent="-228600" algn="l" rtl="0" fontAlgn="base">
        <a:spcBef>
          <a:spcPct val="20000"/>
        </a:spcBef>
        <a:spcAft>
          <a:spcPct val="0"/>
        </a:spcAft>
        <a:buClr>
          <a:schemeClr val="folHlink"/>
        </a:buClr>
        <a:buChar char="•"/>
        <a:defRPr>
          <a:solidFill>
            <a:schemeClr val="folHlink"/>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1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D5F0D746-F913-405F-AE32-4DED8F0326E8}" type="datetimeFigureOut">
              <a:rPr lang="en-US" smtClean="0">
                <a:solidFill>
                  <a:prstClr val="black">
                    <a:tint val="75000"/>
                  </a:prstClr>
                </a:solidFill>
              </a:rPr>
              <a:pPr defTabSz="914400"/>
              <a:t>24/5/13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41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41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7827495B-7427-4B0A-BA55-33A142CBD275}"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18693328"/>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1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D5F0D746-F913-405F-AE32-4DED8F0326E8}" type="datetimeFigureOut">
              <a:rPr lang="en-US" smtClean="0">
                <a:solidFill>
                  <a:prstClr val="black">
                    <a:tint val="75000"/>
                  </a:prstClr>
                </a:solidFill>
              </a:rPr>
              <a:pPr defTabSz="914400"/>
              <a:t>24/5/13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41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41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7827495B-7427-4B0A-BA55-33A142CBD275}"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1500367"/>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LIC-logo"/>
          <p:cNvPicPr>
            <a:picLocks noChangeAspect="1" noChangeArrowheads="1"/>
          </p:cNvPicPr>
          <p:nvPr userDrawn="1"/>
        </p:nvPicPr>
        <p:blipFill>
          <a:blip r:embed="rId13"/>
          <a:srcRect b="10159"/>
          <a:stretch>
            <a:fillRect/>
          </a:stretch>
        </p:blipFill>
        <p:spPr bwMode="auto">
          <a:xfrm>
            <a:off x="118696" y="52419"/>
            <a:ext cx="537796" cy="611187"/>
          </a:xfrm>
          <a:prstGeom prst="rect">
            <a:avLst/>
          </a:prstGeom>
          <a:noFill/>
          <a:ln w="9525">
            <a:noFill/>
            <a:miter lim="800000"/>
            <a:headEnd/>
            <a:tailEnd/>
          </a:ln>
        </p:spPr>
      </p:pic>
      <p:sp>
        <p:nvSpPr>
          <p:cNvPr id="4" name="TextBox 3"/>
          <p:cNvSpPr txBox="1"/>
          <p:nvPr userDrawn="1"/>
        </p:nvSpPr>
        <p:spPr>
          <a:xfrm>
            <a:off x="0" y="6486525"/>
            <a:ext cx="2453620" cy="338554"/>
          </a:xfrm>
          <a:prstGeom prst="rect">
            <a:avLst/>
          </a:prstGeom>
          <a:noFill/>
        </p:spPr>
        <p:txBody>
          <a:bodyPr wrap="none">
            <a:spAutoFit/>
          </a:bodyPr>
          <a:lstStyle/>
          <a:p>
            <a:pPr defTabSz="914400">
              <a:defRPr/>
            </a:pPr>
            <a:r>
              <a:rPr lang="en-GB" sz="1600" dirty="0">
                <a:solidFill>
                  <a:prstClr val="black"/>
                </a:solidFill>
              </a:rPr>
              <a:t>CLIC Workshop 2013, CERN</a:t>
            </a:r>
          </a:p>
        </p:txBody>
      </p:sp>
    </p:spTree>
    <p:extLst>
      <p:ext uri="{BB962C8B-B14F-4D97-AF65-F5344CB8AC3E}">
        <p14:creationId xmlns:p14="http://schemas.microsoft.com/office/powerpoint/2010/main" val="523324113"/>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LIC-logo"/>
          <p:cNvPicPr>
            <a:picLocks noChangeAspect="1" noChangeArrowheads="1"/>
          </p:cNvPicPr>
          <p:nvPr userDrawn="1"/>
        </p:nvPicPr>
        <p:blipFill>
          <a:blip r:embed="rId13"/>
          <a:srcRect b="10159"/>
          <a:stretch>
            <a:fillRect/>
          </a:stretch>
        </p:blipFill>
        <p:spPr bwMode="auto">
          <a:xfrm>
            <a:off x="118696" y="52389"/>
            <a:ext cx="537796" cy="611187"/>
          </a:xfrm>
          <a:prstGeom prst="rect">
            <a:avLst/>
          </a:prstGeom>
          <a:noFill/>
          <a:ln w="9525">
            <a:noFill/>
            <a:miter lim="800000"/>
            <a:headEnd/>
            <a:tailEnd/>
          </a:ln>
        </p:spPr>
      </p:pic>
      <p:sp>
        <p:nvSpPr>
          <p:cNvPr id="4" name="TextBox 3"/>
          <p:cNvSpPr txBox="1"/>
          <p:nvPr userDrawn="1"/>
        </p:nvSpPr>
        <p:spPr>
          <a:xfrm>
            <a:off x="0" y="6486525"/>
            <a:ext cx="2453620" cy="338554"/>
          </a:xfrm>
          <a:prstGeom prst="rect">
            <a:avLst/>
          </a:prstGeom>
          <a:noFill/>
        </p:spPr>
        <p:txBody>
          <a:bodyPr wrap="none">
            <a:spAutoFit/>
          </a:bodyPr>
          <a:lstStyle/>
          <a:p>
            <a:pPr defTabSz="914400">
              <a:defRPr/>
            </a:pPr>
            <a:r>
              <a:rPr lang="en-GB" sz="1600" dirty="0">
                <a:solidFill>
                  <a:prstClr val="black"/>
                </a:solidFill>
              </a:rPr>
              <a:t>CLIC Workshop 2013, CERN</a:t>
            </a:r>
          </a:p>
        </p:txBody>
      </p:sp>
    </p:spTree>
    <p:extLst>
      <p:ext uri="{BB962C8B-B14F-4D97-AF65-F5344CB8AC3E}">
        <p14:creationId xmlns:p14="http://schemas.microsoft.com/office/powerpoint/2010/main" val="304117696"/>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ottombar-2"/>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0" y="6273800"/>
            <a:ext cx="9145588" cy="584200"/>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346126" y="1400175"/>
            <a:ext cx="7935913" cy="1708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0" name="Rectangle 4"/>
          <p:cNvSpPr>
            <a:spLocks noGrp="1" noChangeArrowheads="1"/>
          </p:cNvSpPr>
          <p:nvPr>
            <p:ph type="sldNum" sz="quarter" idx="4"/>
          </p:nvPr>
        </p:nvSpPr>
        <p:spPr bwMode="auto">
          <a:xfrm>
            <a:off x="8609073" y="6466008"/>
            <a:ext cx="357187"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buClrTx/>
              <a:buSzTx/>
              <a:buFontTx/>
              <a:buNone/>
              <a:defRPr sz="1000" b="1">
                <a:ea typeface="ＭＳ Ｐゴシック" pitchFamily="34" charset="-128"/>
              </a:defRPr>
            </a:lvl1pPr>
          </a:lstStyle>
          <a:p>
            <a:pPr defTabSz="457200" fontAlgn="base">
              <a:spcBef>
                <a:spcPct val="0"/>
              </a:spcBef>
              <a:spcAft>
                <a:spcPct val="0"/>
              </a:spcAft>
            </a:pPr>
            <a:fld id="{13168D33-DADB-4F7F-84E8-040D5E0A20B5}" type="slidenum">
              <a:rPr lang="en-US" smtClean="0">
                <a:solidFill>
                  <a:srgbClr val="FFFFFF"/>
                </a:solidFill>
              </a:rPr>
              <a:pPr defTabSz="457200" fontAlgn="base">
                <a:spcBef>
                  <a:spcPct val="0"/>
                </a:spcBef>
                <a:spcAft>
                  <a:spcPct val="0"/>
                </a:spcAft>
              </a:pPr>
              <a:t>‹#›</a:t>
            </a:fld>
            <a:endParaRPr lang="en-US" smtClean="0">
              <a:solidFill>
                <a:srgbClr val="FFFFFF"/>
              </a:solidFill>
            </a:endParaRPr>
          </a:p>
        </p:txBody>
      </p:sp>
      <p:sp>
        <p:nvSpPr>
          <p:cNvPr id="1029" name="Rectangle 5"/>
          <p:cNvSpPr>
            <a:spLocks noGrp="1" noChangeArrowheads="1"/>
          </p:cNvSpPr>
          <p:nvPr>
            <p:ph type="title"/>
          </p:nvPr>
        </p:nvSpPr>
        <p:spPr bwMode="auto">
          <a:xfrm>
            <a:off x="76237" y="76200"/>
            <a:ext cx="7954963" cy="457200"/>
          </a:xfrm>
          <a:prstGeom prst="rect">
            <a:avLst/>
          </a:prstGeom>
          <a:noFill/>
          <a:ln w="9525">
            <a:noFill/>
            <a:miter lim="800000"/>
            <a:headEnd/>
            <a:tailEnd/>
          </a:ln>
          <a:effectLst/>
        </p:spPr>
        <p:txBody>
          <a:bodyPr vert="horz" wrap="square" lIns="91440" tIns="0" rIns="91440" bIns="45720" numCol="1" anchor="t" anchorCtr="0" compatLnSpc="1">
            <a:prstTxWarp prst="textNoShape">
              <a:avLst/>
            </a:prstTxWarp>
            <a:spAutoFit/>
          </a:bodyPr>
          <a:lstStyle/>
          <a:p>
            <a:pPr lvl="0"/>
            <a:r>
              <a:rPr lang="en-US" smtClean="0"/>
              <a:t>Click to edit Master title style</a:t>
            </a:r>
          </a:p>
        </p:txBody>
      </p:sp>
      <p:sp>
        <p:nvSpPr>
          <p:cNvPr id="60422" name="Rectangle 6"/>
          <p:cNvSpPr>
            <a:spLocks noGrp="1" noChangeArrowheads="1"/>
          </p:cNvSpPr>
          <p:nvPr>
            <p:ph type="ftr" sz="quarter" idx="3"/>
          </p:nvPr>
        </p:nvSpPr>
        <p:spPr bwMode="auto">
          <a:xfrm>
            <a:off x="1371600" y="6277095"/>
            <a:ext cx="2209800" cy="581025"/>
          </a:xfrm>
          <a:prstGeom prst="rect">
            <a:avLst/>
          </a:prstGeom>
          <a:solidFill>
            <a:srgbClr val="9999FF">
              <a:alpha val="64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buClrTx/>
              <a:buSzTx/>
              <a:buFontTx/>
              <a:buNone/>
              <a:defRPr sz="1400">
                <a:solidFill>
                  <a:schemeClr val="tx1"/>
                </a:solidFill>
                <a:ea typeface="ＭＳ Ｐゴシック" pitchFamily="34" charset="-128"/>
                <a:cs typeface="+mn-cs"/>
              </a:defRPr>
            </a:lvl1pPr>
          </a:lstStyle>
          <a:p>
            <a:pPr defTabSz="457200" fontAlgn="base">
              <a:spcBef>
                <a:spcPct val="0"/>
              </a:spcBef>
              <a:spcAft>
                <a:spcPct val="0"/>
              </a:spcAft>
              <a:defRPr/>
            </a:pPr>
            <a:r>
              <a:rPr lang="en-US">
                <a:solidFill>
                  <a:srgbClr val="131313"/>
                </a:solidFill>
              </a:rPr>
              <a:t>John Power, SLAC 2011</a:t>
            </a:r>
          </a:p>
        </p:txBody>
      </p:sp>
    </p:spTree>
    <p:extLst>
      <p:ext uri="{BB962C8B-B14F-4D97-AF65-F5344CB8AC3E}">
        <p14:creationId xmlns:p14="http://schemas.microsoft.com/office/powerpoint/2010/main" val="4194321352"/>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hf sldNum="0" hdr="0" dt="0"/>
  <p:txStyles>
    <p:titleStyle>
      <a:lvl1pPr algn="l" rtl="0" eaLnBrk="0" fontAlgn="base" hangingPunct="0">
        <a:lnSpc>
          <a:spcPct val="90000"/>
        </a:lnSpc>
        <a:spcBef>
          <a:spcPct val="0"/>
        </a:spcBef>
        <a:spcAft>
          <a:spcPct val="0"/>
        </a:spcAft>
        <a:defRPr sz="3000" b="1" i="1">
          <a:solidFill>
            <a:srgbClr val="0071BC"/>
          </a:solidFill>
          <a:latin typeface="+mj-lt"/>
          <a:ea typeface="+mj-ea"/>
          <a:cs typeface="+mj-cs"/>
        </a:defRPr>
      </a:lvl1pPr>
      <a:lvl2pPr algn="l" rtl="0" eaLnBrk="0" fontAlgn="base" hangingPunct="0">
        <a:lnSpc>
          <a:spcPct val="90000"/>
        </a:lnSpc>
        <a:spcBef>
          <a:spcPct val="0"/>
        </a:spcBef>
        <a:spcAft>
          <a:spcPct val="0"/>
        </a:spcAft>
        <a:defRPr sz="3000" b="1" i="1">
          <a:solidFill>
            <a:srgbClr val="0071BC"/>
          </a:solidFill>
          <a:latin typeface="Comic Sans MS" pitchFamily="66" charset="0"/>
          <a:cs typeface="Arial" charset="0"/>
        </a:defRPr>
      </a:lvl2pPr>
      <a:lvl3pPr algn="l" rtl="0" eaLnBrk="0" fontAlgn="base" hangingPunct="0">
        <a:lnSpc>
          <a:spcPct val="90000"/>
        </a:lnSpc>
        <a:spcBef>
          <a:spcPct val="0"/>
        </a:spcBef>
        <a:spcAft>
          <a:spcPct val="0"/>
        </a:spcAft>
        <a:defRPr sz="3000" b="1" i="1">
          <a:solidFill>
            <a:srgbClr val="0071BC"/>
          </a:solidFill>
          <a:latin typeface="Comic Sans MS" pitchFamily="66" charset="0"/>
          <a:cs typeface="Arial" charset="0"/>
        </a:defRPr>
      </a:lvl3pPr>
      <a:lvl4pPr algn="l" rtl="0" eaLnBrk="0" fontAlgn="base" hangingPunct="0">
        <a:lnSpc>
          <a:spcPct val="90000"/>
        </a:lnSpc>
        <a:spcBef>
          <a:spcPct val="0"/>
        </a:spcBef>
        <a:spcAft>
          <a:spcPct val="0"/>
        </a:spcAft>
        <a:defRPr sz="3000" b="1" i="1">
          <a:solidFill>
            <a:srgbClr val="0071BC"/>
          </a:solidFill>
          <a:latin typeface="Comic Sans MS" pitchFamily="66" charset="0"/>
          <a:cs typeface="Arial" charset="0"/>
        </a:defRPr>
      </a:lvl4pPr>
      <a:lvl5pPr algn="l" rtl="0" eaLnBrk="0" fontAlgn="base" hangingPunct="0">
        <a:lnSpc>
          <a:spcPct val="90000"/>
        </a:lnSpc>
        <a:spcBef>
          <a:spcPct val="0"/>
        </a:spcBef>
        <a:spcAft>
          <a:spcPct val="0"/>
        </a:spcAft>
        <a:defRPr sz="3000" b="1" i="1">
          <a:solidFill>
            <a:srgbClr val="0071BC"/>
          </a:solidFill>
          <a:latin typeface="Comic Sans MS" pitchFamily="66" charset="0"/>
          <a:cs typeface="Arial" charset="0"/>
        </a:defRPr>
      </a:lvl5pPr>
      <a:lvl6pPr marL="457200" algn="l" rtl="0" fontAlgn="base">
        <a:lnSpc>
          <a:spcPct val="90000"/>
        </a:lnSpc>
        <a:spcBef>
          <a:spcPct val="0"/>
        </a:spcBef>
        <a:spcAft>
          <a:spcPct val="0"/>
        </a:spcAft>
        <a:defRPr sz="3000" b="1" i="1">
          <a:solidFill>
            <a:srgbClr val="0071BC"/>
          </a:solidFill>
          <a:latin typeface="Comic Sans MS" pitchFamily="66" charset="0"/>
          <a:cs typeface="Arial" charset="0"/>
        </a:defRPr>
      </a:lvl6pPr>
      <a:lvl7pPr marL="914400" algn="l" rtl="0" fontAlgn="base">
        <a:lnSpc>
          <a:spcPct val="90000"/>
        </a:lnSpc>
        <a:spcBef>
          <a:spcPct val="0"/>
        </a:spcBef>
        <a:spcAft>
          <a:spcPct val="0"/>
        </a:spcAft>
        <a:defRPr sz="3000" b="1" i="1">
          <a:solidFill>
            <a:srgbClr val="0071BC"/>
          </a:solidFill>
          <a:latin typeface="Comic Sans MS" pitchFamily="66" charset="0"/>
          <a:cs typeface="Arial" charset="0"/>
        </a:defRPr>
      </a:lvl7pPr>
      <a:lvl8pPr marL="1371600" algn="l" rtl="0" fontAlgn="base">
        <a:lnSpc>
          <a:spcPct val="90000"/>
        </a:lnSpc>
        <a:spcBef>
          <a:spcPct val="0"/>
        </a:spcBef>
        <a:spcAft>
          <a:spcPct val="0"/>
        </a:spcAft>
        <a:defRPr sz="3000" b="1" i="1">
          <a:solidFill>
            <a:srgbClr val="0071BC"/>
          </a:solidFill>
          <a:latin typeface="Comic Sans MS" pitchFamily="66" charset="0"/>
          <a:cs typeface="Arial" charset="0"/>
        </a:defRPr>
      </a:lvl8pPr>
      <a:lvl9pPr marL="1828800" algn="l" rtl="0" fontAlgn="base">
        <a:lnSpc>
          <a:spcPct val="90000"/>
        </a:lnSpc>
        <a:spcBef>
          <a:spcPct val="0"/>
        </a:spcBef>
        <a:spcAft>
          <a:spcPct val="0"/>
        </a:spcAft>
        <a:defRPr sz="3000" b="1" i="1">
          <a:solidFill>
            <a:srgbClr val="0071BC"/>
          </a:solidFill>
          <a:latin typeface="Comic Sans MS" pitchFamily="66" charset="0"/>
          <a:cs typeface="Arial" charset="0"/>
        </a:defRPr>
      </a:lvl9pPr>
    </p:titleStyle>
    <p:bodyStyle>
      <a:lvl1pPr marL="282575" indent="-282575" algn="l" rtl="0" eaLnBrk="0" fontAlgn="base" hangingPunct="0">
        <a:spcBef>
          <a:spcPct val="10000"/>
        </a:spcBef>
        <a:spcAft>
          <a:spcPct val="10000"/>
        </a:spcAft>
        <a:buClr>
          <a:schemeClr val="tx2"/>
        </a:buClr>
        <a:buFont typeface="Wingdings" pitchFamily="2" charset="2"/>
        <a:buChar char="n"/>
        <a:defRPr>
          <a:solidFill>
            <a:schemeClr val="tx1"/>
          </a:solidFill>
          <a:latin typeface="+mn-lt"/>
          <a:ea typeface="+mn-ea"/>
          <a:cs typeface="+mn-cs"/>
        </a:defRPr>
      </a:lvl1pPr>
      <a:lvl2pPr marL="685800" indent="-288925" algn="l" rtl="0" eaLnBrk="0" fontAlgn="base" hangingPunct="0">
        <a:spcBef>
          <a:spcPct val="10000"/>
        </a:spcBef>
        <a:spcAft>
          <a:spcPct val="10000"/>
        </a:spcAft>
        <a:buClr>
          <a:schemeClr val="tx2"/>
        </a:buClr>
        <a:buChar char="–"/>
        <a:defRPr>
          <a:solidFill>
            <a:schemeClr val="tx1"/>
          </a:solidFill>
          <a:latin typeface="+mn-lt"/>
          <a:cs typeface="+mn-cs"/>
        </a:defRPr>
      </a:lvl2pPr>
      <a:lvl3pPr marL="968375" indent="-168275" algn="l" rtl="0" eaLnBrk="0" fontAlgn="base" hangingPunct="0">
        <a:spcBef>
          <a:spcPct val="10000"/>
        </a:spcBef>
        <a:spcAft>
          <a:spcPct val="10000"/>
        </a:spcAft>
        <a:buClr>
          <a:schemeClr val="tx2"/>
        </a:buClr>
        <a:buFont typeface="Times" pitchFamily="18" charset="0"/>
        <a:buChar char="•"/>
        <a:defRPr i="1">
          <a:solidFill>
            <a:schemeClr val="tx1"/>
          </a:solidFill>
          <a:latin typeface="+mn-lt"/>
          <a:cs typeface="+mn-cs"/>
        </a:defRPr>
      </a:lvl3pPr>
      <a:lvl4pPr marL="1363663" indent="-280988" algn="l" rtl="0" eaLnBrk="0" fontAlgn="base" hangingPunct="0">
        <a:spcBef>
          <a:spcPct val="10000"/>
        </a:spcBef>
        <a:spcAft>
          <a:spcPct val="10000"/>
        </a:spcAft>
        <a:buClr>
          <a:schemeClr val="tx2"/>
        </a:buClr>
        <a:buFont typeface="Times" pitchFamily="18" charset="0"/>
        <a:buChar char="–"/>
        <a:defRPr>
          <a:solidFill>
            <a:schemeClr val="tx1"/>
          </a:solidFill>
          <a:latin typeface="+mn-lt"/>
          <a:cs typeface="+mn-cs"/>
        </a:defRPr>
      </a:lvl4pPr>
      <a:lvl5pPr marL="1652588" indent="-174625" algn="l" rtl="0" eaLnBrk="0" fontAlgn="base" hangingPunct="0">
        <a:spcBef>
          <a:spcPct val="10000"/>
        </a:spcBef>
        <a:spcAft>
          <a:spcPct val="10000"/>
        </a:spcAft>
        <a:buClr>
          <a:schemeClr val="tx2"/>
        </a:buClr>
        <a:buFont typeface="Times" pitchFamily="18" charset="0"/>
        <a:buChar char="•"/>
        <a:defRPr i="1">
          <a:solidFill>
            <a:schemeClr val="tx1"/>
          </a:solidFill>
          <a:latin typeface="+mn-lt"/>
          <a:cs typeface="+mn-cs"/>
        </a:defRPr>
      </a:lvl5pPr>
      <a:lvl6pPr marL="2109788" indent="-174625" algn="l" rtl="0" fontAlgn="base">
        <a:spcBef>
          <a:spcPct val="10000"/>
        </a:spcBef>
        <a:spcAft>
          <a:spcPct val="10000"/>
        </a:spcAft>
        <a:buClr>
          <a:schemeClr val="tx2"/>
        </a:buClr>
        <a:buFont typeface="Times" pitchFamily="18" charset="0"/>
        <a:buChar char="•"/>
        <a:defRPr i="1">
          <a:solidFill>
            <a:schemeClr val="tx1"/>
          </a:solidFill>
          <a:latin typeface="+mn-lt"/>
          <a:cs typeface="+mn-cs"/>
        </a:defRPr>
      </a:lvl6pPr>
      <a:lvl7pPr marL="2566988" indent="-174625" algn="l" rtl="0" fontAlgn="base">
        <a:spcBef>
          <a:spcPct val="10000"/>
        </a:spcBef>
        <a:spcAft>
          <a:spcPct val="10000"/>
        </a:spcAft>
        <a:buClr>
          <a:schemeClr val="tx2"/>
        </a:buClr>
        <a:buFont typeface="Times" pitchFamily="18" charset="0"/>
        <a:buChar char="•"/>
        <a:defRPr i="1">
          <a:solidFill>
            <a:schemeClr val="tx1"/>
          </a:solidFill>
          <a:latin typeface="+mn-lt"/>
          <a:cs typeface="+mn-cs"/>
        </a:defRPr>
      </a:lvl7pPr>
      <a:lvl8pPr marL="3024188" indent="-174625" algn="l" rtl="0" fontAlgn="base">
        <a:spcBef>
          <a:spcPct val="10000"/>
        </a:spcBef>
        <a:spcAft>
          <a:spcPct val="10000"/>
        </a:spcAft>
        <a:buClr>
          <a:schemeClr val="tx2"/>
        </a:buClr>
        <a:buFont typeface="Times" pitchFamily="18" charset="0"/>
        <a:buChar char="•"/>
        <a:defRPr i="1">
          <a:solidFill>
            <a:schemeClr val="tx1"/>
          </a:solidFill>
          <a:latin typeface="+mn-lt"/>
          <a:cs typeface="+mn-cs"/>
        </a:defRPr>
      </a:lvl8pPr>
      <a:lvl9pPr marL="3481388" indent="-174625" algn="l" rtl="0" fontAlgn="base">
        <a:spcBef>
          <a:spcPct val="10000"/>
        </a:spcBef>
        <a:spcAft>
          <a:spcPct val="10000"/>
        </a:spcAft>
        <a:buClr>
          <a:schemeClr val="tx2"/>
        </a:buClr>
        <a:buFont typeface="Times" pitchFamily="18" charset="0"/>
        <a:buChar char="•"/>
        <a:defRPr i="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11"/>
          <p:cNvPicPr>
            <a:picLocks noChangeAspect="1" noChangeArrowheads="1"/>
          </p:cNvPicPr>
          <p:nvPr userDrawn="1"/>
        </p:nvPicPr>
        <p:blipFill>
          <a:blip r:embed="rId14" cstate="print">
            <a:duotone>
              <a:schemeClr val="accent3">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p:spPr>
      </p:pic>
      <p:sp>
        <p:nvSpPr>
          <p:cNvPr id="1025" name="Rectangle 1"/>
          <p:cNvSpPr>
            <a:spLocks noGrp="1" noChangeArrowheads="1"/>
          </p:cNvSpPr>
          <p:nvPr>
            <p:ph type="title"/>
          </p:nvPr>
        </p:nvSpPr>
        <p:spPr bwMode="auto">
          <a:xfrm>
            <a:off x="1447800" y="381000"/>
            <a:ext cx="7086600" cy="762000"/>
          </a:xfrm>
          <a:prstGeom prst="rect">
            <a:avLst/>
          </a:prstGeom>
          <a:gradFill flip="none" rotWithShape="1">
            <a:gsLst>
              <a:gs pos="4000">
                <a:schemeClr val="accent3">
                  <a:lumMod val="65000"/>
                </a:schemeClr>
              </a:gs>
              <a:gs pos="50000">
                <a:schemeClr val="bg1">
                  <a:lumMod val="85000"/>
                  <a:shade val="67500"/>
                  <a:satMod val="115000"/>
                </a:schemeClr>
              </a:gs>
              <a:gs pos="100000">
                <a:schemeClr val="bg1">
                  <a:lumMod val="85000"/>
                  <a:shade val="100000"/>
                  <a:satMod val="115000"/>
                </a:schemeClr>
              </a:gs>
            </a:gsLst>
            <a:lin ang="5400000" scaled="1"/>
            <a:tileRect/>
          </a:gradFill>
          <a:ln w="28575">
            <a:noFill/>
            <a:round/>
            <a:headEnd/>
            <a:tailEnd/>
          </a:ln>
          <a:effectLst>
            <a:outerShdw blurRad="50800" dist="38100" dir="2700000" algn="tl" rotWithShape="0">
              <a:prstClr val="black">
                <a:alpha val="40000"/>
              </a:prstClr>
            </a:outerShdw>
          </a:effectLst>
          <a:scene3d>
            <a:camera prst="orthographicFront"/>
            <a:lightRig rig="threePt" dir="t"/>
          </a:scene3d>
          <a:sp3d/>
        </p:spPr>
        <p:txBody>
          <a:bodyPr vert="horz" wrap="square" lIns="90000" tIns="46800" rIns="90000" bIns="46800" numCol="1" anchor="ctr" anchorCtr="0" compatLnSpc="1">
            <a:prstTxWarp prst="textNoShape">
              <a:avLst/>
            </a:prstTxWarp>
            <a:sp3d extrusionH="57150">
              <a:bevelT w="38100" h="38100"/>
            </a:sp3d>
          </a:bodyPr>
          <a:lstStyle/>
          <a:p>
            <a:pPr lvl="0"/>
            <a:r>
              <a:rPr lang="en-GB" dirty="0" smtClean="0"/>
              <a:t>Click to edit the title text format</a:t>
            </a:r>
          </a:p>
        </p:txBody>
      </p:sp>
      <p:sp>
        <p:nvSpPr>
          <p:cNvPr id="3076" name="Rectangle 2"/>
          <p:cNvSpPr>
            <a:spLocks noGrp="1" noChangeArrowheads="1"/>
          </p:cNvSpPr>
          <p:nvPr>
            <p:ph type="body" idx="1"/>
          </p:nvPr>
        </p:nvSpPr>
        <p:spPr bwMode="auto">
          <a:xfrm>
            <a:off x="1828800" y="1600200"/>
            <a:ext cx="7008813" cy="4951413"/>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pic>
        <p:nvPicPr>
          <p:cNvPr id="3077" name="Picture 3"/>
          <p:cNvPicPr>
            <a:picLocks noChangeAspect="1" noChangeArrowheads="1"/>
          </p:cNvPicPr>
          <p:nvPr/>
        </p:nvPicPr>
        <p:blipFill>
          <a:blip r:embed="rId15" cstate="print"/>
          <a:srcRect/>
          <a:stretch>
            <a:fillRect/>
          </a:stretch>
        </p:blipFill>
        <p:spPr bwMode="auto">
          <a:xfrm>
            <a:off x="352425" y="477838"/>
            <a:ext cx="723900" cy="696912"/>
          </a:xfrm>
          <a:prstGeom prst="rect">
            <a:avLst/>
          </a:prstGeom>
          <a:noFill/>
          <a:ln w="9525">
            <a:noFill/>
            <a:round/>
            <a:headEnd/>
            <a:tailEnd/>
          </a:ln>
        </p:spPr>
      </p:pic>
      <p:sp>
        <p:nvSpPr>
          <p:cNvPr id="1028" name="Text Box 4"/>
          <p:cNvSpPr txBox="1">
            <a:spLocks noChangeArrowheads="1"/>
          </p:cNvSpPr>
          <p:nvPr/>
        </p:nvSpPr>
        <p:spPr bwMode="auto">
          <a:xfrm>
            <a:off x="179388" y="6613525"/>
            <a:ext cx="4316412" cy="260350"/>
          </a:xfrm>
          <a:prstGeom prst="rect">
            <a:avLst/>
          </a:prstGeom>
          <a:noFill/>
          <a:ln w="9525">
            <a:noFill/>
            <a:round/>
            <a:headEnd/>
            <a:tailEnd/>
          </a:ln>
          <a:effectLst/>
        </p:spPr>
        <p:txBody>
          <a:bodyPr lIns="90000" tIns="46800" rIns="90000" bIns="46800">
            <a:spAutoFit/>
          </a:bodyPr>
          <a:lstStyle/>
          <a:p>
            <a:pPr defTabSz="449263" eaLnBrk="0" fontAlgn="base" hangingPunct="0">
              <a:spcBef>
                <a:spcPct val="0"/>
              </a:spcBef>
              <a:spcAft>
                <a:spcPct val="0"/>
              </a:spcAft>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1100">
                <a:solidFill>
                  <a:srgbClr val="000000"/>
                </a:solidFill>
                <a:latin typeface="Arial" charset="0"/>
              </a:rPr>
              <a:t>Flyura Djurabekova, HIP, University of Helsinki</a:t>
            </a:r>
          </a:p>
        </p:txBody>
      </p:sp>
      <p:sp>
        <p:nvSpPr>
          <p:cNvPr id="1029" name="Text Box 5"/>
          <p:cNvSpPr txBox="1">
            <a:spLocks noChangeArrowheads="1"/>
          </p:cNvSpPr>
          <p:nvPr/>
        </p:nvSpPr>
        <p:spPr bwMode="auto">
          <a:xfrm>
            <a:off x="8101013" y="6613525"/>
            <a:ext cx="863600" cy="246063"/>
          </a:xfrm>
          <a:prstGeom prst="rect">
            <a:avLst/>
          </a:prstGeom>
          <a:noFill/>
          <a:ln w="9525">
            <a:noFill/>
            <a:round/>
            <a:headEnd/>
            <a:tailEnd/>
          </a:ln>
          <a:effectLst/>
        </p:spPr>
        <p:txBody>
          <a:bodyPr lIns="90000" tIns="46800" rIns="90000" bIns="46800">
            <a:spAutoFit/>
          </a:bodyPr>
          <a:lstStyle/>
          <a:p>
            <a:pPr algn="r" defTabSz="449263" eaLnBrk="0" fontAlgn="base" hangingPunct="0">
              <a:spcBef>
                <a:spcPct val="0"/>
              </a:spcBef>
              <a:spcAft>
                <a:spcPct val="0"/>
              </a:spcAft>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7056714F-46C3-44FD-B072-0168A6095D4C}" type="slidenum">
              <a:rPr lang="en-GB" sz="1000">
                <a:solidFill>
                  <a:srgbClr val="000000"/>
                </a:solidFill>
                <a:latin typeface="Arial" charset="0"/>
              </a:rPr>
              <a:pPr algn="r" defTabSz="449263" eaLnBrk="0" fontAlgn="base" hangingPunct="0">
                <a:spcBef>
                  <a:spcPct val="0"/>
                </a:spcBef>
                <a:spcAft>
                  <a:spcPct val="0"/>
                </a:spcAft>
                <a:buClr>
                  <a:srgbClr val="000000"/>
                </a:buClr>
                <a:buSzPct val="100000"/>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a:t>
            </a:fld>
            <a:endParaRPr lang="en-GB" sz="1000">
              <a:solidFill>
                <a:srgbClr val="000000"/>
              </a:solidFill>
              <a:latin typeface="Arial" charset="0"/>
            </a:endParaRPr>
          </a:p>
        </p:txBody>
      </p:sp>
      <p:pic>
        <p:nvPicPr>
          <p:cNvPr id="3081" name="Picture 7"/>
          <p:cNvPicPr>
            <a:picLocks noChangeAspect="1" noChangeArrowheads="1"/>
          </p:cNvPicPr>
          <p:nvPr/>
        </p:nvPicPr>
        <p:blipFill>
          <a:blip r:embed="rId16" cstate="print"/>
          <a:srcRect/>
          <a:stretch>
            <a:fillRect/>
          </a:stretch>
        </p:blipFill>
        <p:spPr bwMode="auto">
          <a:xfrm>
            <a:off x="381000" y="1295400"/>
            <a:ext cx="641350" cy="649287"/>
          </a:xfrm>
          <a:prstGeom prst="rect">
            <a:avLst/>
          </a:prstGeom>
          <a:noFill/>
          <a:ln w="9525">
            <a:noFill/>
            <a:round/>
            <a:headEnd/>
            <a:tailEnd/>
          </a:ln>
        </p:spPr>
      </p:pic>
    </p:spTree>
    <p:extLst>
      <p:ext uri="{BB962C8B-B14F-4D97-AF65-F5344CB8AC3E}">
        <p14:creationId xmlns:p14="http://schemas.microsoft.com/office/powerpoint/2010/main" val="3032685534"/>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Lst>
  <p:timing>
    <p:tnLst>
      <p:par>
        <p:cTn xmlns:p14="http://schemas.microsoft.com/office/powerpoint/2010/main" id="1" dur="indefinite" restart="never" nodeType="tmRoot"/>
      </p:par>
    </p:tnLst>
  </p:timing>
  <p:txStyles>
    <p:titleStyle>
      <a:lvl1pPr algn="ctr" defTabSz="449263" rtl="0" eaLnBrk="0" fontAlgn="base" hangingPunct="0">
        <a:lnSpc>
          <a:spcPts val="2988"/>
        </a:lnSpc>
        <a:spcBef>
          <a:spcPct val="0"/>
        </a:spcBef>
        <a:spcAft>
          <a:spcPct val="0"/>
        </a:spcAft>
        <a:buClr>
          <a:srgbClr val="1E1C77"/>
        </a:buClr>
        <a:buSzPct val="100000"/>
        <a:buFont typeface="Arial" charset="0"/>
        <a:defRPr sz="3200" b="0" cap="none" spc="0">
          <a:ln w="18415" cmpd="sng">
            <a:noFill/>
            <a:prstDash val="solid"/>
          </a:ln>
          <a:solidFill>
            <a:srgbClr val="583656"/>
          </a:solidFill>
          <a:effectLst>
            <a:outerShdw blurRad="50800" dist="38100" dir="10800000" algn="r" rotWithShape="0">
              <a:prstClr val="black">
                <a:alpha val="40000"/>
              </a:prstClr>
            </a:outerShdw>
          </a:effectLst>
          <a:latin typeface="+mj-lt"/>
          <a:ea typeface="+mj-ea"/>
          <a:cs typeface="+mj-cs"/>
        </a:defRPr>
      </a:lvl1pPr>
      <a:lvl2pPr algn="l" defTabSz="449263" rtl="0" eaLnBrk="0" fontAlgn="base" hangingPunct="0">
        <a:lnSpc>
          <a:spcPts val="2988"/>
        </a:lnSpc>
        <a:spcBef>
          <a:spcPct val="0"/>
        </a:spcBef>
        <a:spcAft>
          <a:spcPct val="0"/>
        </a:spcAft>
        <a:buClr>
          <a:srgbClr val="1E1C77"/>
        </a:buClr>
        <a:buSzPct val="100000"/>
        <a:buFont typeface="Arial" charset="0"/>
        <a:defRPr sz="2400" b="1">
          <a:solidFill>
            <a:schemeClr val="bg1"/>
          </a:solidFill>
          <a:latin typeface="Lucida Sans Unicode" pitchFamily="34" charset="0"/>
        </a:defRPr>
      </a:lvl2pPr>
      <a:lvl3pPr algn="l" defTabSz="449263" rtl="0" eaLnBrk="0" fontAlgn="base" hangingPunct="0">
        <a:lnSpc>
          <a:spcPts val="2988"/>
        </a:lnSpc>
        <a:spcBef>
          <a:spcPct val="0"/>
        </a:spcBef>
        <a:spcAft>
          <a:spcPct val="0"/>
        </a:spcAft>
        <a:buClr>
          <a:srgbClr val="1E1C77"/>
        </a:buClr>
        <a:buSzPct val="100000"/>
        <a:buFont typeface="Arial" charset="0"/>
        <a:defRPr sz="2400" b="1">
          <a:solidFill>
            <a:schemeClr val="bg1"/>
          </a:solidFill>
          <a:latin typeface="Lucida Sans Unicode" pitchFamily="34" charset="0"/>
        </a:defRPr>
      </a:lvl3pPr>
      <a:lvl4pPr algn="l" defTabSz="449263" rtl="0" eaLnBrk="0" fontAlgn="base" hangingPunct="0">
        <a:lnSpc>
          <a:spcPts val="2988"/>
        </a:lnSpc>
        <a:spcBef>
          <a:spcPct val="0"/>
        </a:spcBef>
        <a:spcAft>
          <a:spcPct val="0"/>
        </a:spcAft>
        <a:buClr>
          <a:srgbClr val="1E1C77"/>
        </a:buClr>
        <a:buSzPct val="100000"/>
        <a:buFont typeface="Arial" charset="0"/>
        <a:defRPr sz="2400" b="1">
          <a:solidFill>
            <a:schemeClr val="bg1"/>
          </a:solidFill>
          <a:latin typeface="Lucida Sans Unicode" pitchFamily="34" charset="0"/>
        </a:defRPr>
      </a:lvl4pPr>
      <a:lvl5pPr algn="l" defTabSz="449263" rtl="0" eaLnBrk="0" fontAlgn="base" hangingPunct="0">
        <a:lnSpc>
          <a:spcPts val="2988"/>
        </a:lnSpc>
        <a:spcBef>
          <a:spcPct val="0"/>
        </a:spcBef>
        <a:spcAft>
          <a:spcPct val="0"/>
        </a:spcAft>
        <a:buClr>
          <a:srgbClr val="1E1C77"/>
        </a:buClr>
        <a:buSzPct val="100000"/>
        <a:buFont typeface="Arial" charset="0"/>
        <a:defRPr sz="2400" b="1">
          <a:solidFill>
            <a:schemeClr val="bg1"/>
          </a:solidFill>
          <a:latin typeface="Lucida Sans Unicode" pitchFamily="34" charset="0"/>
        </a:defRPr>
      </a:lvl5pPr>
      <a:lvl6pPr marL="457200" algn="l" defTabSz="449263" rtl="0" eaLnBrk="0" fontAlgn="base" hangingPunct="0">
        <a:lnSpc>
          <a:spcPts val="2988"/>
        </a:lnSpc>
        <a:spcBef>
          <a:spcPct val="0"/>
        </a:spcBef>
        <a:spcAft>
          <a:spcPct val="0"/>
        </a:spcAft>
        <a:buClr>
          <a:srgbClr val="1E1C77"/>
        </a:buClr>
        <a:buSzPct val="100000"/>
        <a:buFont typeface="Arial" charset="0"/>
        <a:defRPr sz="2400" b="1">
          <a:solidFill>
            <a:srgbClr val="1E1C77"/>
          </a:solidFill>
          <a:latin typeface="Arial" charset="0"/>
        </a:defRPr>
      </a:lvl6pPr>
      <a:lvl7pPr marL="914400" algn="l" defTabSz="449263" rtl="0" eaLnBrk="0" fontAlgn="base" hangingPunct="0">
        <a:lnSpc>
          <a:spcPts val="2988"/>
        </a:lnSpc>
        <a:spcBef>
          <a:spcPct val="0"/>
        </a:spcBef>
        <a:spcAft>
          <a:spcPct val="0"/>
        </a:spcAft>
        <a:buClr>
          <a:srgbClr val="1E1C77"/>
        </a:buClr>
        <a:buSzPct val="100000"/>
        <a:buFont typeface="Arial" charset="0"/>
        <a:defRPr sz="2400" b="1">
          <a:solidFill>
            <a:srgbClr val="1E1C77"/>
          </a:solidFill>
          <a:latin typeface="Arial" charset="0"/>
        </a:defRPr>
      </a:lvl7pPr>
      <a:lvl8pPr marL="1371600" algn="l" defTabSz="449263" rtl="0" eaLnBrk="0" fontAlgn="base" hangingPunct="0">
        <a:lnSpc>
          <a:spcPts val="2988"/>
        </a:lnSpc>
        <a:spcBef>
          <a:spcPct val="0"/>
        </a:spcBef>
        <a:spcAft>
          <a:spcPct val="0"/>
        </a:spcAft>
        <a:buClr>
          <a:srgbClr val="1E1C77"/>
        </a:buClr>
        <a:buSzPct val="100000"/>
        <a:buFont typeface="Arial" charset="0"/>
        <a:defRPr sz="2400" b="1">
          <a:solidFill>
            <a:srgbClr val="1E1C77"/>
          </a:solidFill>
          <a:latin typeface="Arial" charset="0"/>
        </a:defRPr>
      </a:lvl8pPr>
      <a:lvl9pPr marL="1828800" algn="l" defTabSz="449263" rtl="0" eaLnBrk="0" fontAlgn="base" hangingPunct="0">
        <a:lnSpc>
          <a:spcPts val="2988"/>
        </a:lnSpc>
        <a:spcBef>
          <a:spcPct val="0"/>
        </a:spcBef>
        <a:spcAft>
          <a:spcPct val="0"/>
        </a:spcAft>
        <a:buClr>
          <a:srgbClr val="1E1C77"/>
        </a:buClr>
        <a:buSzPct val="100000"/>
        <a:buFont typeface="Arial" charset="0"/>
        <a:defRPr sz="2400" b="1">
          <a:solidFill>
            <a:srgbClr val="1E1C77"/>
          </a:solidFill>
          <a:latin typeface="Arial" charset="0"/>
        </a:defRPr>
      </a:lvl9pPr>
    </p:titleStyle>
    <p:bodyStyle>
      <a:lvl1pPr marL="280988" indent="-280988" algn="l" defTabSz="449263" rtl="0" eaLnBrk="0" fontAlgn="base" hangingPunct="0">
        <a:lnSpc>
          <a:spcPts val="2988"/>
        </a:lnSpc>
        <a:spcBef>
          <a:spcPct val="0"/>
        </a:spcBef>
        <a:spcAft>
          <a:spcPct val="0"/>
        </a:spcAft>
        <a:buClr>
          <a:schemeClr val="tx1">
            <a:lumMod val="85000"/>
            <a:lumOff val="15000"/>
          </a:schemeClr>
        </a:buClr>
        <a:buSzPct val="95000"/>
        <a:buFont typeface="Wingdings" pitchFamily="2" charset="2"/>
        <a:buChar char=""/>
        <a:defRPr sz="2000">
          <a:solidFill>
            <a:schemeClr val="tx1">
              <a:lumMod val="85000"/>
              <a:lumOff val="15000"/>
            </a:schemeClr>
          </a:solidFill>
          <a:latin typeface="+mn-lt"/>
          <a:ea typeface="+mn-ea"/>
          <a:cs typeface="+mn-cs"/>
        </a:defRPr>
      </a:lvl1pPr>
      <a:lvl2pPr marL="668338" indent="-188913" algn="l" defTabSz="449263" rtl="0" eaLnBrk="0" fontAlgn="base" hangingPunct="0">
        <a:lnSpc>
          <a:spcPts val="2988"/>
        </a:lnSpc>
        <a:spcBef>
          <a:spcPct val="0"/>
        </a:spcBef>
        <a:spcAft>
          <a:spcPct val="0"/>
        </a:spcAft>
        <a:buClr>
          <a:schemeClr val="tx1">
            <a:lumMod val="85000"/>
            <a:lumOff val="15000"/>
          </a:schemeClr>
        </a:buClr>
        <a:buSzPct val="80000"/>
        <a:buFont typeface="Wingdings" pitchFamily="2" charset="2"/>
        <a:buChar char="Ø"/>
        <a:defRPr>
          <a:solidFill>
            <a:schemeClr val="tx1">
              <a:lumMod val="85000"/>
              <a:lumOff val="15000"/>
            </a:schemeClr>
          </a:solidFill>
          <a:latin typeface="+mn-lt"/>
        </a:defRPr>
      </a:lvl2pPr>
      <a:lvl3pPr marL="1049338" indent="-188913" algn="l" defTabSz="449263" rtl="0" eaLnBrk="0" fontAlgn="base" hangingPunct="0">
        <a:lnSpc>
          <a:spcPts val="2988"/>
        </a:lnSpc>
        <a:spcBef>
          <a:spcPct val="0"/>
        </a:spcBef>
        <a:spcAft>
          <a:spcPct val="0"/>
        </a:spcAft>
        <a:buClr>
          <a:schemeClr val="tx1">
            <a:lumMod val="85000"/>
            <a:lumOff val="15000"/>
          </a:schemeClr>
        </a:buClr>
        <a:buSzPct val="100000"/>
        <a:buFont typeface="Arial" charset="0"/>
        <a:buChar char="-"/>
        <a:defRPr>
          <a:solidFill>
            <a:schemeClr val="tx1">
              <a:lumMod val="85000"/>
              <a:lumOff val="15000"/>
            </a:schemeClr>
          </a:solidFill>
          <a:latin typeface="+mn-lt"/>
        </a:defRPr>
      </a:lvl3pPr>
      <a:lvl4pPr marL="1620838" indent="-150813" algn="l" defTabSz="449263" rtl="0" eaLnBrk="0" fontAlgn="base" hangingPunct="0">
        <a:lnSpc>
          <a:spcPts val="2988"/>
        </a:lnSpc>
        <a:spcBef>
          <a:spcPct val="0"/>
        </a:spcBef>
        <a:spcAft>
          <a:spcPct val="0"/>
        </a:spcAft>
        <a:buClr>
          <a:schemeClr val="tx1">
            <a:lumMod val="85000"/>
            <a:lumOff val="15000"/>
          </a:schemeClr>
        </a:buClr>
        <a:buSzPct val="100000"/>
        <a:buFont typeface="Arial" charset="0"/>
        <a:buChar char="-"/>
        <a:defRPr>
          <a:solidFill>
            <a:schemeClr val="tx1">
              <a:lumMod val="85000"/>
              <a:lumOff val="15000"/>
            </a:schemeClr>
          </a:solidFill>
          <a:latin typeface="+mn-lt"/>
        </a:defRPr>
      </a:lvl4pPr>
      <a:lvl5pPr marL="2093913" indent="-188913" algn="l" defTabSz="449263" rtl="0" eaLnBrk="0" fontAlgn="base" hangingPunct="0">
        <a:lnSpc>
          <a:spcPts val="2988"/>
        </a:lnSpc>
        <a:spcBef>
          <a:spcPct val="0"/>
        </a:spcBef>
        <a:spcAft>
          <a:spcPct val="0"/>
        </a:spcAft>
        <a:buClr>
          <a:schemeClr val="tx1">
            <a:lumMod val="85000"/>
            <a:lumOff val="15000"/>
          </a:schemeClr>
        </a:buClr>
        <a:buSzPct val="100000"/>
        <a:buFont typeface="Arial" charset="0"/>
        <a:buChar char="-"/>
        <a:defRPr>
          <a:solidFill>
            <a:schemeClr val="tx1">
              <a:lumMod val="85000"/>
              <a:lumOff val="15000"/>
            </a:schemeClr>
          </a:solidFill>
          <a:latin typeface="+mn-lt"/>
        </a:defRPr>
      </a:lvl5pPr>
      <a:lvl6pPr marL="2551113" indent="-188913" algn="l" defTabSz="449263" rtl="0" eaLnBrk="0" fontAlgn="base" hangingPunct="0">
        <a:lnSpc>
          <a:spcPts val="2988"/>
        </a:lnSpc>
        <a:spcBef>
          <a:spcPct val="0"/>
        </a:spcBef>
        <a:spcAft>
          <a:spcPct val="0"/>
        </a:spcAft>
        <a:buClr>
          <a:schemeClr val="bg1"/>
        </a:buClr>
        <a:buSzPct val="100000"/>
        <a:buFont typeface="Arial" charset="0"/>
        <a:buChar char="-"/>
        <a:defRPr>
          <a:solidFill>
            <a:srgbClr val="CCECFF"/>
          </a:solidFill>
          <a:latin typeface="+mn-lt"/>
        </a:defRPr>
      </a:lvl6pPr>
      <a:lvl7pPr marL="3008313" indent="-188913" algn="l" defTabSz="449263" rtl="0" eaLnBrk="0" fontAlgn="base" hangingPunct="0">
        <a:lnSpc>
          <a:spcPts val="2988"/>
        </a:lnSpc>
        <a:spcBef>
          <a:spcPct val="0"/>
        </a:spcBef>
        <a:spcAft>
          <a:spcPct val="0"/>
        </a:spcAft>
        <a:buClr>
          <a:schemeClr val="bg1"/>
        </a:buClr>
        <a:buSzPct val="100000"/>
        <a:buFont typeface="Arial" charset="0"/>
        <a:buChar char="-"/>
        <a:defRPr>
          <a:solidFill>
            <a:srgbClr val="CCECFF"/>
          </a:solidFill>
          <a:latin typeface="+mn-lt"/>
        </a:defRPr>
      </a:lvl7pPr>
      <a:lvl8pPr marL="3465513" indent="-188913" algn="l" defTabSz="449263" rtl="0" eaLnBrk="0" fontAlgn="base" hangingPunct="0">
        <a:lnSpc>
          <a:spcPts val="2988"/>
        </a:lnSpc>
        <a:spcBef>
          <a:spcPct val="0"/>
        </a:spcBef>
        <a:spcAft>
          <a:spcPct val="0"/>
        </a:spcAft>
        <a:buClr>
          <a:schemeClr val="bg1"/>
        </a:buClr>
        <a:buSzPct val="100000"/>
        <a:buFont typeface="Arial" charset="0"/>
        <a:buChar char="-"/>
        <a:defRPr>
          <a:solidFill>
            <a:srgbClr val="CCECFF"/>
          </a:solidFill>
          <a:latin typeface="+mn-lt"/>
        </a:defRPr>
      </a:lvl8pPr>
      <a:lvl9pPr marL="3922713" indent="-188913" algn="l" defTabSz="449263" rtl="0" eaLnBrk="0" fontAlgn="base" hangingPunct="0">
        <a:lnSpc>
          <a:spcPts val="2988"/>
        </a:lnSpc>
        <a:spcBef>
          <a:spcPct val="0"/>
        </a:spcBef>
        <a:spcAft>
          <a:spcPct val="0"/>
        </a:spcAft>
        <a:buClr>
          <a:schemeClr val="bg1"/>
        </a:buClr>
        <a:buSzPct val="100000"/>
        <a:buFont typeface="Arial" charset="0"/>
        <a:buChar char="-"/>
        <a:defRPr>
          <a:solidFill>
            <a:srgbClr val="CCECFF"/>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6555B284-902A-42B6-8877-35A9CB18A3DB}" type="datetimeFigureOut">
              <a:rPr lang="en-US" smtClean="0">
                <a:solidFill>
                  <a:prstClr val="black">
                    <a:tint val="75000"/>
                  </a:prstClr>
                </a:solidFill>
              </a:rPr>
              <a:pPr defTabSz="914400"/>
              <a:t>24/5/13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26CE247-6602-4739-B55A-23E214BB09A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136275814"/>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528" y="0"/>
            <a:ext cx="7566923" cy="616022"/>
          </a:xfrm>
          <a:prstGeom prst="rect">
            <a:avLst/>
          </a:prstGeom>
        </p:spPr>
        <p:txBody>
          <a:bodyPr vert="horz" lIns="91328" tIns="45666" rIns="91328" bIns="45666" rtlCol="0" anchor="ctr">
            <a:normAutofit/>
          </a:bodyPr>
          <a:lstStyle/>
          <a:p>
            <a:r>
              <a:rPr lang="de-DE" dirty="0" err="1" smtClean="0"/>
              <a:t>Click</a:t>
            </a:r>
            <a:r>
              <a:rPr lang="de-DE" dirty="0" smtClean="0"/>
              <a:t> to </a:t>
            </a:r>
            <a:r>
              <a:rPr lang="de-DE" dirty="0" err="1" smtClean="0"/>
              <a:t>edit</a:t>
            </a:r>
            <a:r>
              <a:rPr lang="de-DE" dirty="0" smtClean="0"/>
              <a:t> Master title style</a:t>
            </a:r>
            <a:endParaRPr lang="en-US" dirty="0"/>
          </a:p>
        </p:txBody>
      </p:sp>
      <p:sp>
        <p:nvSpPr>
          <p:cNvPr id="3" name="Text Placeholder 2"/>
          <p:cNvSpPr>
            <a:spLocks noGrp="1"/>
          </p:cNvSpPr>
          <p:nvPr>
            <p:ph type="body" idx="1"/>
          </p:nvPr>
        </p:nvSpPr>
        <p:spPr>
          <a:xfrm>
            <a:off x="457200" y="1011494"/>
            <a:ext cx="8229600" cy="5114670"/>
          </a:xfrm>
          <a:prstGeom prst="rect">
            <a:avLst/>
          </a:prstGeom>
        </p:spPr>
        <p:txBody>
          <a:bodyPr vert="horz" lIns="91328" tIns="45666" rIns="91328" bIns="45666" rtlCol="0">
            <a:normAutofit/>
          </a:bodyPr>
          <a:lstStyle/>
          <a:p>
            <a:pPr lvl="0"/>
            <a:r>
              <a:rPr lang="de-DE" dirty="0" err="1" smtClean="0"/>
              <a:t>Click</a:t>
            </a:r>
            <a:r>
              <a:rPr lang="de-DE" dirty="0" smtClean="0"/>
              <a:t> to </a:t>
            </a:r>
            <a:r>
              <a:rPr lang="de-DE" dirty="0" err="1" smtClean="0"/>
              <a:t>edit</a:t>
            </a:r>
            <a:r>
              <a:rPr lang="de-DE" dirty="0" smtClean="0"/>
              <a:t> Master text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err="1" smtClean="0"/>
              <a:t>Third</a:t>
            </a:r>
            <a:r>
              <a:rPr lang="de-DE" dirty="0" smtClean="0"/>
              <a:t>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en-US" dirty="0"/>
          </a:p>
        </p:txBody>
      </p:sp>
      <p:sp>
        <p:nvSpPr>
          <p:cNvPr id="6" name="Slide Number Placeholder 5"/>
          <p:cNvSpPr>
            <a:spLocks noGrp="1"/>
          </p:cNvSpPr>
          <p:nvPr>
            <p:ph type="sldNum" sz="quarter" idx="4"/>
          </p:nvPr>
        </p:nvSpPr>
        <p:spPr>
          <a:xfrm>
            <a:off x="6553200" y="6356476"/>
            <a:ext cx="2133600" cy="365125"/>
          </a:xfrm>
          <a:prstGeom prst="rect">
            <a:avLst/>
          </a:prstGeom>
        </p:spPr>
        <p:txBody>
          <a:bodyPr vert="horz" lIns="91328" tIns="45666" rIns="91328" bIns="45666" rtlCol="0" anchor="ctr"/>
          <a:lstStyle>
            <a:lvl1pPr algn="r">
              <a:defRPr sz="1200">
                <a:solidFill>
                  <a:schemeClr val="tx1">
                    <a:tint val="75000"/>
                  </a:schemeClr>
                </a:solidFill>
              </a:defRPr>
            </a:lvl1pPr>
          </a:lstStyle>
          <a:p>
            <a:pPr defTabSz="456652"/>
            <a:fld id="{0D1D6AF9-1F0E-2547-B7C2-EBD1501318D2}" type="slidenum">
              <a:rPr lang="en-US" smtClean="0">
                <a:solidFill>
                  <a:prstClr val="black">
                    <a:tint val="75000"/>
                  </a:prstClr>
                </a:solidFill>
              </a:rPr>
              <a:pPr defTabSz="456652"/>
              <a:t>‹#›</a:t>
            </a:fld>
            <a:endParaRPr lang="en-US" dirty="0">
              <a:solidFill>
                <a:prstClr val="black">
                  <a:tint val="75000"/>
                </a:prstClr>
              </a:solidFill>
            </a:endParaRPr>
          </a:p>
        </p:txBody>
      </p:sp>
      <p:pic>
        <p:nvPicPr>
          <p:cNvPr id="7" name="Picture 6" descr="CLIC-Logo-Color.jpg"/>
          <p:cNvPicPr>
            <a:picLocks noChangeAspect="1"/>
          </p:cNvPicPr>
          <p:nvPr userDrawn="1"/>
        </p:nvPicPr>
        <p:blipFill>
          <a:blip r:embed="rId13" cstate="print"/>
          <a:stretch>
            <a:fillRect/>
          </a:stretch>
        </p:blipFill>
        <p:spPr>
          <a:xfrm>
            <a:off x="165020" y="1649"/>
            <a:ext cx="504363" cy="504363"/>
          </a:xfrm>
          <a:prstGeom prst="rect">
            <a:avLst/>
          </a:prstGeom>
        </p:spPr>
      </p:pic>
      <p:pic>
        <p:nvPicPr>
          <p:cNvPr id="8" name="Picture 7" descr="CLIC-Logo-Color.jpg"/>
          <p:cNvPicPr>
            <a:picLocks noChangeAspect="1"/>
          </p:cNvPicPr>
          <p:nvPr userDrawn="1"/>
        </p:nvPicPr>
        <p:blipFill>
          <a:blip r:embed="rId13" cstate="print"/>
          <a:stretch>
            <a:fillRect/>
          </a:stretch>
        </p:blipFill>
        <p:spPr>
          <a:xfrm>
            <a:off x="8434693" y="1649"/>
            <a:ext cx="504363" cy="504363"/>
          </a:xfrm>
          <a:prstGeom prst="rect">
            <a:avLst/>
          </a:prstGeom>
        </p:spPr>
      </p:pic>
    </p:spTree>
    <p:extLst>
      <p:ext uri="{BB962C8B-B14F-4D97-AF65-F5344CB8AC3E}">
        <p14:creationId xmlns:p14="http://schemas.microsoft.com/office/powerpoint/2010/main" val="500505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456652" rtl="0" eaLnBrk="1" latinLnBrk="0" hangingPunct="1">
        <a:spcBef>
          <a:spcPct val="0"/>
        </a:spcBef>
        <a:buNone/>
        <a:defRPr sz="4400" kern="1200">
          <a:solidFill>
            <a:schemeClr val="tx1"/>
          </a:solidFill>
          <a:latin typeface="+mj-lt"/>
          <a:ea typeface="+mj-ea"/>
          <a:cs typeface="+mj-cs"/>
        </a:defRPr>
      </a:lvl1pPr>
    </p:titleStyle>
    <p:bodyStyle>
      <a:lvl1pPr marL="342489" indent="-342489" algn="l" defTabSz="456652" rtl="0" eaLnBrk="1" latinLnBrk="0" hangingPunct="1">
        <a:spcBef>
          <a:spcPct val="20000"/>
        </a:spcBef>
        <a:buFont typeface="Arial"/>
        <a:buChar char="•"/>
        <a:defRPr sz="3200" kern="1200">
          <a:solidFill>
            <a:schemeClr val="tx1"/>
          </a:solidFill>
          <a:latin typeface="+mn-lt"/>
          <a:ea typeface="+mn-ea"/>
          <a:cs typeface="+mn-cs"/>
        </a:defRPr>
      </a:lvl1pPr>
      <a:lvl2pPr marL="742059" indent="-285405" algn="l" defTabSz="456652" rtl="0" eaLnBrk="1" latinLnBrk="0" hangingPunct="1">
        <a:spcBef>
          <a:spcPct val="20000"/>
        </a:spcBef>
        <a:buFont typeface="Arial"/>
        <a:buChar char="–"/>
        <a:defRPr sz="2800" kern="1200">
          <a:solidFill>
            <a:schemeClr val="tx1"/>
          </a:solidFill>
          <a:latin typeface="+mn-lt"/>
          <a:ea typeface="+mn-ea"/>
          <a:cs typeface="+mn-cs"/>
        </a:defRPr>
      </a:lvl2pPr>
      <a:lvl3pPr marL="1141631" indent="-228325" algn="l" defTabSz="456652" rtl="0" eaLnBrk="1" latinLnBrk="0" hangingPunct="1">
        <a:spcBef>
          <a:spcPct val="20000"/>
        </a:spcBef>
        <a:buFont typeface="Arial"/>
        <a:buChar char="•"/>
        <a:defRPr sz="2400" kern="1200">
          <a:solidFill>
            <a:schemeClr val="tx1"/>
          </a:solidFill>
          <a:latin typeface="+mn-lt"/>
          <a:ea typeface="+mn-ea"/>
          <a:cs typeface="+mn-cs"/>
        </a:defRPr>
      </a:lvl3pPr>
      <a:lvl4pPr marL="1598280" indent="-228325" algn="l" defTabSz="456652" rtl="0" eaLnBrk="1" latinLnBrk="0" hangingPunct="1">
        <a:spcBef>
          <a:spcPct val="20000"/>
        </a:spcBef>
        <a:buFont typeface="Arial"/>
        <a:buChar char="–"/>
        <a:defRPr sz="2000" kern="1200">
          <a:solidFill>
            <a:schemeClr val="tx1"/>
          </a:solidFill>
          <a:latin typeface="+mn-lt"/>
          <a:ea typeface="+mn-ea"/>
          <a:cs typeface="+mn-cs"/>
        </a:defRPr>
      </a:lvl4pPr>
      <a:lvl5pPr marL="2054932" indent="-228325" algn="l" defTabSz="456652" rtl="0" eaLnBrk="1" latinLnBrk="0" hangingPunct="1">
        <a:spcBef>
          <a:spcPct val="20000"/>
        </a:spcBef>
        <a:buFont typeface="Arial"/>
        <a:buChar char="»"/>
        <a:defRPr sz="2000" kern="1200">
          <a:solidFill>
            <a:schemeClr val="tx1"/>
          </a:solidFill>
          <a:latin typeface="+mn-lt"/>
          <a:ea typeface="+mn-ea"/>
          <a:cs typeface="+mn-cs"/>
        </a:defRPr>
      </a:lvl5pPr>
      <a:lvl6pPr marL="2511587" indent="-228325" algn="l" defTabSz="456652" rtl="0" eaLnBrk="1" latinLnBrk="0" hangingPunct="1">
        <a:spcBef>
          <a:spcPct val="20000"/>
        </a:spcBef>
        <a:buFont typeface="Arial"/>
        <a:buChar char="•"/>
        <a:defRPr sz="2000" kern="1200">
          <a:solidFill>
            <a:schemeClr val="tx1"/>
          </a:solidFill>
          <a:latin typeface="+mn-lt"/>
          <a:ea typeface="+mn-ea"/>
          <a:cs typeface="+mn-cs"/>
        </a:defRPr>
      </a:lvl6pPr>
      <a:lvl7pPr marL="2968236" indent="-228325" algn="l" defTabSz="456652" rtl="0" eaLnBrk="1" latinLnBrk="0" hangingPunct="1">
        <a:spcBef>
          <a:spcPct val="20000"/>
        </a:spcBef>
        <a:buFont typeface="Arial"/>
        <a:buChar char="•"/>
        <a:defRPr sz="2000" kern="1200">
          <a:solidFill>
            <a:schemeClr val="tx1"/>
          </a:solidFill>
          <a:latin typeface="+mn-lt"/>
          <a:ea typeface="+mn-ea"/>
          <a:cs typeface="+mn-cs"/>
        </a:defRPr>
      </a:lvl7pPr>
      <a:lvl8pPr marL="3424887" indent="-228325" algn="l" defTabSz="456652" rtl="0" eaLnBrk="1" latinLnBrk="0" hangingPunct="1">
        <a:spcBef>
          <a:spcPct val="20000"/>
        </a:spcBef>
        <a:buFont typeface="Arial"/>
        <a:buChar char="•"/>
        <a:defRPr sz="2000" kern="1200">
          <a:solidFill>
            <a:schemeClr val="tx1"/>
          </a:solidFill>
          <a:latin typeface="+mn-lt"/>
          <a:ea typeface="+mn-ea"/>
          <a:cs typeface="+mn-cs"/>
        </a:defRPr>
      </a:lvl8pPr>
      <a:lvl9pPr marL="3881537" indent="-228325" algn="l" defTabSz="4566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652" rtl="0" eaLnBrk="1" latinLnBrk="0" hangingPunct="1">
        <a:defRPr sz="1800" kern="1200">
          <a:solidFill>
            <a:schemeClr val="tx1"/>
          </a:solidFill>
          <a:latin typeface="+mn-lt"/>
          <a:ea typeface="+mn-ea"/>
          <a:cs typeface="+mn-cs"/>
        </a:defRPr>
      </a:lvl1pPr>
      <a:lvl2pPr marL="456652" algn="l" defTabSz="456652" rtl="0" eaLnBrk="1" latinLnBrk="0" hangingPunct="1">
        <a:defRPr sz="1800" kern="1200">
          <a:solidFill>
            <a:schemeClr val="tx1"/>
          </a:solidFill>
          <a:latin typeface="+mn-lt"/>
          <a:ea typeface="+mn-ea"/>
          <a:cs typeface="+mn-cs"/>
        </a:defRPr>
      </a:lvl2pPr>
      <a:lvl3pPr marL="913306" algn="l" defTabSz="456652" rtl="0" eaLnBrk="1" latinLnBrk="0" hangingPunct="1">
        <a:defRPr sz="1800" kern="1200">
          <a:solidFill>
            <a:schemeClr val="tx1"/>
          </a:solidFill>
          <a:latin typeface="+mn-lt"/>
          <a:ea typeface="+mn-ea"/>
          <a:cs typeface="+mn-cs"/>
        </a:defRPr>
      </a:lvl3pPr>
      <a:lvl4pPr marL="1369956" algn="l" defTabSz="456652" rtl="0" eaLnBrk="1" latinLnBrk="0" hangingPunct="1">
        <a:defRPr sz="1800" kern="1200">
          <a:solidFill>
            <a:schemeClr val="tx1"/>
          </a:solidFill>
          <a:latin typeface="+mn-lt"/>
          <a:ea typeface="+mn-ea"/>
          <a:cs typeface="+mn-cs"/>
        </a:defRPr>
      </a:lvl4pPr>
      <a:lvl5pPr marL="1826607" algn="l" defTabSz="456652" rtl="0" eaLnBrk="1" latinLnBrk="0" hangingPunct="1">
        <a:defRPr sz="1800" kern="1200">
          <a:solidFill>
            <a:schemeClr val="tx1"/>
          </a:solidFill>
          <a:latin typeface="+mn-lt"/>
          <a:ea typeface="+mn-ea"/>
          <a:cs typeface="+mn-cs"/>
        </a:defRPr>
      </a:lvl5pPr>
      <a:lvl6pPr marL="2283255" algn="l" defTabSz="456652" rtl="0" eaLnBrk="1" latinLnBrk="0" hangingPunct="1">
        <a:defRPr sz="1800" kern="1200">
          <a:solidFill>
            <a:schemeClr val="tx1"/>
          </a:solidFill>
          <a:latin typeface="+mn-lt"/>
          <a:ea typeface="+mn-ea"/>
          <a:cs typeface="+mn-cs"/>
        </a:defRPr>
      </a:lvl6pPr>
      <a:lvl7pPr marL="2739911" algn="l" defTabSz="456652" rtl="0" eaLnBrk="1" latinLnBrk="0" hangingPunct="1">
        <a:defRPr sz="1800" kern="1200">
          <a:solidFill>
            <a:schemeClr val="tx1"/>
          </a:solidFill>
          <a:latin typeface="+mn-lt"/>
          <a:ea typeface="+mn-ea"/>
          <a:cs typeface="+mn-cs"/>
        </a:defRPr>
      </a:lvl7pPr>
      <a:lvl8pPr marL="3196560" algn="l" defTabSz="456652" rtl="0" eaLnBrk="1" latinLnBrk="0" hangingPunct="1">
        <a:defRPr sz="1800" kern="1200">
          <a:solidFill>
            <a:schemeClr val="tx1"/>
          </a:solidFill>
          <a:latin typeface="+mn-lt"/>
          <a:ea typeface="+mn-ea"/>
          <a:cs typeface="+mn-cs"/>
        </a:defRPr>
      </a:lvl8pPr>
      <a:lvl9pPr marL="3653212" algn="l" defTabSz="456652"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90000"/>
            <a:duotone>
              <a:schemeClr val="bg2">
                <a:shade val="45000"/>
                <a:satMod val="135000"/>
              </a:schemeClr>
              <a:prstClr val="white"/>
            </a:duotone>
            <a:lum/>
          </a:blip>
          <a:srcRect/>
          <a:stretch>
            <a:fillRect l="-11000" t="-5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5400" y="274638"/>
            <a:ext cx="7086600" cy="944562"/>
          </a:xfrm>
          <a:prstGeom prst="rect">
            <a:avLst/>
          </a:prstGeom>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fi-FI" dirty="0"/>
          </a:p>
        </p:txBody>
      </p:sp>
      <p:sp>
        <p:nvSpPr>
          <p:cNvPr id="3" name="Text Placeholder 2"/>
          <p:cNvSpPr>
            <a:spLocks noGrp="1"/>
          </p:cNvSpPr>
          <p:nvPr>
            <p:ph type="body" idx="1"/>
          </p:nvPr>
        </p:nvSpPr>
        <p:spPr>
          <a:xfrm>
            <a:off x="990600" y="1600201"/>
            <a:ext cx="7696200" cy="41910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i-FI" dirty="0"/>
          </a:p>
        </p:txBody>
      </p:sp>
      <p:sp>
        <p:nvSpPr>
          <p:cNvPr id="4" name="Date Placeholder 3"/>
          <p:cNvSpPr>
            <a:spLocks noGrp="1"/>
          </p:cNvSpPr>
          <p:nvPr>
            <p:ph type="dt" sz="half" idx="2"/>
          </p:nvPr>
        </p:nvSpPr>
        <p:spPr>
          <a:xfrm>
            <a:off x="457200" y="6356372"/>
            <a:ext cx="2133600" cy="365125"/>
          </a:xfrm>
          <a:prstGeom prst="rect">
            <a:avLst/>
          </a:prstGeom>
        </p:spPr>
        <p:txBody>
          <a:bodyPr vert="horz" lIns="91440" tIns="45720" rIns="91440" bIns="45720" rtlCol="0" anchor="ctr"/>
          <a:lstStyle>
            <a:lvl1pPr algn="l">
              <a:defRPr sz="1200">
                <a:solidFill>
                  <a:schemeClr val="tx1">
                    <a:tint val="75000"/>
                  </a:schemeClr>
                </a:solidFill>
                <a:latin typeface="Lucida Sans" pitchFamily="34" charset="0"/>
              </a:defRPr>
            </a:lvl1pPr>
          </a:lstStyle>
          <a:p>
            <a:pPr defTabSz="449263" eaLnBrk="0" fontAlgn="base" hangingPunct="0">
              <a:lnSpc>
                <a:spcPct val="93000"/>
              </a:lnSpc>
              <a:spcBef>
                <a:spcPct val="0"/>
              </a:spcBef>
              <a:spcAft>
                <a:spcPct val="0"/>
              </a:spcAft>
              <a:buClr>
                <a:srgbClr val="000000"/>
              </a:buClr>
              <a:buSzPct val="100000"/>
              <a:buFont typeface="Times New Roman" pitchFamily="18" charset="0"/>
              <a:buNone/>
            </a:pPr>
            <a:fld id="{B0E1907D-E84B-49BB-9374-095FF840C05F}" type="datetimeFigureOut">
              <a:rPr lang="fi-FI" b="1" smtClean="0">
                <a:solidFill>
                  <a:prstClr val="black">
                    <a:tint val="75000"/>
                  </a:prstClr>
                </a:solidFill>
              </a:rPr>
              <a:pPr defTabSz="449263" eaLnBrk="0" fontAlgn="base" hangingPunct="0">
                <a:lnSpc>
                  <a:spcPct val="93000"/>
                </a:lnSpc>
                <a:spcBef>
                  <a:spcPct val="0"/>
                </a:spcBef>
                <a:spcAft>
                  <a:spcPct val="0"/>
                </a:spcAft>
                <a:buClr>
                  <a:srgbClr val="000000"/>
                </a:buClr>
                <a:buSzPct val="100000"/>
                <a:buFont typeface="Times New Roman" pitchFamily="18" charset="0"/>
                <a:buNone/>
              </a:pPr>
              <a:t>24/5/13</a:t>
            </a:fld>
            <a:endParaRPr lang="fi-FI" b="1">
              <a:solidFill>
                <a:prstClr val="black">
                  <a:tint val="75000"/>
                </a:prstClr>
              </a:solidFill>
            </a:endParaRPr>
          </a:p>
        </p:txBody>
      </p:sp>
      <p:sp>
        <p:nvSpPr>
          <p:cNvPr id="5" name="Footer Placeholder 4"/>
          <p:cNvSpPr>
            <a:spLocks noGrp="1"/>
          </p:cNvSpPr>
          <p:nvPr>
            <p:ph type="ftr" sz="quarter" idx="3"/>
          </p:nvPr>
        </p:nvSpPr>
        <p:spPr>
          <a:xfrm>
            <a:off x="3124200" y="6356372"/>
            <a:ext cx="3124200" cy="365125"/>
          </a:xfrm>
          <a:prstGeom prst="rect">
            <a:avLst/>
          </a:prstGeom>
        </p:spPr>
        <p:txBody>
          <a:bodyPr vert="horz" lIns="91440" tIns="45720" rIns="91440" bIns="45720" rtlCol="0" anchor="ctr"/>
          <a:lstStyle>
            <a:lvl1pPr algn="ctr">
              <a:defRPr sz="1300">
                <a:solidFill>
                  <a:schemeClr val="tx1">
                    <a:tint val="75000"/>
                  </a:schemeClr>
                </a:solidFill>
                <a:latin typeface="+mn-lt"/>
              </a:defRPr>
            </a:lvl1pPr>
          </a:lstStyle>
          <a:p>
            <a:pPr defTabSz="449263" eaLnBrk="0" fontAlgn="base" hangingPunct="0">
              <a:lnSpc>
                <a:spcPct val="93000"/>
              </a:lnSpc>
              <a:spcBef>
                <a:spcPct val="0"/>
              </a:spcBef>
              <a:spcAft>
                <a:spcPct val="0"/>
              </a:spcAft>
              <a:buClr>
                <a:srgbClr val="000000"/>
              </a:buClr>
              <a:buSzPct val="100000"/>
              <a:buFont typeface="Times New Roman" pitchFamily="18" charset="0"/>
              <a:buNone/>
            </a:pPr>
            <a:r>
              <a:rPr lang="fi-FI" b="1" smtClean="0">
                <a:solidFill>
                  <a:prstClr val="black">
                    <a:tint val="75000"/>
                  </a:prstClr>
                </a:solidFill>
              </a:rPr>
              <a:t>Flyura Djurabekova, HIP, Univ. of Helsinki</a:t>
            </a:r>
            <a:endParaRPr lang="fi-FI" b="1" dirty="0">
              <a:solidFill>
                <a:prstClr val="black">
                  <a:tint val="75000"/>
                </a:prstClr>
              </a:solidFill>
            </a:endParaRPr>
          </a:p>
        </p:txBody>
      </p:sp>
      <p:sp>
        <p:nvSpPr>
          <p:cNvPr id="6" name="Slide Number Placeholder 5"/>
          <p:cNvSpPr>
            <a:spLocks noGrp="1"/>
          </p:cNvSpPr>
          <p:nvPr>
            <p:ph type="sldNum" sz="quarter" idx="4"/>
          </p:nvPr>
        </p:nvSpPr>
        <p:spPr>
          <a:xfrm>
            <a:off x="6553200" y="635637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49263" eaLnBrk="0" fontAlgn="base" hangingPunct="0">
              <a:lnSpc>
                <a:spcPct val="93000"/>
              </a:lnSpc>
              <a:spcBef>
                <a:spcPct val="0"/>
              </a:spcBef>
              <a:spcAft>
                <a:spcPct val="0"/>
              </a:spcAft>
              <a:buClr>
                <a:srgbClr val="000000"/>
              </a:buClr>
              <a:buSzPct val="100000"/>
              <a:buFont typeface="Times New Roman" pitchFamily="18" charset="0"/>
              <a:buNone/>
            </a:pPr>
            <a:fld id="{D90AB478-288C-4931-A591-25B56F9C3D1D}" type="slidenum">
              <a:rPr lang="fi-FI" b="1" smtClean="0">
                <a:solidFill>
                  <a:prstClr val="black">
                    <a:tint val="75000"/>
                  </a:prstClr>
                </a:solidFill>
                <a:latin typeface="Times New Roman" pitchFamily="18" charset="0"/>
              </a:rPr>
              <a:pPr defTabSz="449263" eaLnBrk="0" fontAlgn="base" hangingPunct="0">
                <a:lnSpc>
                  <a:spcPct val="93000"/>
                </a:lnSpc>
                <a:spcBef>
                  <a:spcPct val="0"/>
                </a:spcBef>
                <a:spcAft>
                  <a:spcPct val="0"/>
                </a:spcAft>
                <a:buClr>
                  <a:srgbClr val="000000"/>
                </a:buClr>
                <a:buSzPct val="100000"/>
                <a:buFont typeface="Times New Roman" pitchFamily="18" charset="0"/>
                <a:buNone/>
              </a:pPr>
              <a:t>‹#›</a:t>
            </a:fld>
            <a:endParaRPr lang="fi-FI" b="1">
              <a:solidFill>
                <a:prstClr val="black">
                  <a:tint val="75000"/>
                </a:prstClr>
              </a:solidFill>
              <a:latin typeface="Times New Roman" pitchFamily="18" charset="0"/>
            </a:endParaRPr>
          </a:p>
        </p:txBody>
      </p:sp>
      <p:pic>
        <p:nvPicPr>
          <p:cNvPr id="7" name="Picture 3"/>
          <p:cNvPicPr>
            <a:picLocks noChangeAspect="1" noChangeArrowheads="1"/>
          </p:cNvPicPr>
          <p:nvPr userDrawn="1"/>
        </p:nvPicPr>
        <p:blipFill>
          <a:blip r:embed="rId14" cstate="print"/>
          <a:srcRect/>
          <a:stretch>
            <a:fillRect/>
          </a:stretch>
        </p:blipFill>
        <p:spPr bwMode="auto">
          <a:xfrm>
            <a:off x="352428" y="477838"/>
            <a:ext cx="723900" cy="696912"/>
          </a:xfrm>
          <a:prstGeom prst="rect">
            <a:avLst/>
          </a:prstGeom>
          <a:noFill/>
          <a:ln w="9525">
            <a:noFill/>
            <a:round/>
            <a:headEnd/>
            <a:tailEnd/>
          </a:ln>
        </p:spPr>
      </p:pic>
      <p:pic>
        <p:nvPicPr>
          <p:cNvPr id="9" name="Picture 7"/>
          <p:cNvPicPr>
            <a:picLocks noChangeAspect="1" noChangeArrowheads="1"/>
          </p:cNvPicPr>
          <p:nvPr userDrawn="1"/>
        </p:nvPicPr>
        <p:blipFill>
          <a:blip r:embed="rId15" cstate="print"/>
          <a:srcRect/>
          <a:stretch>
            <a:fillRect/>
          </a:stretch>
        </p:blipFill>
        <p:spPr bwMode="auto">
          <a:xfrm>
            <a:off x="381000" y="1295422"/>
            <a:ext cx="641350" cy="649287"/>
          </a:xfrm>
          <a:prstGeom prst="rect">
            <a:avLst/>
          </a:prstGeom>
          <a:noFill/>
          <a:ln w="9525">
            <a:noFill/>
            <a:round/>
            <a:headEnd/>
            <a:tailEnd/>
          </a:ln>
        </p:spPr>
      </p:pic>
    </p:spTree>
    <p:extLst>
      <p:ext uri="{BB962C8B-B14F-4D97-AF65-F5344CB8AC3E}">
        <p14:creationId xmlns:p14="http://schemas.microsoft.com/office/powerpoint/2010/main" val="2015100246"/>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xStyles>
    <p:titleStyle>
      <a:lvl1pPr algn="ctr" defTabSz="914400" rtl="0" eaLnBrk="1" latinLnBrk="0" hangingPunct="1">
        <a:spcBef>
          <a:spcPct val="0"/>
        </a:spcBef>
        <a:buNone/>
        <a:defRPr sz="4400" b="1" kern="1200" cap="none" spc="0">
          <a:ln w="11430"/>
          <a:solidFill>
            <a:schemeClr val="accent6">
              <a:lumMod val="75000"/>
            </a:schemeClr>
          </a:solidFill>
          <a:effectLst>
            <a:outerShdw blurRad="80000" dist="40000" dir="5040000" algn="tl">
              <a:srgbClr val="000000">
                <a:alpha val="30000"/>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b="1" kern="1200" cap="none" spc="50">
          <a:ln w="13500">
            <a:solidFill>
              <a:schemeClr val="accent1">
                <a:shade val="2500"/>
                <a:alpha val="6500"/>
              </a:schemeClr>
            </a:solidFill>
            <a:prstDash val="solid"/>
          </a:ln>
          <a:solidFill>
            <a:schemeClr val="accent6">
              <a:lumMod val="50000"/>
            </a:schemeClr>
          </a:solidFill>
          <a:effectLst>
            <a:innerShdw blurRad="50900" dist="38500" dir="13500000">
              <a:srgbClr val="000000">
                <a:alpha val="60000"/>
              </a:srgbClr>
            </a:innerShdw>
          </a:effectLst>
          <a:latin typeface="+mn-lt"/>
          <a:ea typeface="+mn-ea"/>
          <a:cs typeface="+mn-cs"/>
        </a:defRPr>
      </a:lvl1pPr>
      <a:lvl2pPr marL="742950" indent="-285750" algn="l" defTabSz="914400" rtl="0" eaLnBrk="1" latinLnBrk="0" hangingPunct="1">
        <a:spcBef>
          <a:spcPct val="20000"/>
        </a:spcBef>
        <a:buFont typeface="Arial" pitchFamily="34" charset="0"/>
        <a:buChar char="–"/>
        <a:defRPr sz="2800" b="1" kern="1200" cap="none" spc="50">
          <a:ln w="13500">
            <a:solidFill>
              <a:schemeClr val="accent1">
                <a:shade val="2500"/>
                <a:alpha val="6500"/>
              </a:schemeClr>
            </a:solidFill>
            <a:prstDash val="solid"/>
          </a:ln>
          <a:solidFill>
            <a:schemeClr val="accent6">
              <a:lumMod val="50000"/>
            </a:schemeClr>
          </a:solidFill>
          <a:effectLst>
            <a:innerShdw blurRad="50900" dist="38500" dir="13500000">
              <a:srgbClr val="000000">
                <a:alpha val="60000"/>
              </a:srgbClr>
            </a:innerShdw>
          </a:effectLst>
          <a:latin typeface="+mn-lt"/>
          <a:ea typeface="+mn-ea"/>
          <a:cs typeface="+mn-cs"/>
        </a:defRPr>
      </a:lvl2pPr>
      <a:lvl3pPr marL="1143000" indent="-228600" algn="l" defTabSz="914400" rtl="0" eaLnBrk="1" latinLnBrk="0" hangingPunct="1">
        <a:spcBef>
          <a:spcPct val="20000"/>
        </a:spcBef>
        <a:buFont typeface="Arial" pitchFamily="34" charset="0"/>
        <a:buChar char="•"/>
        <a:defRPr sz="2400" b="1" kern="1200" cap="none" spc="50">
          <a:ln w="13500">
            <a:solidFill>
              <a:schemeClr val="accent1">
                <a:shade val="2500"/>
                <a:alpha val="6500"/>
              </a:schemeClr>
            </a:solidFill>
            <a:prstDash val="solid"/>
          </a:ln>
          <a:solidFill>
            <a:schemeClr val="accent6">
              <a:lumMod val="50000"/>
            </a:schemeClr>
          </a:solidFill>
          <a:effectLst>
            <a:innerShdw blurRad="50900" dist="38500" dir="13500000">
              <a:srgbClr val="000000">
                <a:alpha val="60000"/>
              </a:srgbClr>
            </a:innerShdw>
          </a:effectLst>
          <a:latin typeface="+mn-lt"/>
          <a:ea typeface="+mn-ea"/>
          <a:cs typeface="+mn-cs"/>
        </a:defRPr>
      </a:lvl3pPr>
      <a:lvl4pPr marL="1600200" indent="-228600" algn="l" defTabSz="914400" rtl="0" eaLnBrk="1" latinLnBrk="0" hangingPunct="1">
        <a:spcBef>
          <a:spcPct val="20000"/>
        </a:spcBef>
        <a:buFont typeface="Arial" pitchFamily="34" charset="0"/>
        <a:buChar char="–"/>
        <a:defRPr sz="2000" b="1" kern="1200" cap="none" spc="50">
          <a:ln w="13500">
            <a:solidFill>
              <a:schemeClr val="accent1">
                <a:shade val="2500"/>
                <a:alpha val="6500"/>
              </a:schemeClr>
            </a:solidFill>
            <a:prstDash val="solid"/>
          </a:ln>
          <a:solidFill>
            <a:schemeClr val="accent6">
              <a:lumMod val="50000"/>
            </a:schemeClr>
          </a:solidFill>
          <a:effectLst>
            <a:innerShdw blurRad="50900" dist="38500" dir="13500000">
              <a:srgbClr val="000000">
                <a:alpha val="60000"/>
              </a:srgbClr>
            </a:innerShdw>
          </a:effectLst>
          <a:latin typeface="+mn-lt"/>
          <a:ea typeface="+mn-ea"/>
          <a:cs typeface="+mn-cs"/>
        </a:defRPr>
      </a:lvl4pPr>
      <a:lvl5pPr marL="2057400" indent="-228600" algn="l" defTabSz="914400" rtl="0" eaLnBrk="1" latinLnBrk="0" hangingPunct="1">
        <a:spcBef>
          <a:spcPct val="20000"/>
        </a:spcBef>
        <a:buFont typeface="Arial" pitchFamily="34" charset="0"/>
        <a:buChar char="»"/>
        <a:defRPr sz="2000" b="1" kern="1200" cap="none" spc="50">
          <a:ln w="13500">
            <a:solidFill>
              <a:schemeClr val="accent1">
                <a:shade val="2500"/>
                <a:alpha val="6500"/>
              </a:schemeClr>
            </a:solidFill>
            <a:prstDash val="solid"/>
          </a:ln>
          <a:solidFill>
            <a:schemeClr val="accent6">
              <a:lumMod val="50000"/>
            </a:schemeClr>
          </a:solidFill>
          <a:effectLst>
            <a:innerShdw blurRad="50900" dist="38500" dir="13500000">
              <a:srgbClr val="000000">
                <a:alpha val="60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C2986364-A224-4738-91C7-5A0C11BCB6FB}" type="datetimeFigureOut">
              <a:rPr lang="en-GB" smtClean="0">
                <a:solidFill>
                  <a:prstClr val="black">
                    <a:tint val="75000"/>
                  </a:prstClr>
                </a:solidFill>
              </a:rPr>
              <a:pPr defTabSz="914400"/>
              <a:t>24/5/13</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09E9E575-23B7-43FB-86A2-AB258A80AFF6}"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4264289278"/>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1219200" y="838200"/>
            <a:ext cx="7467600" cy="4419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259680"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defTabSz="914400"/>
            <a:endParaRPr lang="en-GB">
              <a:solidFill>
                <a:srgbClr val="4D5B6B">
                  <a:lumMod val="60000"/>
                  <a:lumOff val="40000"/>
                </a:srgbClr>
              </a:solidFill>
            </a:endParaRPr>
          </a:p>
        </p:txBody>
      </p:sp>
      <p:sp>
        <p:nvSpPr>
          <p:cNvPr id="6" name="Slide Number Placeholder 5"/>
          <p:cNvSpPr>
            <a:spLocks noGrp="1"/>
          </p:cNvSpPr>
          <p:nvPr>
            <p:ph type="sldNum" sz="quarter" idx="4"/>
          </p:nvPr>
        </p:nvSpPr>
        <p:spPr>
          <a:xfrm>
            <a:off x="8686800" y="5740400"/>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defTabSz="914400"/>
            <a:fld id="{DA9F9882-1A4C-4FB4-92FF-CFCCC45D09F5}" type="slidenum">
              <a:rPr lang="en-GB" smtClean="0">
                <a:solidFill>
                  <a:srgbClr val="675D59">
                    <a:lumMod val="60000"/>
                    <a:lumOff val="40000"/>
                  </a:srgbClr>
                </a:solidFill>
              </a:rPr>
              <a:pPr defTabSz="914400"/>
              <a:t>‹#›</a:t>
            </a:fld>
            <a:endParaRPr lang="en-GB">
              <a:solidFill>
                <a:srgbClr val="675D59">
                  <a:lumMod val="60000"/>
                  <a:lumOff val="40000"/>
                </a:srgbClr>
              </a:solidFill>
            </a:endParaRPr>
          </a:p>
        </p:txBody>
      </p:sp>
      <p:sp>
        <p:nvSpPr>
          <p:cNvPr id="16" name="Freeform 5"/>
          <p:cNvSpPr>
            <a:spLocks/>
          </p:cNvSpPr>
          <p:nvPr/>
        </p:nvSpPr>
        <p:spPr bwMode="auto">
          <a:xfrm>
            <a:off x="8453438"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US">
              <a:solidFill>
                <a:srgbClr val="4D5B6B"/>
              </a:solidFill>
            </a:endParaRPr>
          </a:p>
        </p:txBody>
      </p:sp>
      <p:sp>
        <p:nvSpPr>
          <p:cNvPr id="4" name="Date Placeholder 3"/>
          <p:cNvSpPr>
            <a:spLocks noGrp="1"/>
          </p:cNvSpPr>
          <p:nvPr>
            <p:ph type="dt" sz="half" idx="2"/>
          </p:nvPr>
        </p:nvSpPr>
        <p:spPr>
          <a:xfrm rot="16200000">
            <a:off x="-1198682" y="4821116"/>
            <a:ext cx="2625969" cy="228600"/>
          </a:xfrm>
          <a:prstGeom prst="rect">
            <a:avLst/>
          </a:prstGeom>
        </p:spPr>
        <p:txBody>
          <a:bodyPr vert="horz" lIns="91440" tIns="45720" rIns="91440" bIns="45720" rtlCol="0" anchor="ctr"/>
          <a:lstStyle>
            <a:lvl1pPr algn="l">
              <a:defRPr sz="1200">
                <a:solidFill>
                  <a:srgbClr val="FFFFFF"/>
                </a:solidFill>
              </a:defRPr>
            </a:lvl1pPr>
          </a:lstStyle>
          <a:p>
            <a:pPr defTabSz="914400"/>
            <a:fld id="{3CD0AC69-9C7F-40F2-809E-874F26FF0BAE}" type="datetimeFigureOut">
              <a:rPr lang="en-GB" smtClean="0"/>
              <a:pPr defTabSz="914400"/>
              <a:t>24/5/13</a:t>
            </a:fld>
            <a:endParaRPr lang="en-GB"/>
          </a:p>
        </p:txBody>
      </p:sp>
    </p:spTree>
    <p:extLst>
      <p:ext uri="{BB962C8B-B14F-4D97-AF65-F5344CB8AC3E}">
        <p14:creationId xmlns:p14="http://schemas.microsoft.com/office/powerpoint/2010/main" val="2647578196"/>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l" defTabSz="914400" rtl="0" eaLnBrk="1" latinLnBrk="0" hangingPunct="1">
        <a:spcBef>
          <a:spcPct val="0"/>
        </a:spcBef>
        <a:buNone/>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528" y="0"/>
            <a:ext cx="7566923" cy="616022"/>
          </a:xfrm>
          <a:prstGeom prst="rect">
            <a:avLst/>
          </a:prstGeom>
        </p:spPr>
        <p:txBody>
          <a:bodyPr vert="horz" lIns="91328" tIns="45666" rIns="91328" bIns="45666" rtlCol="0" anchor="ctr">
            <a:normAutofit/>
          </a:bodyPr>
          <a:lstStyle/>
          <a:p>
            <a:r>
              <a:rPr lang="de-DE" dirty="0" err="1" smtClean="0"/>
              <a:t>Click</a:t>
            </a:r>
            <a:r>
              <a:rPr lang="de-DE" dirty="0" smtClean="0"/>
              <a:t> to </a:t>
            </a:r>
            <a:r>
              <a:rPr lang="de-DE" dirty="0" err="1" smtClean="0"/>
              <a:t>edit</a:t>
            </a:r>
            <a:r>
              <a:rPr lang="de-DE" dirty="0" smtClean="0"/>
              <a:t> Master title style</a:t>
            </a:r>
            <a:endParaRPr lang="en-US" dirty="0"/>
          </a:p>
        </p:txBody>
      </p:sp>
      <p:sp>
        <p:nvSpPr>
          <p:cNvPr id="3" name="Text Placeholder 2"/>
          <p:cNvSpPr>
            <a:spLocks noGrp="1"/>
          </p:cNvSpPr>
          <p:nvPr>
            <p:ph type="body" idx="1"/>
          </p:nvPr>
        </p:nvSpPr>
        <p:spPr>
          <a:xfrm>
            <a:off x="457200" y="1011494"/>
            <a:ext cx="8229600" cy="5114670"/>
          </a:xfrm>
          <a:prstGeom prst="rect">
            <a:avLst/>
          </a:prstGeom>
        </p:spPr>
        <p:txBody>
          <a:bodyPr vert="horz" lIns="91328" tIns="45666" rIns="91328" bIns="45666" rtlCol="0">
            <a:normAutofit/>
          </a:bodyPr>
          <a:lstStyle/>
          <a:p>
            <a:pPr lvl="0"/>
            <a:r>
              <a:rPr lang="de-DE" dirty="0" err="1" smtClean="0"/>
              <a:t>Click</a:t>
            </a:r>
            <a:r>
              <a:rPr lang="de-DE" dirty="0" smtClean="0"/>
              <a:t> to </a:t>
            </a:r>
            <a:r>
              <a:rPr lang="de-DE" dirty="0" err="1" smtClean="0"/>
              <a:t>edit</a:t>
            </a:r>
            <a:r>
              <a:rPr lang="de-DE" dirty="0" smtClean="0"/>
              <a:t> Master text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err="1" smtClean="0"/>
              <a:t>Third</a:t>
            </a:r>
            <a:r>
              <a:rPr lang="de-DE" dirty="0" smtClean="0"/>
              <a:t>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en-US" dirty="0"/>
          </a:p>
        </p:txBody>
      </p:sp>
      <p:sp>
        <p:nvSpPr>
          <p:cNvPr id="6" name="Slide Number Placeholder 5"/>
          <p:cNvSpPr>
            <a:spLocks noGrp="1"/>
          </p:cNvSpPr>
          <p:nvPr>
            <p:ph type="sldNum" sz="quarter" idx="4"/>
          </p:nvPr>
        </p:nvSpPr>
        <p:spPr>
          <a:xfrm>
            <a:off x="6553200" y="6356476"/>
            <a:ext cx="2133600" cy="365125"/>
          </a:xfrm>
          <a:prstGeom prst="rect">
            <a:avLst/>
          </a:prstGeom>
        </p:spPr>
        <p:txBody>
          <a:bodyPr vert="horz" lIns="91328" tIns="45666" rIns="91328" bIns="45666" rtlCol="0" anchor="ctr"/>
          <a:lstStyle>
            <a:lvl1pPr algn="r">
              <a:defRPr sz="1200">
                <a:solidFill>
                  <a:schemeClr val="tx1">
                    <a:tint val="75000"/>
                  </a:schemeClr>
                </a:solidFill>
              </a:defRPr>
            </a:lvl1pPr>
          </a:lstStyle>
          <a:p>
            <a:pPr defTabSz="456652"/>
            <a:fld id="{0D1D6AF9-1F0E-2547-B7C2-EBD1501318D2}" type="slidenum">
              <a:rPr lang="en-US" smtClean="0">
                <a:solidFill>
                  <a:prstClr val="black">
                    <a:tint val="75000"/>
                  </a:prstClr>
                </a:solidFill>
              </a:rPr>
              <a:pPr defTabSz="456652"/>
              <a:t>‹#›</a:t>
            </a:fld>
            <a:endParaRPr lang="en-US" dirty="0">
              <a:solidFill>
                <a:prstClr val="black">
                  <a:tint val="75000"/>
                </a:prstClr>
              </a:solidFill>
            </a:endParaRPr>
          </a:p>
        </p:txBody>
      </p:sp>
      <p:pic>
        <p:nvPicPr>
          <p:cNvPr id="7" name="Picture 6" descr="CLIC-Logo-Color.jpg"/>
          <p:cNvPicPr>
            <a:picLocks noChangeAspect="1"/>
          </p:cNvPicPr>
          <p:nvPr userDrawn="1"/>
        </p:nvPicPr>
        <p:blipFill>
          <a:blip r:embed="rId13" cstate="print"/>
          <a:stretch>
            <a:fillRect/>
          </a:stretch>
        </p:blipFill>
        <p:spPr>
          <a:xfrm>
            <a:off x="165020" y="1649"/>
            <a:ext cx="504363" cy="504363"/>
          </a:xfrm>
          <a:prstGeom prst="rect">
            <a:avLst/>
          </a:prstGeom>
        </p:spPr>
      </p:pic>
      <p:pic>
        <p:nvPicPr>
          <p:cNvPr id="8" name="Picture 7" descr="CLIC-Logo-Color.jpg"/>
          <p:cNvPicPr>
            <a:picLocks noChangeAspect="1"/>
          </p:cNvPicPr>
          <p:nvPr userDrawn="1"/>
        </p:nvPicPr>
        <p:blipFill>
          <a:blip r:embed="rId13" cstate="print"/>
          <a:stretch>
            <a:fillRect/>
          </a:stretch>
        </p:blipFill>
        <p:spPr>
          <a:xfrm>
            <a:off x="8434693" y="1649"/>
            <a:ext cx="504363" cy="504363"/>
          </a:xfrm>
          <a:prstGeom prst="rect">
            <a:avLst/>
          </a:prstGeom>
        </p:spPr>
      </p:pic>
    </p:spTree>
    <p:extLst>
      <p:ext uri="{BB962C8B-B14F-4D97-AF65-F5344CB8AC3E}">
        <p14:creationId xmlns:p14="http://schemas.microsoft.com/office/powerpoint/2010/main" val="34041844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456652" rtl="0" eaLnBrk="1" latinLnBrk="0" hangingPunct="1">
        <a:spcBef>
          <a:spcPct val="0"/>
        </a:spcBef>
        <a:buNone/>
        <a:defRPr sz="4400" kern="1200">
          <a:solidFill>
            <a:schemeClr val="tx1"/>
          </a:solidFill>
          <a:latin typeface="+mj-lt"/>
          <a:ea typeface="+mj-ea"/>
          <a:cs typeface="+mj-cs"/>
        </a:defRPr>
      </a:lvl1pPr>
    </p:titleStyle>
    <p:bodyStyle>
      <a:lvl1pPr marL="342489" indent="-342489" algn="l" defTabSz="456652" rtl="0" eaLnBrk="1" latinLnBrk="0" hangingPunct="1">
        <a:spcBef>
          <a:spcPct val="20000"/>
        </a:spcBef>
        <a:buFont typeface="Arial"/>
        <a:buChar char="•"/>
        <a:defRPr sz="3200" kern="1200">
          <a:solidFill>
            <a:schemeClr val="tx1"/>
          </a:solidFill>
          <a:latin typeface="+mn-lt"/>
          <a:ea typeface="+mn-ea"/>
          <a:cs typeface="+mn-cs"/>
        </a:defRPr>
      </a:lvl1pPr>
      <a:lvl2pPr marL="742059" indent="-285405" algn="l" defTabSz="456652" rtl="0" eaLnBrk="1" latinLnBrk="0" hangingPunct="1">
        <a:spcBef>
          <a:spcPct val="20000"/>
        </a:spcBef>
        <a:buFont typeface="Arial"/>
        <a:buChar char="–"/>
        <a:defRPr sz="2800" kern="1200">
          <a:solidFill>
            <a:schemeClr val="tx1"/>
          </a:solidFill>
          <a:latin typeface="+mn-lt"/>
          <a:ea typeface="+mn-ea"/>
          <a:cs typeface="+mn-cs"/>
        </a:defRPr>
      </a:lvl2pPr>
      <a:lvl3pPr marL="1141631" indent="-228325" algn="l" defTabSz="456652" rtl="0" eaLnBrk="1" latinLnBrk="0" hangingPunct="1">
        <a:spcBef>
          <a:spcPct val="20000"/>
        </a:spcBef>
        <a:buFont typeface="Arial"/>
        <a:buChar char="•"/>
        <a:defRPr sz="2400" kern="1200">
          <a:solidFill>
            <a:schemeClr val="tx1"/>
          </a:solidFill>
          <a:latin typeface="+mn-lt"/>
          <a:ea typeface="+mn-ea"/>
          <a:cs typeface="+mn-cs"/>
        </a:defRPr>
      </a:lvl3pPr>
      <a:lvl4pPr marL="1598280" indent="-228325" algn="l" defTabSz="456652" rtl="0" eaLnBrk="1" latinLnBrk="0" hangingPunct="1">
        <a:spcBef>
          <a:spcPct val="20000"/>
        </a:spcBef>
        <a:buFont typeface="Arial"/>
        <a:buChar char="–"/>
        <a:defRPr sz="2000" kern="1200">
          <a:solidFill>
            <a:schemeClr val="tx1"/>
          </a:solidFill>
          <a:latin typeface="+mn-lt"/>
          <a:ea typeface="+mn-ea"/>
          <a:cs typeface="+mn-cs"/>
        </a:defRPr>
      </a:lvl4pPr>
      <a:lvl5pPr marL="2054932" indent="-228325" algn="l" defTabSz="456652" rtl="0" eaLnBrk="1" latinLnBrk="0" hangingPunct="1">
        <a:spcBef>
          <a:spcPct val="20000"/>
        </a:spcBef>
        <a:buFont typeface="Arial"/>
        <a:buChar char="»"/>
        <a:defRPr sz="2000" kern="1200">
          <a:solidFill>
            <a:schemeClr val="tx1"/>
          </a:solidFill>
          <a:latin typeface="+mn-lt"/>
          <a:ea typeface="+mn-ea"/>
          <a:cs typeface="+mn-cs"/>
        </a:defRPr>
      </a:lvl5pPr>
      <a:lvl6pPr marL="2511587" indent="-228325" algn="l" defTabSz="456652" rtl="0" eaLnBrk="1" latinLnBrk="0" hangingPunct="1">
        <a:spcBef>
          <a:spcPct val="20000"/>
        </a:spcBef>
        <a:buFont typeface="Arial"/>
        <a:buChar char="•"/>
        <a:defRPr sz="2000" kern="1200">
          <a:solidFill>
            <a:schemeClr val="tx1"/>
          </a:solidFill>
          <a:latin typeface="+mn-lt"/>
          <a:ea typeface="+mn-ea"/>
          <a:cs typeface="+mn-cs"/>
        </a:defRPr>
      </a:lvl6pPr>
      <a:lvl7pPr marL="2968236" indent="-228325" algn="l" defTabSz="456652" rtl="0" eaLnBrk="1" latinLnBrk="0" hangingPunct="1">
        <a:spcBef>
          <a:spcPct val="20000"/>
        </a:spcBef>
        <a:buFont typeface="Arial"/>
        <a:buChar char="•"/>
        <a:defRPr sz="2000" kern="1200">
          <a:solidFill>
            <a:schemeClr val="tx1"/>
          </a:solidFill>
          <a:latin typeface="+mn-lt"/>
          <a:ea typeface="+mn-ea"/>
          <a:cs typeface="+mn-cs"/>
        </a:defRPr>
      </a:lvl7pPr>
      <a:lvl8pPr marL="3424887" indent="-228325" algn="l" defTabSz="456652" rtl="0" eaLnBrk="1" latinLnBrk="0" hangingPunct="1">
        <a:spcBef>
          <a:spcPct val="20000"/>
        </a:spcBef>
        <a:buFont typeface="Arial"/>
        <a:buChar char="•"/>
        <a:defRPr sz="2000" kern="1200">
          <a:solidFill>
            <a:schemeClr val="tx1"/>
          </a:solidFill>
          <a:latin typeface="+mn-lt"/>
          <a:ea typeface="+mn-ea"/>
          <a:cs typeface="+mn-cs"/>
        </a:defRPr>
      </a:lvl8pPr>
      <a:lvl9pPr marL="3881537" indent="-228325" algn="l" defTabSz="4566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652" rtl="0" eaLnBrk="1" latinLnBrk="0" hangingPunct="1">
        <a:defRPr sz="1800" kern="1200">
          <a:solidFill>
            <a:schemeClr val="tx1"/>
          </a:solidFill>
          <a:latin typeface="+mn-lt"/>
          <a:ea typeface="+mn-ea"/>
          <a:cs typeface="+mn-cs"/>
        </a:defRPr>
      </a:lvl1pPr>
      <a:lvl2pPr marL="456652" algn="l" defTabSz="456652" rtl="0" eaLnBrk="1" latinLnBrk="0" hangingPunct="1">
        <a:defRPr sz="1800" kern="1200">
          <a:solidFill>
            <a:schemeClr val="tx1"/>
          </a:solidFill>
          <a:latin typeface="+mn-lt"/>
          <a:ea typeface="+mn-ea"/>
          <a:cs typeface="+mn-cs"/>
        </a:defRPr>
      </a:lvl2pPr>
      <a:lvl3pPr marL="913306" algn="l" defTabSz="456652" rtl="0" eaLnBrk="1" latinLnBrk="0" hangingPunct="1">
        <a:defRPr sz="1800" kern="1200">
          <a:solidFill>
            <a:schemeClr val="tx1"/>
          </a:solidFill>
          <a:latin typeface="+mn-lt"/>
          <a:ea typeface="+mn-ea"/>
          <a:cs typeface="+mn-cs"/>
        </a:defRPr>
      </a:lvl3pPr>
      <a:lvl4pPr marL="1369956" algn="l" defTabSz="456652" rtl="0" eaLnBrk="1" latinLnBrk="0" hangingPunct="1">
        <a:defRPr sz="1800" kern="1200">
          <a:solidFill>
            <a:schemeClr val="tx1"/>
          </a:solidFill>
          <a:latin typeface="+mn-lt"/>
          <a:ea typeface="+mn-ea"/>
          <a:cs typeface="+mn-cs"/>
        </a:defRPr>
      </a:lvl4pPr>
      <a:lvl5pPr marL="1826607" algn="l" defTabSz="456652" rtl="0" eaLnBrk="1" latinLnBrk="0" hangingPunct="1">
        <a:defRPr sz="1800" kern="1200">
          <a:solidFill>
            <a:schemeClr val="tx1"/>
          </a:solidFill>
          <a:latin typeface="+mn-lt"/>
          <a:ea typeface="+mn-ea"/>
          <a:cs typeface="+mn-cs"/>
        </a:defRPr>
      </a:lvl5pPr>
      <a:lvl6pPr marL="2283255" algn="l" defTabSz="456652" rtl="0" eaLnBrk="1" latinLnBrk="0" hangingPunct="1">
        <a:defRPr sz="1800" kern="1200">
          <a:solidFill>
            <a:schemeClr val="tx1"/>
          </a:solidFill>
          <a:latin typeface="+mn-lt"/>
          <a:ea typeface="+mn-ea"/>
          <a:cs typeface="+mn-cs"/>
        </a:defRPr>
      </a:lvl6pPr>
      <a:lvl7pPr marL="2739911" algn="l" defTabSz="456652" rtl="0" eaLnBrk="1" latinLnBrk="0" hangingPunct="1">
        <a:defRPr sz="1800" kern="1200">
          <a:solidFill>
            <a:schemeClr val="tx1"/>
          </a:solidFill>
          <a:latin typeface="+mn-lt"/>
          <a:ea typeface="+mn-ea"/>
          <a:cs typeface="+mn-cs"/>
        </a:defRPr>
      </a:lvl7pPr>
      <a:lvl8pPr marL="3196560" algn="l" defTabSz="456652" rtl="0" eaLnBrk="1" latinLnBrk="0" hangingPunct="1">
        <a:defRPr sz="1800" kern="1200">
          <a:solidFill>
            <a:schemeClr val="tx1"/>
          </a:solidFill>
          <a:latin typeface="+mn-lt"/>
          <a:ea typeface="+mn-ea"/>
          <a:cs typeface="+mn-cs"/>
        </a:defRPr>
      </a:lvl8pPr>
      <a:lvl9pPr marL="3653212" algn="l" defTabSz="456652"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528" y="0"/>
            <a:ext cx="7566923" cy="616022"/>
          </a:xfrm>
          <a:prstGeom prst="rect">
            <a:avLst/>
          </a:prstGeom>
        </p:spPr>
        <p:txBody>
          <a:bodyPr vert="horz" lIns="91328" tIns="45666" rIns="91328" bIns="45666" rtlCol="0" anchor="ctr">
            <a:normAutofit/>
          </a:bodyPr>
          <a:lstStyle/>
          <a:p>
            <a:r>
              <a:rPr lang="de-DE" dirty="0" err="1" smtClean="0"/>
              <a:t>Click</a:t>
            </a:r>
            <a:r>
              <a:rPr lang="de-DE" dirty="0" smtClean="0"/>
              <a:t> to </a:t>
            </a:r>
            <a:r>
              <a:rPr lang="de-DE" dirty="0" err="1" smtClean="0"/>
              <a:t>edit</a:t>
            </a:r>
            <a:r>
              <a:rPr lang="de-DE" dirty="0" smtClean="0"/>
              <a:t> Master title style</a:t>
            </a:r>
            <a:endParaRPr lang="en-US" dirty="0"/>
          </a:p>
        </p:txBody>
      </p:sp>
      <p:sp>
        <p:nvSpPr>
          <p:cNvPr id="3" name="Text Placeholder 2"/>
          <p:cNvSpPr>
            <a:spLocks noGrp="1"/>
          </p:cNvSpPr>
          <p:nvPr>
            <p:ph type="body" idx="1"/>
          </p:nvPr>
        </p:nvSpPr>
        <p:spPr>
          <a:xfrm>
            <a:off x="457200" y="1011494"/>
            <a:ext cx="8229600" cy="5114670"/>
          </a:xfrm>
          <a:prstGeom prst="rect">
            <a:avLst/>
          </a:prstGeom>
        </p:spPr>
        <p:txBody>
          <a:bodyPr vert="horz" lIns="91328" tIns="45666" rIns="91328" bIns="45666" rtlCol="0">
            <a:normAutofit/>
          </a:bodyPr>
          <a:lstStyle/>
          <a:p>
            <a:pPr lvl="0"/>
            <a:r>
              <a:rPr lang="de-DE" dirty="0" err="1" smtClean="0"/>
              <a:t>Click</a:t>
            </a:r>
            <a:r>
              <a:rPr lang="de-DE" dirty="0" smtClean="0"/>
              <a:t> to </a:t>
            </a:r>
            <a:r>
              <a:rPr lang="de-DE" dirty="0" err="1" smtClean="0"/>
              <a:t>edit</a:t>
            </a:r>
            <a:r>
              <a:rPr lang="de-DE" dirty="0" smtClean="0"/>
              <a:t> Master text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err="1" smtClean="0"/>
              <a:t>Third</a:t>
            </a:r>
            <a:r>
              <a:rPr lang="de-DE" dirty="0" smtClean="0"/>
              <a:t>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en-US" dirty="0"/>
          </a:p>
        </p:txBody>
      </p:sp>
      <p:sp>
        <p:nvSpPr>
          <p:cNvPr id="6" name="Slide Number Placeholder 5"/>
          <p:cNvSpPr>
            <a:spLocks noGrp="1"/>
          </p:cNvSpPr>
          <p:nvPr>
            <p:ph type="sldNum" sz="quarter" idx="4"/>
          </p:nvPr>
        </p:nvSpPr>
        <p:spPr>
          <a:xfrm>
            <a:off x="6553200" y="6356476"/>
            <a:ext cx="2133600" cy="365125"/>
          </a:xfrm>
          <a:prstGeom prst="rect">
            <a:avLst/>
          </a:prstGeom>
        </p:spPr>
        <p:txBody>
          <a:bodyPr vert="horz" lIns="91328" tIns="45666" rIns="91328" bIns="45666" rtlCol="0" anchor="ctr"/>
          <a:lstStyle>
            <a:lvl1pPr algn="r">
              <a:defRPr sz="1200">
                <a:solidFill>
                  <a:schemeClr val="tx1">
                    <a:tint val="75000"/>
                  </a:schemeClr>
                </a:solidFill>
              </a:defRPr>
            </a:lvl1pPr>
          </a:lstStyle>
          <a:p>
            <a:pPr defTabSz="456652"/>
            <a:fld id="{0D1D6AF9-1F0E-2547-B7C2-EBD1501318D2}" type="slidenum">
              <a:rPr lang="en-US" smtClean="0">
                <a:solidFill>
                  <a:prstClr val="black">
                    <a:tint val="75000"/>
                  </a:prstClr>
                </a:solidFill>
              </a:rPr>
              <a:pPr defTabSz="456652"/>
              <a:t>‹#›</a:t>
            </a:fld>
            <a:endParaRPr lang="en-US" dirty="0">
              <a:solidFill>
                <a:prstClr val="black">
                  <a:tint val="75000"/>
                </a:prstClr>
              </a:solidFill>
            </a:endParaRPr>
          </a:p>
        </p:txBody>
      </p:sp>
      <p:pic>
        <p:nvPicPr>
          <p:cNvPr id="7" name="Picture 6" descr="CLIC-Logo-Color.jpg"/>
          <p:cNvPicPr>
            <a:picLocks noChangeAspect="1"/>
          </p:cNvPicPr>
          <p:nvPr userDrawn="1"/>
        </p:nvPicPr>
        <p:blipFill>
          <a:blip r:embed="rId13" cstate="print"/>
          <a:stretch>
            <a:fillRect/>
          </a:stretch>
        </p:blipFill>
        <p:spPr>
          <a:xfrm>
            <a:off x="165020" y="1649"/>
            <a:ext cx="504363" cy="504363"/>
          </a:xfrm>
          <a:prstGeom prst="rect">
            <a:avLst/>
          </a:prstGeom>
        </p:spPr>
      </p:pic>
      <p:pic>
        <p:nvPicPr>
          <p:cNvPr id="8" name="Picture 7" descr="CLIC-Logo-Color.jpg"/>
          <p:cNvPicPr>
            <a:picLocks noChangeAspect="1"/>
          </p:cNvPicPr>
          <p:nvPr userDrawn="1"/>
        </p:nvPicPr>
        <p:blipFill>
          <a:blip r:embed="rId13" cstate="print"/>
          <a:stretch>
            <a:fillRect/>
          </a:stretch>
        </p:blipFill>
        <p:spPr>
          <a:xfrm>
            <a:off x="8434693" y="1649"/>
            <a:ext cx="504363" cy="504363"/>
          </a:xfrm>
          <a:prstGeom prst="rect">
            <a:avLst/>
          </a:prstGeom>
        </p:spPr>
      </p:pic>
    </p:spTree>
    <p:extLst>
      <p:ext uri="{BB962C8B-B14F-4D97-AF65-F5344CB8AC3E}">
        <p14:creationId xmlns:p14="http://schemas.microsoft.com/office/powerpoint/2010/main" val="9467885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p:txStyles>
    <p:titleStyle>
      <a:lvl1pPr algn="ctr" defTabSz="456652" rtl="0" eaLnBrk="1" latinLnBrk="0" hangingPunct="1">
        <a:spcBef>
          <a:spcPct val="0"/>
        </a:spcBef>
        <a:buNone/>
        <a:defRPr sz="4400" kern="1200">
          <a:solidFill>
            <a:schemeClr val="tx1"/>
          </a:solidFill>
          <a:latin typeface="+mj-lt"/>
          <a:ea typeface="+mj-ea"/>
          <a:cs typeface="+mj-cs"/>
        </a:defRPr>
      </a:lvl1pPr>
    </p:titleStyle>
    <p:bodyStyle>
      <a:lvl1pPr marL="342489" indent="-342489" algn="l" defTabSz="456652" rtl="0" eaLnBrk="1" latinLnBrk="0" hangingPunct="1">
        <a:spcBef>
          <a:spcPct val="20000"/>
        </a:spcBef>
        <a:buFont typeface="Arial"/>
        <a:buChar char="•"/>
        <a:defRPr sz="3200" kern="1200">
          <a:solidFill>
            <a:schemeClr val="tx1"/>
          </a:solidFill>
          <a:latin typeface="+mn-lt"/>
          <a:ea typeface="+mn-ea"/>
          <a:cs typeface="+mn-cs"/>
        </a:defRPr>
      </a:lvl1pPr>
      <a:lvl2pPr marL="742059" indent="-285405" algn="l" defTabSz="456652" rtl="0" eaLnBrk="1" latinLnBrk="0" hangingPunct="1">
        <a:spcBef>
          <a:spcPct val="20000"/>
        </a:spcBef>
        <a:buFont typeface="Arial"/>
        <a:buChar char="–"/>
        <a:defRPr sz="2800" kern="1200">
          <a:solidFill>
            <a:schemeClr val="tx1"/>
          </a:solidFill>
          <a:latin typeface="+mn-lt"/>
          <a:ea typeface="+mn-ea"/>
          <a:cs typeface="+mn-cs"/>
        </a:defRPr>
      </a:lvl2pPr>
      <a:lvl3pPr marL="1141631" indent="-228325" algn="l" defTabSz="456652" rtl="0" eaLnBrk="1" latinLnBrk="0" hangingPunct="1">
        <a:spcBef>
          <a:spcPct val="20000"/>
        </a:spcBef>
        <a:buFont typeface="Arial"/>
        <a:buChar char="•"/>
        <a:defRPr sz="2400" kern="1200">
          <a:solidFill>
            <a:schemeClr val="tx1"/>
          </a:solidFill>
          <a:latin typeface="+mn-lt"/>
          <a:ea typeface="+mn-ea"/>
          <a:cs typeface="+mn-cs"/>
        </a:defRPr>
      </a:lvl3pPr>
      <a:lvl4pPr marL="1598280" indent="-228325" algn="l" defTabSz="456652" rtl="0" eaLnBrk="1" latinLnBrk="0" hangingPunct="1">
        <a:spcBef>
          <a:spcPct val="20000"/>
        </a:spcBef>
        <a:buFont typeface="Arial"/>
        <a:buChar char="–"/>
        <a:defRPr sz="2000" kern="1200">
          <a:solidFill>
            <a:schemeClr val="tx1"/>
          </a:solidFill>
          <a:latin typeface="+mn-lt"/>
          <a:ea typeface="+mn-ea"/>
          <a:cs typeface="+mn-cs"/>
        </a:defRPr>
      </a:lvl4pPr>
      <a:lvl5pPr marL="2054932" indent="-228325" algn="l" defTabSz="456652" rtl="0" eaLnBrk="1" latinLnBrk="0" hangingPunct="1">
        <a:spcBef>
          <a:spcPct val="20000"/>
        </a:spcBef>
        <a:buFont typeface="Arial"/>
        <a:buChar char="»"/>
        <a:defRPr sz="2000" kern="1200">
          <a:solidFill>
            <a:schemeClr val="tx1"/>
          </a:solidFill>
          <a:latin typeface="+mn-lt"/>
          <a:ea typeface="+mn-ea"/>
          <a:cs typeface="+mn-cs"/>
        </a:defRPr>
      </a:lvl5pPr>
      <a:lvl6pPr marL="2511587" indent="-228325" algn="l" defTabSz="456652" rtl="0" eaLnBrk="1" latinLnBrk="0" hangingPunct="1">
        <a:spcBef>
          <a:spcPct val="20000"/>
        </a:spcBef>
        <a:buFont typeface="Arial"/>
        <a:buChar char="•"/>
        <a:defRPr sz="2000" kern="1200">
          <a:solidFill>
            <a:schemeClr val="tx1"/>
          </a:solidFill>
          <a:latin typeface="+mn-lt"/>
          <a:ea typeface="+mn-ea"/>
          <a:cs typeface="+mn-cs"/>
        </a:defRPr>
      </a:lvl6pPr>
      <a:lvl7pPr marL="2968236" indent="-228325" algn="l" defTabSz="456652" rtl="0" eaLnBrk="1" latinLnBrk="0" hangingPunct="1">
        <a:spcBef>
          <a:spcPct val="20000"/>
        </a:spcBef>
        <a:buFont typeface="Arial"/>
        <a:buChar char="•"/>
        <a:defRPr sz="2000" kern="1200">
          <a:solidFill>
            <a:schemeClr val="tx1"/>
          </a:solidFill>
          <a:latin typeface="+mn-lt"/>
          <a:ea typeface="+mn-ea"/>
          <a:cs typeface="+mn-cs"/>
        </a:defRPr>
      </a:lvl7pPr>
      <a:lvl8pPr marL="3424887" indent="-228325" algn="l" defTabSz="456652" rtl="0" eaLnBrk="1" latinLnBrk="0" hangingPunct="1">
        <a:spcBef>
          <a:spcPct val="20000"/>
        </a:spcBef>
        <a:buFont typeface="Arial"/>
        <a:buChar char="•"/>
        <a:defRPr sz="2000" kern="1200">
          <a:solidFill>
            <a:schemeClr val="tx1"/>
          </a:solidFill>
          <a:latin typeface="+mn-lt"/>
          <a:ea typeface="+mn-ea"/>
          <a:cs typeface="+mn-cs"/>
        </a:defRPr>
      </a:lvl8pPr>
      <a:lvl9pPr marL="3881537" indent="-228325" algn="l" defTabSz="4566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652" rtl="0" eaLnBrk="1" latinLnBrk="0" hangingPunct="1">
        <a:defRPr sz="1800" kern="1200">
          <a:solidFill>
            <a:schemeClr val="tx1"/>
          </a:solidFill>
          <a:latin typeface="+mn-lt"/>
          <a:ea typeface="+mn-ea"/>
          <a:cs typeface="+mn-cs"/>
        </a:defRPr>
      </a:lvl1pPr>
      <a:lvl2pPr marL="456652" algn="l" defTabSz="456652" rtl="0" eaLnBrk="1" latinLnBrk="0" hangingPunct="1">
        <a:defRPr sz="1800" kern="1200">
          <a:solidFill>
            <a:schemeClr val="tx1"/>
          </a:solidFill>
          <a:latin typeface="+mn-lt"/>
          <a:ea typeface="+mn-ea"/>
          <a:cs typeface="+mn-cs"/>
        </a:defRPr>
      </a:lvl2pPr>
      <a:lvl3pPr marL="913306" algn="l" defTabSz="456652" rtl="0" eaLnBrk="1" latinLnBrk="0" hangingPunct="1">
        <a:defRPr sz="1800" kern="1200">
          <a:solidFill>
            <a:schemeClr val="tx1"/>
          </a:solidFill>
          <a:latin typeface="+mn-lt"/>
          <a:ea typeface="+mn-ea"/>
          <a:cs typeface="+mn-cs"/>
        </a:defRPr>
      </a:lvl3pPr>
      <a:lvl4pPr marL="1369956" algn="l" defTabSz="456652" rtl="0" eaLnBrk="1" latinLnBrk="0" hangingPunct="1">
        <a:defRPr sz="1800" kern="1200">
          <a:solidFill>
            <a:schemeClr val="tx1"/>
          </a:solidFill>
          <a:latin typeface="+mn-lt"/>
          <a:ea typeface="+mn-ea"/>
          <a:cs typeface="+mn-cs"/>
        </a:defRPr>
      </a:lvl4pPr>
      <a:lvl5pPr marL="1826607" algn="l" defTabSz="456652" rtl="0" eaLnBrk="1" latinLnBrk="0" hangingPunct="1">
        <a:defRPr sz="1800" kern="1200">
          <a:solidFill>
            <a:schemeClr val="tx1"/>
          </a:solidFill>
          <a:latin typeface="+mn-lt"/>
          <a:ea typeface="+mn-ea"/>
          <a:cs typeface="+mn-cs"/>
        </a:defRPr>
      </a:lvl5pPr>
      <a:lvl6pPr marL="2283255" algn="l" defTabSz="456652" rtl="0" eaLnBrk="1" latinLnBrk="0" hangingPunct="1">
        <a:defRPr sz="1800" kern="1200">
          <a:solidFill>
            <a:schemeClr val="tx1"/>
          </a:solidFill>
          <a:latin typeface="+mn-lt"/>
          <a:ea typeface="+mn-ea"/>
          <a:cs typeface="+mn-cs"/>
        </a:defRPr>
      </a:lvl6pPr>
      <a:lvl7pPr marL="2739911" algn="l" defTabSz="456652" rtl="0" eaLnBrk="1" latinLnBrk="0" hangingPunct="1">
        <a:defRPr sz="1800" kern="1200">
          <a:solidFill>
            <a:schemeClr val="tx1"/>
          </a:solidFill>
          <a:latin typeface="+mn-lt"/>
          <a:ea typeface="+mn-ea"/>
          <a:cs typeface="+mn-cs"/>
        </a:defRPr>
      </a:lvl7pPr>
      <a:lvl8pPr marL="3196560" algn="l" defTabSz="456652" rtl="0" eaLnBrk="1" latinLnBrk="0" hangingPunct="1">
        <a:defRPr sz="1800" kern="1200">
          <a:solidFill>
            <a:schemeClr val="tx1"/>
          </a:solidFill>
          <a:latin typeface="+mn-lt"/>
          <a:ea typeface="+mn-ea"/>
          <a:cs typeface="+mn-cs"/>
        </a:defRPr>
      </a:lvl8pPr>
      <a:lvl9pPr marL="3653212" algn="l" defTabSz="45665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528" y="0"/>
            <a:ext cx="7566923" cy="616022"/>
          </a:xfrm>
          <a:prstGeom prst="rect">
            <a:avLst/>
          </a:prstGeom>
        </p:spPr>
        <p:txBody>
          <a:bodyPr vert="horz" lIns="91328" tIns="45666" rIns="91328" bIns="45666" rtlCol="0" anchor="ctr">
            <a:normAutofit/>
          </a:bodyPr>
          <a:lstStyle/>
          <a:p>
            <a:r>
              <a:rPr lang="de-DE" dirty="0" err="1" smtClean="0"/>
              <a:t>Click</a:t>
            </a:r>
            <a:r>
              <a:rPr lang="de-DE" dirty="0" smtClean="0"/>
              <a:t> to </a:t>
            </a:r>
            <a:r>
              <a:rPr lang="de-DE" dirty="0" err="1" smtClean="0"/>
              <a:t>edit</a:t>
            </a:r>
            <a:r>
              <a:rPr lang="de-DE" dirty="0" smtClean="0"/>
              <a:t> Master title style</a:t>
            </a:r>
            <a:endParaRPr lang="en-US" dirty="0"/>
          </a:p>
        </p:txBody>
      </p:sp>
      <p:sp>
        <p:nvSpPr>
          <p:cNvPr id="3" name="Text Placeholder 2"/>
          <p:cNvSpPr>
            <a:spLocks noGrp="1"/>
          </p:cNvSpPr>
          <p:nvPr>
            <p:ph type="body" idx="1"/>
          </p:nvPr>
        </p:nvSpPr>
        <p:spPr>
          <a:xfrm>
            <a:off x="457200" y="1011494"/>
            <a:ext cx="8229600" cy="5114670"/>
          </a:xfrm>
          <a:prstGeom prst="rect">
            <a:avLst/>
          </a:prstGeom>
        </p:spPr>
        <p:txBody>
          <a:bodyPr vert="horz" lIns="91328" tIns="45666" rIns="91328" bIns="45666" rtlCol="0">
            <a:normAutofit/>
          </a:bodyPr>
          <a:lstStyle/>
          <a:p>
            <a:pPr lvl="0"/>
            <a:r>
              <a:rPr lang="de-DE" dirty="0" err="1" smtClean="0"/>
              <a:t>Click</a:t>
            </a:r>
            <a:r>
              <a:rPr lang="de-DE" dirty="0" smtClean="0"/>
              <a:t> to </a:t>
            </a:r>
            <a:r>
              <a:rPr lang="de-DE" dirty="0" err="1" smtClean="0"/>
              <a:t>edit</a:t>
            </a:r>
            <a:r>
              <a:rPr lang="de-DE" dirty="0" smtClean="0"/>
              <a:t> Master text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err="1" smtClean="0"/>
              <a:t>Third</a:t>
            </a:r>
            <a:r>
              <a:rPr lang="de-DE" dirty="0" smtClean="0"/>
              <a:t>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en-US" dirty="0"/>
          </a:p>
        </p:txBody>
      </p:sp>
      <p:sp>
        <p:nvSpPr>
          <p:cNvPr id="6" name="Slide Number Placeholder 5"/>
          <p:cNvSpPr>
            <a:spLocks noGrp="1"/>
          </p:cNvSpPr>
          <p:nvPr>
            <p:ph type="sldNum" sz="quarter" idx="4"/>
          </p:nvPr>
        </p:nvSpPr>
        <p:spPr>
          <a:xfrm>
            <a:off x="6553200" y="6356476"/>
            <a:ext cx="2133600" cy="365125"/>
          </a:xfrm>
          <a:prstGeom prst="rect">
            <a:avLst/>
          </a:prstGeom>
        </p:spPr>
        <p:txBody>
          <a:bodyPr vert="horz" lIns="91328" tIns="45666" rIns="91328" bIns="45666" rtlCol="0" anchor="ctr"/>
          <a:lstStyle>
            <a:lvl1pPr algn="r">
              <a:defRPr sz="1200">
                <a:solidFill>
                  <a:schemeClr val="tx1">
                    <a:tint val="75000"/>
                  </a:schemeClr>
                </a:solidFill>
              </a:defRPr>
            </a:lvl1pPr>
          </a:lstStyle>
          <a:p>
            <a:pPr defTabSz="456652"/>
            <a:fld id="{0D1D6AF9-1F0E-2547-B7C2-EBD1501318D2}" type="slidenum">
              <a:rPr lang="en-US" smtClean="0">
                <a:solidFill>
                  <a:prstClr val="black">
                    <a:tint val="75000"/>
                  </a:prstClr>
                </a:solidFill>
              </a:rPr>
              <a:pPr defTabSz="456652"/>
              <a:t>‹#›</a:t>
            </a:fld>
            <a:endParaRPr lang="en-US" dirty="0">
              <a:solidFill>
                <a:prstClr val="black">
                  <a:tint val="75000"/>
                </a:prstClr>
              </a:solidFill>
            </a:endParaRPr>
          </a:p>
        </p:txBody>
      </p:sp>
      <p:pic>
        <p:nvPicPr>
          <p:cNvPr id="7" name="Picture 6" descr="CLIC-Logo-Color.jpg"/>
          <p:cNvPicPr>
            <a:picLocks noChangeAspect="1"/>
          </p:cNvPicPr>
          <p:nvPr userDrawn="1"/>
        </p:nvPicPr>
        <p:blipFill>
          <a:blip r:embed="rId13" cstate="print"/>
          <a:stretch>
            <a:fillRect/>
          </a:stretch>
        </p:blipFill>
        <p:spPr>
          <a:xfrm>
            <a:off x="165020" y="1649"/>
            <a:ext cx="504363" cy="504363"/>
          </a:xfrm>
          <a:prstGeom prst="rect">
            <a:avLst/>
          </a:prstGeom>
        </p:spPr>
      </p:pic>
      <p:pic>
        <p:nvPicPr>
          <p:cNvPr id="8" name="Picture 7" descr="CLIC-Logo-Color.jpg"/>
          <p:cNvPicPr>
            <a:picLocks noChangeAspect="1"/>
          </p:cNvPicPr>
          <p:nvPr userDrawn="1"/>
        </p:nvPicPr>
        <p:blipFill>
          <a:blip r:embed="rId13" cstate="print"/>
          <a:stretch>
            <a:fillRect/>
          </a:stretch>
        </p:blipFill>
        <p:spPr>
          <a:xfrm>
            <a:off x="8434693" y="1649"/>
            <a:ext cx="504363" cy="504363"/>
          </a:xfrm>
          <a:prstGeom prst="rect">
            <a:avLst/>
          </a:prstGeom>
        </p:spPr>
      </p:pic>
    </p:spTree>
    <p:extLst>
      <p:ext uri="{BB962C8B-B14F-4D97-AF65-F5344CB8AC3E}">
        <p14:creationId xmlns:p14="http://schemas.microsoft.com/office/powerpoint/2010/main" val="178916062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p:txStyles>
    <p:titleStyle>
      <a:lvl1pPr algn="ctr" defTabSz="456652" rtl="0" eaLnBrk="1" latinLnBrk="0" hangingPunct="1">
        <a:spcBef>
          <a:spcPct val="0"/>
        </a:spcBef>
        <a:buNone/>
        <a:defRPr sz="4400" kern="1200">
          <a:solidFill>
            <a:schemeClr val="tx1"/>
          </a:solidFill>
          <a:latin typeface="+mj-lt"/>
          <a:ea typeface="+mj-ea"/>
          <a:cs typeface="+mj-cs"/>
        </a:defRPr>
      </a:lvl1pPr>
    </p:titleStyle>
    <p:bodyStyle>
      <a:lvl1pPr marL="342489" indent="-342489" algn="l" defTabSz="456652" rtl="0" eaLnBrk="1" latinLnBrk="0" hangingPunct="1">
        <a:spcBef>
          <a:spcPct val="20000"/>
        </a:spcBef>
        <a:buFont typeface="Arial"/>
        <a:buChar char="•"/>
        <a:defRPr sz="3200" kern="1200">
          <a:solidFill>
            <a:schemeClr val="tx1"/>
          </a:solidFill>
          <a:latin typeface="+mn-lt"/>
          <a:ea typeface="+mn-ea"/>
          <a:cs typeface="+mn-cs"/>
        </a:defRPr>
      </a:lvl1pPr>
      <a:lvl2pPr marL="742059" indent="-285405" algn="l" defTabSz="456652" rtl="0" eaLnBrk="1" latinLnBrk="0" hangingPunct="1">
        <a:spcBef>
          <a:spcPct val="20000"/>
        </a:spcBef>
        <a:buFont typeface="Arial"/>
        <a:buChar char="–"/>
        <a:defRPr sz="2800" kern="1200">
          <a:solidFill>
            <a:schemeClr val="tx1"/>
          </a:solidFill>
          <a:latin typeface="+mn-lt"/>
          <a:ea typeface="+mn-ea"/>
          <a:cs typeface="+mn-cs"/>
        </a:defRPr>
      </a:lvl2pPr>
      <a:lvl3pPr marL="1141631" indent="-228325" algn="l" defTabSz="456652" rtl="0" eaLnBrk="1" latinLnBrk="0" hangingPunct="1">
        <a:spcBef>
          <a:spcPct val="20000"/>
        </a:spcBef>
        <a:buFont typeface="Arial"/>
        <a:buChar char="•"/>
        <a:defRPr sz="2400" kern="1200">
          <a:solidFill>
            <a:schemeClr val="tx1"/>
          </a:solidFill>
          <a:latin typeface="+mn-lt"/>
          <a:ea typeface="+mn-ea"/>
          <a:cs typeface="+mn-cs"/>
        </a:defRPr>
      </a:lvl3pPr>
      <a:lvl4pPr marL="1598280" indent="-228325" algn="l" defTabSz="456652" rtl="0" eaLnBrk="1" latinLnBrk="0" hangingPunct="1">
        <a:spcBef>
          <a:spcPct val="20000"/>
        </a:spcBef>
        <a:buFont typeface="Arial"/>
        <a:buChar char="–"/>
        <a:defRPr sz="2000" kern="1200">
          <a:solidFill>
            <a:schemeClr val="tx1"/>
          </a:solidFill>
          <a:latin typeface="+mn-lt"/>
          <a:ea typeface="+mn-ea"/>
          <a:cs typeface="+mn-cs"/>
        </a:defRPr>
      </a:lvl4pPr>
      <a:lvl5pPr marL="2054932" indent="-228325" algn="l" defTabSz="456652" rtl="0" eaLnBrk="1" latinLnBrk="0" hangingPunct="1">
        <a:spcBef>
          <a:spcPct val="20000"/>
        </a:spcBef>
        <a:buFont typeface="Arial"/>
        <a:buChar char="»"/>
        <a:defRPr sz="2000" kern="1200">
          <a:solidFill>
            <a:schemeClr val="tx1"/>
          </a:solidFill>
          <a:latin typeface="+mn-lt"/>
          <a:ea typeface="+mn-ea"/>
          <a:cs typeface="+mn-cs"/>
        </a:defRPr>
      </a:lvl5pPr>
      <a:lvl6pPr marL="2511587" indent="-228325" algn="l" defTabSz="456652" rtl="0" eaLnBrk="1" latinLnBrk="0" hangingPunct="1">
        <a:spcBef>
          <a:spcPct val="20000"/>
        </a:spcBef>
        <a:buFont typeface="Arial"/>
        <a:buChar char="•"/>
        <a:defRPr sz="2000" kern="1200">
          <a:solidFill>
            <a:schemeClr val="tx1"/>
          </a:solidFill>
          <a:latin typeface="+mn-lt"/>
          <a:ea typeface="+mn-ea"/>
          <a:cs typeface="+mn-cs"/>
        </a:defRPr>
      </a:lvl6pPr>
      <a:lvl7pPr marL="2968236" indent="-228325" algn="l" defTabSz="456652" rtl="0" eaLnBrk="1" latinLnBrk="0" hangingPunct="1">
        <a:spcBef>
          <a:spcPct val="20000"/>
        </a:spcBef>
        <a:buFont typeface="Arial"/>
        <a:buChar char="•"/>
        <a:defRPr sz="2000" kern="1200">
          <a:solidFill>
            <a:schemeClr val="tx1"/>
          </a:solidFill>
          <a:latin typeface="+mn-lt"/>
          <a:ea typeface="+mn-ea"/>
          <a:cs typeface="+mn-cs"/>
        </a:defRPr>
      </a:lvl7pPr>
      <a:lvl8pPr marL="3424887" indent="-228325" algn="l" defTabSz="456652" rtl="0" eaLnBrk="1" latinLnBrk="0" hangingPunct="1">
        <a:spcBef>
          <a:spcPct val="20000"/>
        </a:spcBef>
        <a:buFont typeface="Arial"/>
        <a:buChar char="•"/>
        <a:defRPr sz="2000" kern="1200">
          <a:solidFill>
            <a:schemeClr val="tx1"/>
          </a:solidFill>
          <a:latin typeface="+mn-lt"/>
          <a:ea typeface="+mn-ea"/>
          <a:cs typeface="+mn-cs"/>
        </a:defRPr>
      </a:lvl8pPr>
      <a:lvl9pPr marL="3881537" indent="-228325" algn="l" defTabSz="4566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652" rtl="0" eaLnBrk="1" latinLnBrk="0" hangingPunct="1">
        <a:defRPr sz="1800" kern="1200">
          <a:solidFill>
            <a:schemeClr val="tx1"/>
          </a:solidFill>
          <a:latin typeface="+mn-lt"/>
          <a:ea typeface="+mn-ea"/>
          <a:cs typeface="+mn-cs"/>
        </a:defRPr>
      </a:lvl1pPr>
      <a:lvl2pPr marL="456652" algn="l" defTabSz="456652" rtl="0" eaLnBrk="1" latinLnBrk="0" hangingPunct="1">
        <a:defRPr sz="1800" kern="1200">
          <a:solidFill>
            <a:schemeClr val="tx1"/>
          </a:solidFill>
          <a:latin typeface="+mn-lt"/>
          <a:ea typeface="+mn-ea"/>
          <a:cs typeface="+mn-cs"/>
        </a:defRPr>
      </a:lvl2pPr>
      <a:lvl3pPr marL="913306" algn="l" defTabSz="456652" rtl="0" eaLnBrk="1" latinLnBrk="0" hangingPunct="1">
        <a:defRPr sz="1800" kern="1200">
          <a:solidFill>
            <a:schemeClr val="tx1"/>
          </a:solidFill>
          <a:latin typeface="+mn-lt"/>
          <a:ea typeface="+mn-ea"/>
          <a:cs typeface="+mn-cs"/>
        </a:defRPr>
      </a:lvl3pPr>
      <a:lvl4pPr marL="1369956" algn="l" defTabSz="456652" rtl="0" eaLnBrk="1" latinLnBrk="0" hangingPunct="1">
        <a:defRPr sz="1800" kern="1200">
          <a:solidFill>
            <a:schemeClr val="tx1"/>
          </a:solidFill>
          <a:latin typeface="+mn-lt"/>
          <a:ea typeface="+mn-ea"/>
          <a:cs typeface="+mn-cs"/>
        </a:defRPr>
      </a:lvl4pPr>
      <a:lvl5pPr marL="1826607" algn="l" defTabSz="456652" rtl="0" eaLnBrk="1" latinLnBrk="0" hangingPunct="1">
        <a:defRPr sz="1800" kern="1200">
          <a:solidFill>
            <a:schemeClr val="tx1"/>
          </a:solidFill>
          <a:latin typeface="+mn-lt"/>
          <a:ea typeface="+mn-ea"/>
          <a:cs typeface="+mn-cs"/>
        </a:defRPr>
      </a:lvl5pPr>
      <a:lvl6pPr marL="2283255" algn="l" defTabSz="456652" rtl="0" eaLnBrk="1" latinLnBrk="0" hangingPunct="1">
        <a:defRPr sz="1800" kern="1200">
          <a:solidFill>
            <a:schemeClr val="tx1"/>
          </a:solidFill>
          <a:latin typeface="+mn-lt"/>
          <a:ea typeface="+mn-ea"/>
          <a:cs typeface="+mn-cs"/>
        </a:defRPr>
      </a:lvl6pPr>
      <a:lvl7pPr marL="2739911" algn="l" defTabSz="456652" rtl="0" eaLnBrk="1" latinLnBrk="0" hangingPunct="1">
        <a:defRPr sz="1800" kern="1200">
          <a:solidFill>
            <a:schemeClr val="tx1"/>
          </a:solidFill>
          <a:latin typeface="+mn-lt"/>
          <a:ea typeface="+mn-ea"/>
          <a:cs typeface="+mn-cs"/>
        </a:defRPr>
      </a:lvl7pPr>
      <a:lvl8pPr marL="3196560" algn="l" defTabSz="456652" rtl="0" eaLnBrk="1" latinLnBrk="0" hangingPunct="1">
        <a:defRPr sz="1800" kern="1200">
          <a:solidFill>
            <a:schemeClr val="tx1"/>
          </a:solidFill>
          <a:latin typeface="+mn-lt"/>
          <a:ea typeface="+mn-ea"/>
          <a:cs typeface="+mn-cs"/>
        </a:defRPr>
      </a:lvl8pPr>
      <a:lvl9pPr marL="3653212" algn="l" defTabSz="45665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auto">
          <a:xfrm>
            <a:off x="798143" y="133"/>
            <a:ext cx="7568045" cy="616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8" tIns="45666" rIns="91328" bIns="45666" numCol="1" anchor="ctr" anchorCtr="0" compatLnSpc="1">
            <a:prstTxWarp prst="textNoShape">
              <a:avLst/>
            </a:prstTxWarp>
          </a:bodyPr>
          <a:lstStyle/>
          <a:p>
            <a:pPr lvl="0"/>
            <a:r>
              <a:rPr lang="de-DE" smtClean="0"/>
              <a:t>Click to edit Master title style</a:t>
            </a:r>
            <a:endParaRPr lang="en-US" smtClean="0"/>
          </a:p>
        </p:txBody>
      </p:sp>
      <p:sp>
        <p:nvSpPr>
          <p:cNvPr id="12291" name="Text Placeholder 2"/>
          <p:cNvSpPr>
            <a:spLocks noGrp="1"/>
          </p:cNvSpPr>
          <p:nvPr>
            <p:ph type="body" idx="1"/>
          </p:nvPr>
        </p:nvSpPr>
        <p:spPr bwMode="auto">
          <a:xfrm>
            <a:off x="457558" y="1011671"/>
            <a:ext cx="8229023" cy="511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8" tIns="45666" rIns="91328" bIns="45666" numCol="1" anchor="t" anchorCtr="0" compatLnSpc="1">
            <a:prstTxWarp prst="textNoShape">
              <a:avLst/>
            </a:prstTxWarp>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smtClean="0"/>
          </a:p>
        </p:txBody>
      </p:sp>
      <p:sp>
        <p:nvSpPr>
          <p:cNvPr id="6" name="Slide Number Placeholder 5"/>
          <p:cNvSpPr>
            <a:spLocks noGrp="1"/>
          </p:cNvSpPr>
          <p:nvPr>
            <p:ph type="sldNum" sz="quarter" idx="4"/>
          </p:nvPr>
        </p:nvSpPr>
        <p:spPr>
          <a:xfrm>
            <a:off x="6553512" y="6355904"/>
            <a:ext cx="2133023" cy="365125"/>
          </a:xfrm>
          <a:prstGeom prst="rect">
            <a:avLst/>
          </a:prstGeom>
        </p:spPr>
        <p:txBody>
          <a:bodyPr vert="horz" wrap="square" lIns="91328" tIns="45666" rIns="91328" bIns="45666" numCol="1" anchor="ctr" anchorCtr="0" compatLnSpc="1">
            <a:prstTxWarp prst="textNoShape">
              <a:avLst/>
            </a:prstTxWarp>
          </a:bodyPr>
          <a:lstStyle>
            <a:lvl1pPr algn="r" defTabSz="455726">
              <a:defRPr sz="1200">
                <a:solidFill>
                  <a:srgbClr val="898989"/>
                </a:solidFill>
                <a:latin typeface="Calibri" pitchFamily="34" charset="0"/>
              </a:defRPr>
            </a:lvl1pPr>
          </a:lstStyle>
          <a:p>
            <a:pPr fontAlgn="base">
              <a:spcBef>
                <a:spcPct val="0"/>
              </a:spcBef>
              <a:spcAft>
                <a:spcPct val="0"/>
              </a:spcAft>
            </a:pPr>
            <a:fld id="{3AA9FE91-7984-4A3C-B1A9-74F3A20B7411}" type="slidenum">
              <a:rPr lang="en-US" smtClean="0">
                <a:ea typeface="ＭＳ Ｐゴシック" pitchFamily="34" charset="-128"/>
              </a:rPr>
              <a:pPr fontAlgn="base">
                <a:spcBef>
                  <a:spcPct val="0"/>
                </a:spcBef>
                <a:spcAft>
                  <a:spcPct val="0"/>
                </a:spcAft>
              </a:pPr>
              <a:t>‹#›</a:t>
            </a:fld>
            <a:endParaRPr lang="en-US" smtClean="0">
              <a:ea typeface="ＭＳ Ｐゴシック" pitchFamily="34" charset="-128"/>
            </a:endParaRPr>
          </a:p>
        </p:txBody>
      </p:sp>
      <p:pic>
        <p:nvPicPr>
          <p:cNvPr id="12293" name="Picture 6" descr="CLIC-Logo-Colo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64533" y="1448"/>
            <a:ext cx="505114" cy="50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7" descr="CLIC-Logo-Colo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33961" y="1448"/>
            <a:ext cx="505114" cy="50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959059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p:txStyles>
    <p:titleStyle>
      <a:lvl1pPr algn="ctr" defTabSz="455726"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5726"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5726"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5726"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5726"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15346" algn="ctr" defTabSz="455726"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830692" algn="ctr" defTabSz="455726"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246034" algn="ctr" defTabSz="455726"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661383" algn="ctr" defTabSz="455726"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1795" indent="-341795" algn="l" defTabSz="455726"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1277" indent="-284107" algn="l" defTabSz="455726"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0759" indent="-227863" algn="l" defTabSz="455726"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597927" indent="-227863" algn="l" defTabSz="455726"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3655" indent="-227863" algn="l" defTabSz="455726"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1587" indent="-228325" algn="l" defTabSz="456652" rtl="0" eaLnBrk="1" latinLnBrk="0" hangingPunct="1">
        <a:spcBef>
          <a:spcPct val="20000"/>
        </a:spcBef>
        <a:buFont typeface="Arial"/>
        <a:buChar char="•"/>
        <a:defRPr sz="2000" kern="1200">
          <a:solidFill>
            <a:schemeClr val="tx1"/>
          </a:solidFill>
          <a:latin typeface="+mn-lt"/>
          <a:ea typeface="+mn-ea"/>
          <a:cs typeface="+mn-cs"/>
        </a:defRPr>
      </a:lvl6pPr>
      <a:lvl7pPr marL="2968236" indent="-228325" algn="l" defTabSz="456652" rtl="0" eaLnBrk="1" latinLnBrk="0" hangingPunct="1">
        <a:spcBef>
          <a:spcPct val="20000"/>
        </a:spcBef>
        <a:buFont typeface="Arial"/>
        <a:buChar char="•"/>
        <a:defRPr sz="2000" kern="1200">
          <a:solidFill>
            <a:schemeClr val="tx1"/>
          </a:solidFill>
          <a:latin typeface="+mn-lt"/>
          <a:ea typeface="+mn-ea"/>
          <a:cs typeface="+mn-cs"/>
        </a:defRPr>
      </a:lvl7pPr>
      <a:lvl8pPr marL="3424887" indent="-228325" algn="l" defTabSz="456652" rtl="0" eaLnBrk="1" latinLnBrk="0" hangingPunct="1">
        <a:spcBef>
          <a:spcPct val="20000"/>
        </a:spcBef>
        <a:buFont typeface="Arial"/>
        <a:buChar char="•"/>
        <a:defRPr sz="2000" kern="1200">
          <a:solidFill>
            <a:schemeClr val="tx1"/>
          </a:solidFill>
          <a:latin typeface="+mn-lt"/>
          <a:ea typeface="+mn-ea"/>
          <a:cs typeface="+mn-cs"/>
        </a:defRPr>
      </a:lvl8pPr>
      <a:lvl9pPr marL="3881537" indent="-228325" algn="l" defTabSz="4566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652" rtl="0" eaLnBrk="1" latinLnBrk="0" hangingPunct="1">
        <a:defRPr sz="1800" kern="1200">
          <a:solidFill>
            <a:schemeClr val="tx1"/>
          </a:solidFill>
          <a:latin typeface="+mn-lt"/>
          <a:ea typeface="+mn-ea"/>
          <a:cs typeface="+mn-cs"/>
        </a:defRPr>
      </a:lvl1pPr>
      <a:lvl2pPr marL="456652" algn="l" defTabSz="456652" rtl="0" eaLnBrk="1" latinLnBrk="0" hangingPunct="1">
        <a:defRPr sz="1800" kern="1200">
          <a:solidFill>
            <a:schemeClr val="tx1"/>
          </a:solidFill>
          <a:latin typeface="+mn-lt"/>
          <a:ea typeface="+mn-ea"/>
          <a:cs typeface="+mn-cs"/>
        </a:defRPr>
      </a:lvl2pPr>
      <a:lvl3pPr marL="913306" algn="l" defTabSz="456652" rtl="0" eaLnBrk="1" latinLnBrk="0" hangingPunct="1">
        <a:defRPr sz="1800" kern="1200">
          <a:solidFill>
            <a:schemeClr val="tx1"/>
          </a:solidFill>
          <a:latin typeface="+mn-lt"/>
          <a:ea typeface="+mn-ea"/>
          <a:cs typeface="+mn-cs"/>
        </a:defRPr>
      </a:lvl3pPr>
      <a:lvl4pPr marL="1369956" algn="l" defTabSz="456652" rtl="0" eaLnBrk="1" latinLnBrk="0" hangingPunct="1">
        <a:defRPr sz="1800" kern="1200">
          <a:solidFill>
            <a:schemeClr val="tx1"/>
          </a:solidFill>
          <a:latin typeface="+mn-lt"/>
          <a:ea typeface="+mn-ea"/>
          <a:cs typeface="+mn-cs"/>
        </a:defRPr>
      </a:lvl4pPr>
      <a:lvl5pPr marL="1826607" algn="l" defTabSz="456652" rtl="0" eaLnBrk="1" latinLnBrk="0" hangingPunct="1">
        <a:defRPr sz="1800" kern="1200">
          <a:solidFill>
            <a:schemeClr val="tx1"/>
          </a:solidFill>
          <a:latin typeface="+mn-lt"/>
          <a:ea typeface="+mn-ea"/>
          <a:cs typeface="+mn-cs"/>
        </a:defRPr>
      </a:lvl5pPr>
      <a:lvl6pPr marL="2283255" algn="l" defTabSz="456652" rtl="0" eaLnBrk="1" latinLnBrk="0" hangingPunct="1">
        <a:defRPr sz="1800" kern="1200">
          <a:solidFill>
            <a:schemeClr val="tx1"/>
          </a:solidFill>
          <a:latin typeface="+mn-lt"/>
          <a:ea typeface="+mn-ea"/>
          <a:cs typeface="+mn-cs"/>
        </a:defRPr>
      </a:lvl6pPr>
      <a:lvl7pPr marL="2739911" algn="l" defTabSz="456652" rtl="0" eaLnBrk="1" latinLnBrk="0" hangingPunct="1">
        <a:defRPr sz="1800" kern="1200">
          <a:solidFill>
            <a:schemeClr val="tx1"/>
          </a:solidFill>
          <a:latin typeface="+mn-lt"/>
          <a:ea typeface="+mn-ea"/>
          <a:cs typeface="+mn-cs"/>
        </a:defRPr>
      </a:lvl7pPr>
      <a:lvl8pPr marL="3196560" algn="l" defTabSz="456652" rtl="0" eaLnBrk="1" latinLnBrk="0" hangingPunct="1">
        <a:defRPr sz="1800" kern="1200">
          <a:solidFill>
            <a:schemeClr val="tx1"/>
          </a:solidFill>
          <a:latin typeface="+mn-lt"/>
          <a:ea typeface="+mn-ea"/>
          <a:cs typeface="+mn-cs"/>
        </a:defRPr>
      </a:lvl8pPr>
      <a:lvl9pPr marL="3653212" algn="l" defTabSz="45665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auto">
          <a:xfrm>
            <a:off x="798143" y="127"/>
            <a:ext cx="7568045" cy="616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4" tIns="45693" rIns="91384" bIns="45693" numCol="1" anchor="ctr" anchorCtr="0" compatLnSpc="1">
            <a:prstTxWarp prst="textNoShape">
              <a:avLst/>
            </a:prstTxWarp>
          </a:bodyPr>
          <a:lstStyle/>
          <a:p>
            <a:pPr lvl="0"/>
            <a:r>
              <a:rPr lang="de-DE" smtClean="0"/>
              <a:t>Click to edit Master title style</a:t>
            </a:r>
            <a:endParaRPr lang="en-US" smtClean="0"/>
          </a:p>
        </p:txBody>
      </p:sp>
      <p:sp>
        <p:nvSpPr>
          <p:cNvPr id="12291" name="Text Placeholder 2"/>
          <p:cNvSpPr>
            <a:spLocks noGrp="1"/>
          </p:cNvSpPr>
          <p:nvPr>
            <p:ph type="body" idx="1"/>
          </p:nvPr>
        </p:nvSpPr>
        <p:spPr bwMode="auto">
          <a:xfrm>
            <a:off x="457552" y="1011671"/>
            <a:ext cx="8229023" cy="511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4" tIns="45693" rIns="91384" bIns="45693" numCol="1" anchor="t" anchorCtr="0" compatLnSpc="1">
            <a:prstTxWarp prst="textNoShape">
              <a:avLst/>
            </a:prstTxWarp>
          </a:bodyPr>
          <a:lstStyle/>
          <a:p>
            <a:pPr lvl="0"/>
            <a:r>
              <a:rPr lang="de-DE" smtClean="0"/>
              <a:t>Click to edit Master text styles</a:t>
            </a:r>
          </a:p>
          <a:p>
            <a:pPr lvl="1"/>
            <a:r>
              <a:rPr lang="de-DE" smtClean="0"/>
              <a:t>Second level</a:t>
            </a:r>
          </a:p>
          <a:p>
            <a:pPr lvl="2"/>
            <a:r>
              <a:rPr lang="de-DE" smtClean="0"/>
              <a:t>Third level</a:t>
            </a:r>
          </a:p>
          <a:p>
            <a:pPr lvl="3"/>
            <a:r>
              <a:rPr lang="de-DE" smtClean="0"/>
              <a:t>Fourth level</a:t>
            </a:r>
          </a:p>
          <a:p>
            <a:pPr lvl="4"/>
            <a:r>
              <a:rPr lang="de-DE" smtClean="0"/>
              <a:t>Fifth level</a:t>
            </a:r>
            <a:endParaRPr lang="en-US" smtClean="0"/>
          </a:p>
        </p:txBody>
      </p:sp>
      <p:sp>
        <p:nvSpPr>
          <p:cNvPr id="6" name="Slide Number Placeholder 5"/>
          <p:cNvSpPr>
            <a:spLocks noGrp="1"/>
          </p:cNvSpPr>
          <p:nvPr>
            <p:ph type="sldNum" sz="quarter" idx="4"/>
          </p:nvPr>
        </p:nvSpPr>
        <p:spPr>
          <a:xfrm>
            <a:off x="6553512" y="6355899"/>
            <a:ext cx="2133023" cy="365125"/>
          </a:xfrm>
          <a:prstGeom prst="rect">
            <a:avLst/>
          </a:prstGeom>
        </p:spPr>
        <p:txBody>
          <a:bodyPr vert="horz" wrap="square" lIns="91384" tIns="45693" rIns="91384" bIns="45693" numCol="1" anchor="ctr" anchorCtr="0" compatLnSpc="1">
            <a:prstTxWarp prst="textNoShape">
              <a:avLst/>
            </a:prstTxWarp>
          </a:bodyPr>
          <a:lstStyle>
            <a:lvl1pPr algn="r" defTabSz="456000">
              <a:defRPr sz="1200">
                <a:solidFill>
                  <a:srgbClr val="898989"/>
                </a:solidFill>
                <a:latin typeface="Calibri" pitchFamily="34" charset="0"/>
              </a:defRPr>
            </a:lvl1pPr>
          </a:lstStyle>
          <a:p>
            <a:pPr fontAlgn="base">
              <a:spcBef>
                <a:spcPct val="0"/>
              </a:spcBef>
              <a:spcAft>
                <a:spcPct val="0"/>
              </a:spcAft>
            </a:pPr>
            <a:fld id="{3AA9FE91-7984-4A3C-B1A9-74F3A20B7411}" type="slidenum">
              <a:rPr lang="en-US" smtClean="0">
                <a:ea typeface="ＭＳ Ｐゴシック" pitchFamily="34" charset="-128"/>
              </a:rPr>
              <a:pPr fontAlgn="base">
                <a:spcBef>
                  <a:spcPct val="0"/>
                </a:spcBef>
                <a:spcAft>
                  <a:spcPct val="0"/>
                </a:spcAft>
              </a:pPr>
              <a:t>‹#›</a:t>
            </a:fld>
            <a:endParaRPr lang="en-US" smtClean="0">
              <a:ea typeface="ＭＳ Ｐゴシック" pitchFamily="34" charset="-128"/>
            </a:endParaRPr>
          </a:p>
        </p:txBody>
      </p:sp>
      <p:pic>
        <p:nvPicPr>
          <p:cNvPr id="12293" name="Picture 6" descr="CLIC-Logo-Colo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64523" y="1444"/>
            <a:ext cx="505114" cy="50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7" descr="CLIC-Logo-Color.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33961" y="1444"/>
            <a:ext cx="505114" cy="50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045781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p:txStyles>
    <p:titleStyle>
      <a:lvl1pPr algn="ctr" defTabSz="4560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60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60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60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60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15595" algn="ctr" defTabSz="4560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831190" algn="ctr" defTabSz="4560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246784" algn="ctr" defTabSz="4560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662379" algn="ctr" defTabSz="4560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000" indent="-342000" algn="l" defTabSz="4560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1721" indent="-284279" algn="l" defTabSz="4560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1443" indent="-228000" algn="l" defTabSz="4560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598886" indent="-228000" algn="l" defTabSz="4560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4885" indent="-228000" algn="l" defTabSz="4560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3094" indent="-228463" algn="l" defTabSz="456925" rtl="0" eaLnBrk="1" latinLnBrk="0" hangingPunct="1">
        <a:spcBef>
          <a:spcPct val="20000"/>
        </a:spcBef>
        <a:buFont typeface="Arial"/>
        <a:buChar char="•"/>
        <a:defRPr sz="2000" kern="1200">
          <a:solidFill>
            <a:schemeClr val="tx1"/>
          </a:solidFill>
          <a:latin typeface="+mn-lt"/>
          <a:ea typeface="+mn-ea"/>
          <a:cs typeface="+mn-cs"/>
        </a:defRPr>
      </a:lvl6pPr>
      <a:lvl7pPr marL="2970018" indent="-228463" algn="l" defTabSz="456925" rtl="0" eaLnBrk="1" latinLnBrk="0" hangingPunct="1">
        <a:spcBef>
          <a:spcPct val="20000"/>
        </a:spcBef>
        <a:buFont typeface="Arial"/>
        <a:buChar char="•"/>
        <a:defRPr sz="2000" kern="1200">
          <a:solidFill>
            <a:schemeClr val="tx1"/>
          </a:solidFill>
          <a:latin typeface="+mn-lt"/>
          <a:ea typeface="+mn-ea"/>
          <a:cs typeface="+mn-cs"/>
        </a:defRPr>
      </a:lvl7pPr>
      <a:lvl8pPr marL="3426943" indent="-228463" algn="l" defTabSz="456925" rtl="0" eaLnBrk="1" latinLnBrk="0" hangingPunct="1">
        <a:spcBef>
          <a:spcPct val="20000"/>
        </a:spcBef>
        <a:buFont typeface="Arial"/>
        <a:buChar char="•"/>
        <a:defRPr sz="2000" kern="1200">
          <a:solidFill>
            <a:schemeClr val="tx1"/>
          </a:solidFill>
          <a:latin typeface="+mn-lt"/>
          <a:ea typeface="+mn-ea"/>
          <a:cs typeface="+mn-cs"/>
        </a:defRPr>
      </a:lvl8pPr>
      <a:lvl9pPr marL="3883867" indent="-228463" algn="l" defTabSz="456925"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925" rtl="0" eaLnBrk="1" latinLnBrk="0" hangingPunct="1">
        <a:defRPr sz="1800" kern="1200">
          <a:solidFill>
            <a:schemeClr val="tx1"/>
          </a:solidFill>
          <a:latin typeface="+mn-lt"/>
          <a:ea typeface="+mn-ea"/>
          <a:cs typeface="+mn-cs"/>
        </a:defRPr>
      </a:lvl1pPr>
      <a:lvl2pPr marL="456925" algn="l" defTabSz="456925" rtl="0" eaLnBrk="1" latinLnBrk="0" hangingPunct="1">
        <a:defRPr sz="1800" kern="1200">
          <a:solidFill>
            <a:schemeClr val="tx1"/>
          </a:solidFill>
          <a:latin typeface="+mn-lt"/>
          <a:ea typeface="+mn-ea"/>
          <a:cs typeface="+mn-cs"/>
        </a:defRPr>
      </a:lvl2pPr>
      <a:lvl3pPr marL="913854" algn="l" defTabSz="456925" rtl="0" eaLnBrk="1" latinLnBrk="0" hangingPunct="1">
        <a:defRPr sz="1800" kern="1200">
          <a:solidFill>
            <a:schemeClr val="tx1"/>
          </a:solidFill>
          <a:latin typeface="+mn-lt"/>
          <a:ea typeface="+mn-ea"/>
          <a:cs typeface="+mn-cs"/>
        </a:defRPr>
      </a:lvl3pPr>
      <a:lvl4pPr marL="1370778" algn="l" defTabSz="456925" rtl="0" eaLnBrk="1" latinLnBrk="0" hangingPunct="1">
        <a:defRPr sz="1800" kern="1200">
          <a:solidFill>
            <a:schemeClr val="tx1"/>
          </a:solidFill>
          <a:latin typeface="+mn-lt"/>
          <a:ea typeface="+mn-ea"/>
          <a:cs typeface="+mn-cs"/>
        </a:defRPr>
      </a:lvl4pPr>
      <a:lvl5pPr marL="1827703" algn="l" defTabSz="456925" rtl="0" eaLnBrk="1" latinLnBrk="0" hangingPunct="1">
        <a:defRPr sz="1800" kern="1200">
          <a:solidFill>
            <a:schemeClr val="tx1"/>
          </a:solidFill>
          <a:latin typeface="+mn-lt"/>
          <a:ea typeface="+mn-ea"/>
          <a:cs typeface="+mn-cs"/>
        </a:defRPr>
      </a:lvl5pPr>
      <a:lvl6pPr marL="2284627" algn="l" defTabSz="456925" rtl="0" eaLnBrk="1" latinLnBrk="0" hangingPunct="1">
        <a:defRPr sz="1800" kern="1200">
          <a:solidFill>
            <a:schemeClr val="tx1"/>
          </a:solidFill>
          <a:latin typeface="+mn-lt"/>
          <a:ea typeface="+mn-ea"/>
          <a:cs typeface="+mn-cs"/>
        </a:defRPr>
      </a:lvl6pPr>
      <a:lvl7pPr marL="2741555" algn="l" defTabSz="456925" rtl="0" eaLnBrk="1" latinLnBrk="0" hangingPunct="1">
        <a:defRPr sz="1800" kern="1200">
          <a:solidFill>
            <a:schemeClr val="tx1"/>
          </a:solidFill>
          <a:latin typeface="+mn-lt"/>
          <a:ea typeface="+mn-ea"/>
          <a:cs typeface="+mn-cs"/>
        </a:defRPr>
      </a:lvl7pPr>
      <a:lvl8pPr marL="3198480" algn="l" defTabSz="456925" rtl="0" eaLnBrk="1" latinLnBrk="0" hangingPunct="1">
        <a:defRPr sz="1800" kern="1200">
          <a:solidFill>
            <a:schemeClr val="tx1"/>
          </a:solidFill>
          <a:latin typeface="+mn-lt"/>
          <a:ea typeface="+mn-ea"/>
          <a:cs typeface="+mn-cs"/>
        </a:defRPr>
      </a:lvl8pPr>
      <a:lvl9pPr marL="3655405" algn="l" defTabSz="456925"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523" y="0"/>
            <a:ext cx="7566923" cy="616022"/>
          </a:xfrm>
          <a:prstGeom prst="rect">
            <a:avLst/>
          </a:prstGeom>
        </p:spPr>
        <p:txBody>
          <a:bodyPr vert="horz" lIns="91440" tIns="45720" rIns="91440" bIns="45720" rtlCol="0" anchor="ctr">
            <a:normAutofit/>
          </a:bodyPr>
          <a:lstStyle/>
          <a:p>
            <a:r>
              <a:rPr lang="de-DE" dirty="0" err="1" smtClean="0"/>
              <a:t>Click</a:t>
            </a:r>
            <a:r>
              <a:rPr lang="de-DE" dirty="0" smtClean="0"/>
              <a:t> to </a:t>
            </a:r>
            <a:r>
              <a:rPr lang="de-DE" dirty="0" err="1" smtClean="0"/>
              <a:t>edit</a:t>
            </a:r>
            <a:r>
              <a:rPr lang="de-DE" dirty="0" smtClean="0"/>
              <a:t> Master title style</a:t>
            </a:r>
            <a:endParaRPr lang="en-US" dirty="0"/>
          </a:p>
        </p:txBody>
      </p:sp>
      <p:sp>
        <p:nvSpPr>
          <p:cNvPr id="3" name="Text Placeholder 2"/>
          <p:cNvSpPr>
            <a:spLocks noGrp="1"/>
          </p:cNvSpPr>
          <p:nvPr>
            <p:ph type="body" idx="1"/>
          </p:nvPr>
        </p:nvSpPr>
        <p:spPr>
          <a:xfrm>
            <a:off x="457200" y="1011494"/>
            <a:ext cx="8229600" cy="5114670"/>
          </a:xfrm>
          <a:prstGeom prst="rect">
            <a:avLst/>
          </a:prstGeom>
        </p:spPr>
        <p:txBody>
          <a:bodyPr vert="horz" lIns="91440" tIns="45720" rIns="91440" bIns="45720" rtlCol="0">
            <a:normAutofit/>
          </a:bodyPr>
          <a:lstStyle/>
          <a:p>
            <a:pPr lvl="0"/>
            <a:r>
              <a:rPr lang="de-DE" dirty="0" err="1" smtClean="0"/>
              <a:t>Click</a:t>
            </a:r>
            <a:r>
              <a:rPr lang="de-DE" dirty="0" smtClean="0"/>
              <a:t> to </a:t>
            </a:r>
            <a:r>
              <a:rPr lang="de-DE" dirty="0" err="1" smtClean="0"/>
              <a:t>edit</a:t>
            </a:r>
            <a:r>
              <a:rPr lang="de-DE" dirty="0" smtClean="0"/>
              <a:t> Master text </a:t>
            </a:r>
            <a:r>
              <a:rPr lang="de-DE" dirty="0" err="1" smtClean="0"/>
              <a:t>styles</a:t>
            </a:r>
            <a:endParaRPr lang="de-DE" dirty="0" smtClean="0"/>
          </a:p>
          <a:p>
            <a:pPr lvl="1"/>
            <a:r>
              <a:rPr lang="de-DE" dirty="0" smtClean="0"/>
              <a:t>Second </a:t>
            </a:r>
            <a:r>
              <a:rPr lang="de-DE" dirty="0" err="1" smtClean="0"/>
              <a:t>level</a:t>
            </a:r>
            <a:endParaRPr lang="de-DE" dirty="0" smtClean="0"/>
          </a:p>
          <a:p>
            <a:pPr lvl="2"/>
            <a:r>
              <a:rPr lang="de-DE" dirty="0" err="1" smtClean="0"/>
              <a:t>Third</a:t>
            </a:r>
            <a:r>
              <a:rPr lang="de-DE" dirty="0" smtClean="0"/>
              <a:t> </a:t>
            </a:r>
            <a:r>
              <a:rPr lang="de-DE" dirty="0" err="1" smtClean="0"/>
              <a:t>level</a:t>
            </a:r>
            <a:endParaRPr lang="de-DE" dirty="0" smtClean="0"/>
          </a:p>
          <a:p>
            <a:pPr lvl="3"/>
            <a:r>
              <a:rPr lang="de-DE" dirty="0" err="1" smtClean="0"/>
              <a:t>Fourth</a:t>
            </a:r>
            <a:r>
              <a:rPr lang="de-DE" dirty="0" smtClean="0"/>
              <a:t> </a:t>
            </a:r>
            <a:r>
              <a:rPr lang="de-DE" dirty="0" err="1" smtClean="0"/>
              <a:t>level</a:t>
            </a:r>
            <a:endParaRPr lang="de-DE" dirty="0" smtClean="0"/>
          </a:p>
          <a:p>
            <a:pPr lvl="4"/>
            <a:r>
              <a:rPr lang="de-DE" dirty="0" err="1" smtClean="0"/>
              <a:t>Fifth</a:t>
            </a:r>
            <a:r>
              <a:rPr lang="de-DE" dirty="0" smtClean="0"/>
              <a:t> </a:t>
            </a:r>
            <a:r>
              <a:rPr lang="de-DE" dirty="0" err="1" smtClean="0"/>
              <a:t>level</a:t>
            </a:r>
            <a:endParaRPr lang="en-US" dirty="0"/>
          </a:p>
        </p:txBody>
      </p:sp>
      <p:sp>
        <p:nvSpPr>
          <p:cNvPr id="6" name="Slide Number Placeholder 5"/>
          <p:cNvSpPr>
            <a:spLocks noGrp="1"/>
          </p:cNvSpPr>
          <p:nvPr>
            <p:ph type="sldNum" sz="quarter" idx="4"/>
          </p:nvPr>
        </p:nvSpPr>
        <p:spPr>
          <a:xfrm>
            <a:off x="6553200" y="635647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0D1D6AF9-1F0E-2547-B7C2-EBD1501318D2}" type="slidenum">
              <a:rPr lang="en-US" smtClean="0">
                <a:solidFill>
                  <a:prstClr val="black">
                    <a:tint val="75000"/>
                  </a:prstClr>
                </a:solidFill>
              </a:rPr>
              <a:pPr defTabSz="457200"/>
              <a:t>‹#›</a:t>
            </a:fld>
            <a:endParaRPr lang="en-US" dirty="0">
              <a:solidFill>
                <a:prstClr val="black">
                  <a:tint val="75000"/>
                </a:prstClr>
              </a:solidFill>
            </a:endParaRPr>
          </a:p>
        </p:txBody>
      </p:sp>
      <p:pic>
        <p:nvPicPr>
          <p:cNvPr id="7" name="Picture 6" descr="CLIC-Logo-Color.jpg"/>
          <p:cNvPicPr>
            <a:picLocks noChangeAspect="1"/>
          </p:cNvPicPr>
          <p:nvPr userDrawn="1"/>
        </p:nvPicPr>
        <p:blipFill>
          <a:blip r:embed="rId13" cstate="print"/>
          <a:stretch>
            <a:fillRect/>
          </a:stretch>
        </p:blipFill>
        <p:spPr>
          <a:xfrm>
            <a:off x="165008" y="1636"/>
            <a:ext cx="504363" cy="504363"/>
          </a:xfrm>
          <a:prstGeom prst="rect">
            <a:avLst/>
          </a:prstGeom>
        </p:spPr>
      </p:pic>
      <p:pic>
        <p:nvPicPr>
          <p:cNvPr id="8" name="Picture 7" descr="CLIC-Logo-Color.jpg"/>
          <p:cNvPicPr>
            <a:picLocks noChangeAspect="1"/>
          </p:cNvPicPr>
          <p:nvPr userDrawn="1"/>
        </p:nvPicPr>
        <p:blipFill>
          <a:blip r:embed="rId13" cstate="print"/>
          <a:stretch>
            <a:fillRect/>
          </a:stretch>
        </p:blipFill>
        <p:spPr>
          <a:xfrm>
            <a:off x="8434681" y="1636"/>
            <a:ext cx="504363" cy="504363"/>
          </a:xfrm>
          <a:prstGeom prst="rect">
            <a:avLst/>
          </a:prstGeom>
        </p:spPr>
      </p:pic>
    </p:spTree>
    <p:extLst>
      <p:ext uri="{BB962C8B-B14F-4D97-AF65-F5344CB8AC3E}">
        <p14:creationId xmlns:p14="http://schemas.microsoft.com/office/powerpoint/2010/main" val="364642853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47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A23B2559-A70B-429B-A587-0A44BA87C5DE}" type="datetimeFigureOut">
              <a:rPr lang="en-GB" smtClean="0">
                <a:solidFill>
                  <a:prstClr val="black">
                    <a:tint val="75000"/>
                  </a:prstClr>
                </a:solidFill>
              </a:rPr>
              <a:pPr defTabSz="914400"/>
              <a:t>24/5/13</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47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47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287DC5D-B32C-4814-8BB4-5098EB46A09C}" type="slidenum">
              <a:rPr lang="en-GB" smtClean="0">
                <a:solidFill>
                  <a:prstClr val="black">
                    <a:tint val="75000"/>
                  </a:prstClr>
                </a:solidFill>
              </a:rPr>
              <a:pPr defTabSz="914400"/>
              <a:t>‹#›</a:t>
            </a:fld>
            <a:endParaRPr lang="en-GB">
              <a:solidFill>
                <a:prstClr val="black">
                  <a:tint val="75000"/>
                </a:prstClr>
              </a:solidFill>
            </a:endParaRPr>
          </a:p>
        </p:txBody>
      </p:sp>
    </p:spTree>
    <p:extLst>
      <p:ext uri="{BB962C8B-B14F-4D97-AF65-F5344CB8AC3E}">
        <p14:creationId xmlns:p14="http://schemas.microsoft.com/office/powerpoint/2010/main" val="420665115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hyperlink" Target="http://arxiv.org/pdf/1208.1402v1" TargetMode="Externa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image" Target="../media/image52.png"/><Relationship Id="rId3" Type="http://schemas.openxmlformats.org/officeDocument/2006/relationships/image" Target="../media/image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jpeg"/><Relationship Id="rId3"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56.wmf"/><Relationship Id="rId5" Type="http://schemas.openxmlformats.org/officeDocument/2006/relationships/oleObject" Target="../embeddings/oleObject2.bin"/><Relationship Id="rId6" Type="http://schemas.openxmlformats.org/officeDocument/2006/relationships/image" Target="../media/image57.wmf"/><Relationship Id="rId7" Type="http://schemas.openxmlformats.org/officeDocument/2006/relationships/image" Target="../media/image58.png"/><Relationship Id="rId8" Type="http://schemas.openxmlformats.org/officeDocument/2006/relationships/image" Target="../media/image59.png"/><Relationship Id="rId9" Type="http://schemas.openxmlformats.org/officeDocument/2006/relationships/image" Target="../media/image60.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63.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66.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67.jpeg"/><Relationship Id="rId4" Type="http://schemas.openxmlformats.org/officeDocument/2006/relationships/image" Target="../media/image68.png"/><Relationship Id="rId1" Type="http://schemas.openxmlformats.org/officeDocument/2006/relationships/slideLayout" Target="../slideLayouts/slideLayout7.xml"/><Relationship Id="rId2" Type="http://schemas.openxmlformats.org/officeDocument/2006/relationships/image" Target="../media/image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67.jpeg"/><Relationship Id="rId4" Type="http://schemas.openxmlformats.org/officeDocument/2006/relationships/image" Target="../media/image70.jpeg"/><Relationship Id="rId5" Type="http://schemas.openxmlformats.org/officeDocument/2006/relationships/image" Target="../media/image71.png"/><Relationship Id="rId6" Type="http://schemas.openxmlformats.org/officeDocument/2006/relationships/image" Target="../media/image72.gif"/><Relationship Id="rId7" Type="http://schemas.openxmlformats.org/officeDocument/2006/relationships/image" Target="../media/image73.jpeg"/><Relationship Id="rId8" Type="http://schemas.openxmlformats.org/officeDocument/2006/relationships/image" Target="../media/image68.png"/><Relationship Id="rId9" Type="http://schemas.openxmlformats.org/officeDocument/2006/relationships/image" Target="../media/image74.jpeg"/><Relationship Id="rId1" Type="http://schemas.openxmlformats.org/officeDocument/2006/relationships/slideLayout" Target="../slideLayouts/slideLayout95.xml"/><Relationship Id="rId2" Type="http://schemas.openxmlformats.org/officeDocument/2006/relationships/image" Target="../media/image69.jpeg"/></Relationships>
</file>

<file path=ppt/slides/_rels/slide21.xml.rels><?xml version="1.0" encoding="UTF-8" standalone="yes"?>
<Relationships xmlns="http://schemas.openxmlformats.org/package/2006/relationships"><Relationship Id="rId3" Type="http://schemas.openxmlformats.org/officeDocument/2006/relationships/image" Target="../media/image76.jpeg"/><Relationship Id="rId4" Type="http://schemas.openxmlformats.org/officeDocument/2006/relationships/image" Target="../media/image77.jpeg"/><Relationship Id="rId5" Type="http://schemas.openxmlformats.org/officeDocument/2006/relationships/image" Target="../media/image78.png"/><Relationship Id="rId1" Type="http://schemas.openxmlformats.org/officeDocument/2006/relationships/slideLayout" Target="../slideLayouts/slideLayout7.xml"/><Relationship Id="rId2" Type="http://schemas.openxmlformats.org/officeDocument/2006/relationships/image" Target="../media/image7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5.xml"/><Relationship Id="rId2" Type="http://schemas.openxmlformats.org/officeDocument/2006/relationships/image" Target="../media/image80.jpeg"/><Relationship Id="rId3" Type="http://schemas.openxmlformats.org/officeDocument/2006/relationships/image" Target="../media/image81.jpeg"/></Relationships>
</file>

<file path=ppt/slides/_rels/slide24.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image" Target="../media/image84.png"/><Relationship Id="rId1" Type="http://schemas.openxmlformats.org/officeDocument/2006/relationships/slideLayout" Target="../slideLayouts/slideLayout17.xml"/><Relationship Id="rId2" Type="http://schemas.openxmlformats.org/officeDocument/2006/relationships/image" Target="../media/image8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jpeg"/><Relationship Id="rId5" Type="http://schemas.openxmlformats.org/officeDocument/2006/relationships/image" Target="../media/image88.jpeg"/><Relationship Id="rId6" Type="http://schemas.openxmlformats.org/officeDocument/2006/relationships/image" Target="../media/image89.jpeg"/><Relationship Id="rId7" Type="http://schemas.openxmlformats.org/officeDocument/2006/relationships/image" Target="../media/image90.jpeg"/><Relationship Id="rId8" Type="http://schemas.openxmlformats.org/officeDocument/2006/relationships/image" Target="../media/image91.jpeg"/><Relationship Id="rId9" Type="http://schemas.openxmlformats.org/officeDocument/2006/relationships/image" Target="../media/image92.png"/><Relationship Id="rId1" Type="http://schemas.openxmlformats.org/officeDocument/2006/relationships/slideLayout" Target="../slideLayouts/slideLayout17.xml"/><Relationship Id="rId2" Type="http://schemas.openxmlformats.org/officeDocument/2006/relationships/image" Target="../media/image85.png"/></Relationships>
</file>

<file path=ppt/slides/_rels/slide29.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95.jpeg"/><Relationship Id="rId5" Type="http://schemas.openxmlformats.org/officeDocument/2006/relationships/image" Target="../media/image96.png"/><Relationship Id="rId6" Type="http://schemas.openxmlformats.org/officeDocument/2006/relationships/image" Target="../media/image97.png"/><Relationship Id="rId1" Type="http://schemas.openxmlformats.org/officeDocument/2006/relationships/slideLayout" Target="../slideLayouts/slideLayout17.xml"/><Relationship Id="rId2" Type="http://schemas.openxmlformats.org/officeDocument/2006/relationships/image" Target="../media/image93.emf"/></Relationships>
</file>

<file path=ppt/slides/_rels/slide3.xml.rels><?xml version="1.0" encoding="UTF-8" standalone="yes"?>
<Relationships xmlns="http://schemas.openxmlformats.org/package/2006/relationships"><Relationship Id="rId9" Type="http://schemas.openxmlformats.org/officeDocument/2006/relationships/image" Target="../media/image21.png"/><Relationship Id="rId20" Type="http://schemas.openxmlformats.org/officeDocument/2006/relationships/image" Target="../media/image32.png"/><Relationship Id="rId21" Type="http://schemas.openxmlformats.org/officeDocument/2006/relationships/image" Target="../media/image33.png"/><Relationship Id="rId22" Type="http://schemas.openxmlformats.org/officeDocument/2006/relationships/image" Target="../media/image34.png"/><Relationship Id="rId23" Type="http://schemas.openxmlformats.org/officeDocument/2006/relationships/image" Target="../media/image35.png"/><Relationship Id="rId24" Type="http://schemas.openxmlformats.org/officeDocument/2006/relationships/image" Target="../media/image36.png"/><Relationship Id="rId25" Type="http://schemas.openxmlformats.org/officeDocument/2006/relationships/image" Target="../media/image37.png"/><Relationship Id="rId26" Type="http://schemas.openxmlformats.org/officeDocument/2006/relationships/image" Target="../media/image38.png"/><Relationship Id="rId27" Type="http://schemas.openxmlformats.org/officeDocument/2006/relationships/image" Target="../media/image39.png"/><Relationship Id="rId28" Type="http://schemas.openxmlformats.org/officeDocument/2006/relationships/image" Target="../media/image40.png"/><Relationship Id="rId10" Type="http://schemas.openxmlformats.org/officeDocument/2006/relationships/image" Target="../media/image22.png"/><Relationship Id="rId11" Type="http://schemas.openxmlformats.org/officeDocument/2006/relationships/image" Target="../media/image23.png"/><Relationship Id="rId12" Type="http://schemas.openxmlformats.org/officeDocument/2006/relationships/image" Target="../media/image24.png"/><Relationship Id="rId13" Type="http://schemas.openxmlformats.org/officeDocument/2006/relationships/image" Target="../media/image25.png"/><Relationship Id="rId14" Type="http://schemas.openxmlformats.org/officeDocument/2006/relationships/image" Target="../media/image26.png"/><Relationship Id="rId15" Type="http://schemas.openxmlformats.org/officeDocument/2006/relationships/image" Target="../media/image27.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31.png"/><Relationship Id="rId1" Type="http://schemas.openxmlformats.org/officeDocument/2006/relationships/slideLayout" Target="../slideLayouts/slideLayout73.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image" Target="../media/image99.png"/><Relationship Id="rId4" Type="http://schemas.openxmlformats.org/officeDocument/2006/relationships/image" Target="../media/image100.png"/><Relationship Id="rId5" Type="http://schemas.openxmlformats.org/officeDocument/2006/relationships/image" Target="../media/image101.png"/><Relationship Id="rId6" Type="http://schemas.openxmlformats.org/officeDocument/2006/relationships/image" Target="../media/image102.png"/><Relationship Id="rId1" Type="http://schemas.openxmlformats.org/officeDocument/2006/relationships/slideLayout" Target="../slideLayouts/slideLayout7.xml"/><Relationship Id="rId2" Type="http://schemas.openxmlformats.org/officeDocument/2006/relationships/image" Target="../media/image98.jpeg"/></Relationships>
</file>

<file path=ppt/slides/_rels/slide31.xml.rels><?xml version="1.0" encoding="UTF-8" standalone="yes"?>
<Relationships xmlns="http://schemas.openxmlformats.org/package/2006/relationships"><Relationship Id="rId3" Type="http://schemas.openxmlformats.org/officeDocument/2006/relationships/image" Target="../media/image103.emf"/><Relationship Id="rId4" Type="http://schemas.openxmlformats.org/officeDocument/2006/relationships/image" Target="../media/image104.emf"/><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2.xml.rels><?xml version="1.0" encoding="UTF-8" standalone="yes"?>
<Relationships xmlns="http://schemas.openxmlformats.org/package/2006/relationships"><Relationship Id="rId3" Type="http://schemas.openxmlformats.org/officeDocument/2006/relationships/image" Target="../media/image109.png"/><Relationship Id="rId4" Type="http://schemas.openxmlformats.org/officeDocument/2006/relationships/image" Target="../media/image110.png"/><Relationship Id="rId5" Type="http://schemas.openxmlformats.org/officeDocument/2006/relationships/image" Target="../media/image111.png"/><Relationship Id="rId6" Type="http://schemas.openxmlformats.org/officeDocument/2006/relationships/image" Target="../media/image112.png"/><Relationship Id="rId7" Type="http://schemas.openxmlformats.org/officeDocument/2006/relationships/image" Target="../media/image113.png"/><Relationship Id="rId8" Type="http://schemas.openxmlformats.org/officeDocument/2006/relationships/image" Target="../media/image114.png"/><Relationship Id="rId9" Type="http://schemas.openxmlformats.org/officeDocument/2006/relationships/image" Target="../media/image115.png"/><Relationship Id="rId10" Type="http://schemas.openxmlformats.org/officeDocument/2006/relationships/image" Target="../media/image116.png"/><Relationship Id="rId11" Type="http://schemas.openxmlformats.org/officeDocument/2006/relationships/image" Target="../media/image117.jpe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33.xml.rels><?xml version="1.0" encoding="UTF-8" standalone="yes"?>
<Relationships xmlns="http://schemas.openxmlformats.org/package/2006/relationships"><Relationship Id="rId3" Type="http://schemas.openxmlformats.org/officeDocument/2006/relationships/image" Target="../media/image119.jpeg"/><Relationship Id="rId4" Type="http://schemas.openxmlformats.org/officeDocument/2006/relationships/image" Target="../media/image120.png"/><Relationship Id="rId5" Type="http://schemas.openxmlformats.org/officeDocument/2006/relationships/image" Target="../media/image46.tiff"/><Relationship Id="rId1" Type="http://schemas.openxmlformats.org/officeDocument/2006/relationships/slideLayout" Target="../slideLayouts/slideLayout83.xml"/><Relationship Id="rId2" Type="http://schemas.openxmlformats.org/officeDocument/2006/relationships/image" Target="../media/image118.jpeg"/></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121.emf"/><Relationship Id="rId5" Type="http://schemas.openxmlformats.org/officeDocument/2006/relationships/image" Target="../media/image122.jpeg"/><Relationship Id="rId6" Type="http://schemas.openxmlformats.org/officeDocument/2006/relationships/image" Target="../media/image123.jpeg"/><Relationship Id="rId7" Type="http://schemas.openxmlformats.org/officeDocument/2006/relationships/image" Target="../media/image124.jpeg"/><Relationship Id="rId8" Type="http://schemas.openxmlformats.org/officeDocument/2006/relationships/image" Target="../media/image125.jpeg"/><Relationship Id="rId9" Type="http://schemas.openxmlformats.org/officeDocument/2006/relationships/image" Target="../media/image126.jpeg"/><Relationship Id="rId1" Type="http://schemas.openxmlformats.org/officeDocument/2006/relationships/slideLayout" Target="../slideLayouts/slideLayout17.xml"/><Relationship Id="rId2" Type="http://schemas.openxmlformats.org/officeDocument/2006/relationships/image" Target="../media/image8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28.png"/><Relationship Id="rId4" Type="http://schemas.openxmlformats.org/officeDocument/2006/relationships/image" Target="../media/image129.png"/><Relationship Id="rId5" Type="http://schemas.openxmlformats.org/officeDocument/2006/relationships/image" Target="../media/image130.png"/><Relationship Id="rId6" Type="http://schemas.openxmlformats.org/officeDocument/2006/relationships/image" Target="../media/image131.png"/><Relationship Id="rId1" Type="http://schemas.openxmlformats.org/officeDocument/2006/relationships/slideLayout" Target="../slideLayouts/slideLayout117.xml"/><Relationship Id="rId2" Type="http://schemas.openxmlformats.org/officeDocument/2006/relationships/image" Target="../media/image127.png"/></Relationships>
</file>

<file path=ppt/slides/_rels/slide37.xml.rels><?xml version="1.0" encoding="UTF-8" standalone="yes"?>
<Relationships xmlns="http://schemas.openxmlformats.org/package/2006/relationships"><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1" Type="http://schemas.openxmlformats.org/officeDocument/2006/relationships/slideLayout" Target="../slideLayouts/slideLayout173.xml"/><Relationship Id="rId2" Type="http://schemas.openxmlformats.org/officeDocument/2006/relationships/image" Target="../media/image132.png"/></Relationships>
</file>

<file path=ppt/slides/_rels/slide38.xml.rels><?xml version="1.0" encoding="UTF-8" standalone="yes"?>
<Relationships xmlns="http://schemas.openxmlformats.org/package/2006/relationships"><Relationship Id="rId3" Type="http://schemas.openxmlformats.org/officeDocument/2006/relationships/image" Target="../media/image138.png"/><Relationship Id="rId4" Type="http://schemas.openxmlformats.org/officeDocument/2006/relationships/image" Target="../media/image139.png"/><Relationship Id="rId5" Type="http://schemas.openxmlformats.org/officeDocument/2006/relationships/image" Target="../media/image140.png"/><Relationship Id="rId1" Type="http://schemas.openxmlformats.org/officeDocument/2006/relationships/slideLayout" Target="../slideLayouts/slideLayout100.xml"/><Relationship Id="rId2" Type="http://schemas.openxmlformats.org/officeDocument/2006/relationships/image" Target="../media/image13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image" Target="../media/image141.png"/><Relationship Id="rId3" Type="http://schemas.openxmlformats.org/officeDocument/2006/relationships/image" Target="../media/image1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image" Target="../media/image4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43.png"/><Relationship Id="rId4" Type="http://schemas.openxmlformats.org/officeDocument/2006/relationships/image" Target="../media/image144.tiff"/><Relationship Id="rId5" Type="http://schemas.openxmlformats.org/officeDocument/2006/relationships/image" Target="../media/image145.png"/><Relationship Id="rId6" Type="http://schemas.openxmlformats.org/officeDocument/2006/relationships/image" Target="../media/image146.emf"/><Relationship Id="rId7" Type="http://schemas.openxmlformats.org/officeDocument/2006/relationships/image" Target="../media/image147.png"/><Relationship Id="rId1" Type="http://schemas.openxmlformats.org/officeDocument/2006/relationships/slideLayout" Target="../slideLayouts/slideLayout17.xml"/><Relationship Id="rId2" Type="http://schemas.openxmlformats.org/officeDocument/2006/relationships/notesSlide" Target="../notesSlides/notesSlide5.xml"/></Relationships>
</file>

<file path=ppt/slides/_rels/slide42.xml.rels><?xml version="1.0" encoding="UTF-8" standalone="yes"?>
<Relationships xmlns="http://schemas.openxmlformats.org/package/2006/relationships"><Relationship Id="rId3" Type="http://schemas.openxmlformats.org/officeDocument/2006/relationships/image" Target="../media/image148.png"/><Relationship Id="rId4" Type="http://schemas.openxmlformats.org/officeDocument/2006/relationships/image" Target="../media/image149.jpeg"/><Relationship Id="rId5" Type="http://schemas.openxmlformats.org/officeDocument/2006/relationships/image" Target="../media/image150.jpeg"/><Relationship Id="rId6" Type="http://schemas.openxmlformats.org/officeDocument/2006/relationships/image" Target="../media/image151.png"/><Relationship Id="rId7" Type="http://schemas.openxmlformats.org/officeDocument/2006/relationships/image" Target="../media/image152.jpeg"/><Relationship Id="rId8" Type="http://schemas.openxmlformats.org/officeDocument/2006/relationships/image" Target="../media/image153.jpeg"/><Relationship Id="rId9" Type="http://schemas.openxmlformats.org/officeDocument/2006/relationships/image" Target="../media/image154.png"/><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43.xml.rels><?xml version="1.0" encoding="UTF-8" standalone="yes"?>
<Relationships xmlns="http://schemas.openxmlformats.org/package/2006/relationships"><Relationship Id="rId3" Type="http://schemas.openxmlformats.org/officeDocument/2006/relationships/image" Target="../media/image156.png"/><Relationship Id="rId4" Type="http://schemas.openxmlformats.org/officeDocument/2006/relationships/image" Target="../media/image154.png"/><Relationship Id="rId5" Type="http://schemas.openxmlformats.org/officeDocument/2006/relationships/image" Target="../media/image157.png"/><Relationship Id="rId1" Type="http://schemas.openxmlformats.org/officeDocument/2006/relationships/slideLayout" Target="../slideLayouts/slideLayout17.xml"/><Relationship Id="rId2" Type="http://schemas.openxmlformats.org/officeDocument/2006/relationships/image" Target="../media/image155.jpeg"/></Relationships>
</file>

<file path=ppt/slides/_rels/slide44.xml.rels><?xml version="1.0" encoding="UTF-8" standalone="yes"?>
<Relationships xmlns="http://schemas.openxmlformats.org/package/2006/relationships"><Relationship Id="rId3" Type="http://schemas.openxmlformats.org/officeDocument/2006/relationships/image" Target="../media/image159.emf"/><Relationship Id="rId4" Type="http://schemas.openxmlformats.org/officeDocument/2006/relationships/image" Target="../media/image160.png"/><Relationship Id="rId5" Type="http://schemas.openxmlformats.org/officeDocument/2006/relationships/image" Target="../media/image161.png"/><Relationship Id="rId6" Type="http://schemas.openxmlformats.org/officeDocument/2006/relationships/image" Target="../media/image162.png"/><Relationship Id="rId1" Type="http://schemas.openxmlformats.org/officeDocument/2006/relationships/slideLayout" Target="../slideLayouts/slideLayout17.xml"/><Relationship Id="rId2" Type="http://schemas.openxmlformats.org/officeDocument/2006/relationships/image" Target="../media/image158.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63.png"/></Relationships>
</file>

<file path=ppt/slides/_rels/slide47.xml.rels><?xml version="1.0" encoding="UTF-8" standalone="yes"?>
<Relationships xmlns="http://schemas.openxmlformats.org/package/2006/relationships"><Relationship Id="rId3" Type="http://schemas.openxmlformats.org/officeDocument/2006/relationships/image" Target="../media/image165.emf"/><Relationship Id="rId4" Type="http://schemas.openxmlformats.org/officeDocument/2006/relationships/image" Target="../media/image166.emf"/><Relationship Id="rId5" Type="http://schemas.openxmlformats.org/officeDocument/2006/relationships/image" Target="../media/image167.emf"/><Relationship Id="rId6" Type="http://schemas.openxmlformats.org/officeDocument/2006/relationships/image" Target="../media/image168.emf"/><Relationship Id="rId7" Type="http://schemas.openxmlformats.org/officeDocument/2006/relationships/image" Target="../media/image169.png"/><Relationship Id="rId1" Type="http://schemas.openxmlformats.org/officeDocument/2006/relationships/slideLayout" Target="../slideLayouts/slideLayout13.xml"/><Relationship Id="rId2" Type="http://schemas.openxmlformats.org/officeDocument/2006/relationships/image" Target="../media/image16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70.png"/></Relationships>
</file>

<file path=ppt/slides/_rels/slide49.xml.rels><?xml version="1.0" encoding="UTF-8" standalone="yes"?>
<Relationships xmlns="http://schemas.openxmlformats.org/package/2006/relationships"><Relationship Id="rId3" Type="http://schemas.openxmlformats.org/officeDocument/2006/relationships/image" Target="../media/image172.gif"/><Relationship Id="rId4" Type="http://schemas.openxmlformats.org/officeDocument/2006/relationships/image" Target="../media/image173.emf"/><Relationship Id="rId1" Type="http://schemas.openxmlformats.org/officeDocument/2006/relationships/slideLayout" Target="../slideLayouts/slideLayout13.xml"/><Relationship Id="rId2" Type="http://schemas.openxmlformats.org/officeDocument/2006/relationships/image" Target="../media/image171.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7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75.emf"/><Relationship Id="rId3" Type="http://schemas.openxmlformats.org/officeDocument/2006/relationships/image" Target="../media/image48.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176.png"/><Relationship Id="rId5" Type="http://schemas.openxmlformats.org/officeDocument/2006/relationships/image" Target="../media/image177.png"/><Relationship Id="rId6" Type="http://schemas.openxmlformats.org/officeDocument/2006/relationships/image" Target="../media/image178.tiff"/><Relationship Id="rId1" Type="http://schemas.openxmlformats.org/officeDocument/2006/relationships/tags" Target="../tags/tag2.xml"/><Relationship Id="rId2"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4.xml"/><Relationship Id="rId2" Type="http://schemas.openxmlformats.org/officeDocument/2006/relationships/diagramData" Target="../diagrams/data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8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85.png"/></Relationships>
</file>

<file path=ppt/slides/_rels/slide57.xml.rels><?xml version="1.0" encoding="UTF-8" standalone="yes"?>
<Relationships xmlns="http://schemas.openxmlformats.org/package/2006/relationships"><Relationship Id="rId3" Type="http://schemas.openxmlformats.org/officeDocument/2006/relationships/image" Target="../media/image186.png"/><Relationship Id="rId4" Type="http://schemas.openxmlformats.org/officeDocument/2006/relationships/image" Target="../media/image187.png"/><Relationship Id="rId1" Type="http://schemas.openxmlformats.org/officeDocument/2006/relationships/slideLayout" Target="../slideLayouts/slideLayout24.xml"/><Relationship Id="rId2" Type="http://schemas.openxmlformats.org/officeDocument/2006/relationships/notesSlide" Target="../notesSlides/notesSlide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image" Target="../media/image18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6.xml"/><Relationship Id="rId2" Type="http://schemas.openxmlformats.org/officeDocument/2006/relationships/image" Target="../media/image189.png"/></Relationships>
</file>

<file path=ppt/slides/_rels/slide61.xml.rels><?xml version="1.0" encoding="UTF-8" standalone="yes"?>
<Relationships xmlns="http://schemas.openxmlformats.org/package/2006/relationships"><Relationship Id="rId3" Type="http://schemas.openxmlformats.org/officeDocument/2006/relationships/image" Target="../media/image191.jpeg"/><Relationship Id="rId4" Type="http://schemas.openxmlformats.org/officeDocument/2006/relationships/image" Target="../media/image192.png"/><Relationship Id="rId5" Type="http://schemas.openxmlformats.org/officeDocument/2006/relationships/image" Target="../media/image193.png"/><Relationship Id="rId6" Type="http://schemas.openxmlformats.org/officeDocument/2006/relationships/image" Target="../media/image194.png"/><Relationship Id="rId1" Type="http://schemas.openxmlformats.org/officeDocument/2006/relationships/slideLayout" Target="../slideLayouts/slideLayout139.xml"/><Relationship Id="rId2" Type="http://schemas.openxmlformats.org/officeDocument/2006/relationships/image" Target="../media/image190.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5.png"/><Relationship Id="rId3" Type="http://schemas.openxmlformats.org/officeDocument/2006/relationships/image" Target="../media/image196.png"/></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56.wmf"/><Relationship Id="rId5" Type="http://schemas.openxmlformats.org/officeDocument/2006/relationships/oleObject" Target="../embeddings/oleObject4.bin"/><Relationship Id="rId6" Type="http://schemas.openxmlformats.org/officeDocument/2006/relationships/image" Target="../media/image57.wmf"/><Relationship Id="rId7" Type="http://schemas.openxmlformats.org/officeDocument/2006/relationships/image" Target="../media/image58.png"/><Relationship Id="rId8" Type="http://schemas.openxmlformats.org/officeDocument/2006/relationships/image" Target="../media/image59.png"/><Relationship Id="rId9" Type="http://schemas.openxmlformats.org/officeDocument/2006/relationships/image" Target="../media/image60.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7.png"/><Relationship Id="rId3" Type="http://schemas.openxmlformats.org/officeDocument/2006/relationships/image" Target="../media/image19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link.aps.org/doi/10.1103/PhysRevLett.109.204802" TargetMode="Externa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oleObject" Target="../embeddings/oleObject5.bin"/><Relationship Id="rId5" Type="http://schemas.openxmlformats.org/officeDocument/2006/relationships/image" Target="../media/image199.wmf"/><Relationship Id="rId6" Type="http://schemas.openxmlformats.org/officeDocument/2006/relationships/image" Target="../media/image200.png"/><Relationship Id="rId1" Type="http://schemas.openxmlformats.org/officeDocument/2006/relationships/vmlDrawing" Target="../drawings/vmlDrawing3.vml"/><Relationship Id="rId2" Type="http://schemas.openxmlformats.org/officeDocument/2006/relationships/slideLayout" Target="../slideLayouts/slideLayout17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1.png"/></Relationships>
</file>

<file path=ppt/slides/_rels/slide73.xml.rels><?xml version="1.0" encoding="UTF-8" standalone="yes"?>
<Relationships xmlns="http://schemas.openxmlformats.org/package/2006/relationships"><Relationship Id="rId3" Type="http://schemas.openxmlformats.org/officeDocument/2006/relationships/image" Target="../media/image203.png"/><Relationship Id="rId4" Type="http://schemas.openxmlformats.org/officeDocument/2006/relationships/image" Target="../media/image204.png"/><Relationship Id="rId1" Type="http://schemas.openxmlformats.org/officeDocument/2006/relationships/slideLayout" Target="../slideLayouts/slideLayout190.xml"/><Relationship Id="rId2" Type="http://schemas.openxmlformats.org/officeDocument/2006/relationships/image" Target="../media/image20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90.xml"/><Relationship Id="rId2" Type="http://schemas.openxmlformats.org/officeDocument/2006/relationships/image" Target="../media/image205.png"/><Relationship Id="rId3" Type="http://schemas.openxmlformats.org/officeDocument/2006/relationships/image" Target="../media/image206.png"/></Relationships>
</file>

<file path=ppt/slides/_rels/slide75.xml.rels><?xml version="1.0" encoding="UTF-8" standalone="yes"?>
<Relationships xmlns="http://schemas.openxmlformats.org/package/2006/relationships"><Relationship Id="rId3" Type="http://schemas.openxmlformats.org/officeDocument/2006/relationships/image" Target="../media/image207.png"/><Relationship Id="rId4" Type="http://schemas.openxmlformats.org/officeDocument/2006/relationships/image" Target="../media/image208.png"/><Relationship Id="rId5" Type="http://schemas.openxmlformats.org/officeDocument/2006/relationships/image" Target="../media/image209.png"/><Relationship Id="rId6" Type="http://schemas.openxmlformats.org/officeDocument/2006/relationships/image" Target="../media/image210.png"/><Relationship Id="rId1" Type="http://schemas.openxmlformats.org/officeDocument/2006/relationships/slideLayout" Target="../slideLayouts/slideLayout202.xml"/><Relationship Id="rId2" Type="http://schemas.openxmlformats.org/officeDocument/2006/relationships/notesSlide" Target="../notesSlides/notesSlide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2.png"/></Relationships>
</file>

<file path=ppt/slides/_rels/slide78.xml.rels><?xml version="1.0" encoding="UTF-8" standalone="yes"?>
<Relationships xmlns="http://schemas.openxmlformats.org/package/2006/relationships"><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8.xml.rels><?xml version="1.0" encoding="UTF-8" standalone="yes"?>
<Relationships xmlns="http://schemas.openxmlformats.org/package/2006/relationships"><Relationship Id="rId3" Type="http://schemas.openxmlformats.org/officeDocument/2006/relationships/image" Target="../media/image43.emf"/><Relationship Id="rId4" Type="http://schemas.openxmlformats.org/officeDocument/2006/relationships/image" Target="../media/image44.jpeg"/><Relationship Id="rId5" Type="http://schemas.openxmlformats.org/officeDocument/2006/relationships/image" Target="../media/image45.jpeg"/><Relationship Id="rId6" Type="http://schemas.openxmlformats.org/officeDocument/2006/relationships/image" Target="../media/image46.tiff"/><Relationship Id="rId1" Type="http://schemas.openxmlformats.org/officeDocument/2006/relationships/slideLayout" Target="../slideLayouts/slideLayout17.xml"/><Relationship Id="rId2" Type="http://schemas.openxmlformats.org/officeDocument/2006/relationships/image" Target="../media/image4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1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217.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13.xml"/><Relationship Id="rId2" Type="http://schemas.openxmlformats.org/officeDocument/2006/relationships/image" Target="../media/image66.jpeg"/><Relationship Id="rId3" Type="http://schemas.openxmlformats.org/officeDocument/2006/relationships/image" Target="../media/image218.png"/></Relationships>
</file>

<file path=ppt/slides/_rels/slide83.xml.rels><?xml version="1.0" encoding="UTF-8" standalone="yes"?>
<Relationships xmlns="http://schemas.openxmlformats.org/package/2006/relationships"><Relationship Id="rId3" Type="http://schemas.openxmlformats.org/officeDocument/2006/relationships/image" Target="../media/image221.png"/><Relationship Id="rId4" Type="http://schemas.openxmlformats.org/officeDocument/2006/relationships/image" Target="../media/image222.png"/><Relationship Id="rId5" Type="http://schemas.openxmlformats.org/officeDocument/2006/relationships/oleObject" Target="../embeddings/oleObject6.bin"/><Relationship Id="rId6" Type="http://schemas.openxmlformats.org/officeDocument/2006/relationships/image" Target="../media/image219.wmf"/><Relationship Id="rId7" Type="http://schemas.openxmlformats.org/officeDocument/2006/relationships/oleObject" Target="../embeddings/oleObject7.bin"/><Relationship Id="rId8" Type="http://schemas.openxmlformats.org/officeDocument/2006/relationships/image" Target="../media/image220.wmf"/><Relationship Id="rId1" Type="http://schemas.openxmlformats.org/officeDocument/2006/relationships/vmlDrawing" Target="../drawings/vmlDrawing4.vml"/><Relationship Id="rId2" Type="http://schemas.openxmlformats.org/officeDocument/2006/relationships/slideLayout" Target="../slideLayouts/slideLayout213.xml"/></Relationships>
</file>

<file path=ppt/slides/_rels/slide84.xml.rels><?xml version="1.0" encoding="UTF-8" standalone="yes"?>
<Relationships xmlns="http://schemas.openxmlformats.org/package/2006/relationships"><Relationship Id="rId13" Type="http://schemas.openxmlformats.org/officeDocument/2006/relationships/image" Target="../media/image233.tiff"/><Relationship Id="rId14" Type="http://schemas.openxmlformats.org/officeDocument/2006/relationships/image" Target="../media/image234.tiff"/><Relationship Id="rId15" Type="http://schemas.openxmlformats.org/officeDocument/2006/relationships/image" Target="../media/image235.tiff"/><Relationship Id="rId16" Type="http://schemas.openxmlformats.org/officeDocument/2006/relationships/image" Target="../media/image236.tiff"/><Relationship Id="rId17" Type="http://schemas.openxmlformats.org/officeDocument/2006/relationships/image" Target="../media/image237.tiff"/><Relationship Id="rId18" Type="http://schemas.openxmlformats.org/officeDocument/2006/relationships/image" Target="../media/image238.tiff"/><Relationship Id="rId19" Type="http://schemas.openxmlformats.org/officeDocument/2006/relationships/image" Target="../media/image239.tiff"/><Relationship Id="rId63" Type="http://schemas.openxmlformats.org/officeDocument/2006/relationships/image" Target="../media/image282.tiff"/><Relationship Id="rId64" Type="http://schemas.openxmlformats.org/officeDocument/2006/relationships/image" Target="../media/image283.tiff"/><Relationship Id="rId65" Type="http://schemas.openxmlformats.org/officeDocument/2006/relationships/image" Target="../media/image284.tiff"/><Relationship Id="rId66" Type="http://schemas.openxmlformats.org/officeDocument/2006/relationships/image" Target="../media/image285.tiff"/><Relationship Id="rId67" Type="http://schemas.openxmlformats.org/officeDocument/2006/relationships/image" Target="../media/image286.tiff"/><Relationship Id="rId50" Type="http://schemas.openxmlformats.org/officeDocument/2006/relationships/image" Target="../media/image270.tiff"/><Relationship Id="rId51" Type="http://schemas.openxmlformats.org/officeDocument/2006/relationships/image" Target="../media/image271.tiff"/><Relationship Id="rId52" Type="http://schemas.openxmlformats.org/officeDocument/2006/relationships/image" Target="../media/image272.tiff"/><Relationship Id="rId53" Type="http://schemas.openxmlformats.org/officeDocument/2006/relationships/image" Target="../media/image273.tiff"/><Relationship Id="rId54" Type="http://schemas.openxmlformats.org/officeDocument/2006/relationships/hyperlink" Target="http://indico.cern.ch/getFile.py/access?contribId=0&amp;resId=1&amp;materialId=slides&amp;confId=106251" TargetMode="External"/><Relationship Id="rId55" Type="http://schemas.openxmlformats.org/officeDocument/2006/relationships/image" Target="../media/image274.tiff"/><Relationship Id="rId56" Type="http://schemas.openxmlformats.org/officeDocument/2006/relationships/image" Target="../media/image275.tiff"/><Relationship Id="rId57" Type="http://schemas.openxmlformats.org/officeDocument/2006/relationships/image" Target="../media/image276.tiff"/><Relationship Id="rId58" Type="http://schemas.openxmlformats.org/officeDocument/2006/relationships/image" Target="../media/image277.tiff"/><Relationship Id="rId59" Type="http://schemas.openxmlformats.org/officeDocument/2006/relationships/image" Target="../media/image278.tiff"/><Relationship Id="rId40" Type="http://schemas.openxmlformats.org/officeDocument/2006/relationships/image" Target="../media/image260.tiff"/><Relationship Id="rId41" Type="http://schemas.openxmlformats.org/officeDocument/2006/relationships/image" Target="../media/image261.tiff"/><Relationship Id="rId42" Type="http://schemas.openxmlformats.org/officeDocument/2006/relationships/image" Target="../media/image262.tiff"/><Relationship Id="rId43" Type="http://schemas.openxmlformats.org/officeDocument/2006/relationships/image" Target="../media/image263.tiff"/><Relationship Id="rId44" Type="http://schemas.openxmlformats.org/officeDocument/2006/relationships/image" Target="../media/image264.tiff"/><Relationship Id="rId45" Type="http://schemas.openxmlformats.org/officeDocument/2006/relationships/image" Target="../media/image265.tiff"/><Relationship Id="rId46" Type="http://schemas.openxmlformats.org/officeDocument/2006/relationships/image" Target="../media/image266.tiff"/><Relationship Id="rId47" Type="http://schemas.openxmlformats.org/officeDocument/2006/relationships/image" Target="../media/image267.tiff"/><Relationship Id="rId48" Type="http://schemas.openxmlformats.org/officeDocument/2006/relationships/image" Target="../media/image268.tiff"/><Relationship Id="rId49" Type="http://schemas.openxmlformats.org/officeDocument/2006/relationships/image" Target="../media/image269.tiff"/><Relationship Id="rId1" Type="http://schemas.openxmlformats.org/officeDocument/2006/relationships/slideLayout" Target="../slideLayouts/slideLayout224.xml"/><Relationship Id="rId2" Type="http://schemas.openxmlformats.org/officeDocument/2006/relationships/notesSlide" Target="../notesSlides/notesSlide15.xml"/><Relationship Id="rId3" Type="http://schemas.openxmlformats.org/officeDocument/2006/relationships/image" Target="../media/image223.tiff"/><Relationship Id="rId4" Type="http://schemas.openxmlformats.org/officeDocument/2006/relationships/image" Target="../media/image224.tiff"/><Relationship Id="rId5" Type="http://schemas.openxmlformats.org/officeDocument/2006/relationships/image" Target="../media/image225.tiff"/><Relationship Id="rId6" Type="http://schemas.openxmlformats.org/officeDocument/2006/relationships/image" Target="../media/image226.tiff"/><Relationship Id="rId7" Type="http://schemas.openxmlformats.org/officeDocument/2006/relationships/image" Target="../media/image227.tiff"/><Relationship Id="rId8" Type="http://schemas.openxmlformats.org/officeDocument/2006/relationships/image" Target="../media/image228.tiff"/><Relationship Id="rId9" Type="http://schemas.openxmlformats.org/officeDocument/2006/relationships/image" Target="../media/image229.tiff"/><Relationship Id="rId30" Type="http://schemas.openxmlformats.org/officeDocument/2006/relationships/image" Target="../media/image250.tiff"/><Relationship Id="rId31" Type="http://schemas.openxmlformats.org/officeDocument/2006/relationships/image" Target="../media/image251.tiff"/><Relationship Id="rId32" Type="http://schemas.openxmlformats.org/officeDocument/2006/relationships/image" Target="../media/image252.tiff"/><Relationship Id="rId33" Type="http://schemas.openxmlformats.org/officeDocument/2006/relationships/image" Target="../media/image253.tiff"/><Relationship Id="rId34" Type="http://schemas.openxmlformats.org/officeDocument/2006/relationships/image" Target="../media/image254.tiff"/><Relationship Id="rId35" Type="http://schemas.openxmlformats.org/officeDocument/2006/relationships/image" Target="../media/image255.tiff"/><Relationship Id="rId36" Type="http://schemas.openxmlformats.org/officeDocument/2006/relationships/image" Target="../media/image256.tiff"/><Relationship Id="rId37" Type="http://schemas.openxmlformats.org/officeDocument/2006/relationships/image" Target="../media/image257.tiff"/><Relationship Id="rId38" Type="http://schemas.openxmlformats.org/officeDocument/2006/relationships/image" Target="../media/image258.tiff"/><Relationship Id="rId39" Type="http://schemas.openxmlformats.org/officeDocument/2006/relationships/image" Target="../media/image259.tiff"/><Relationship Id="rId20" Type="http://schemas.openxmlformats.org/officeDocument/2006/relationships/image" Target="../media/image240.tiff"/><Relationship Id="rId21" Type="http://schemas.openxmlformats.org/officeDocument/2006/relationships/image" Target="../media/image241.tiff"/><Relationship Id="rId22" Type="http://schemas.openxmlformats.org/officeDocument/2006/relationships/image" Target="../media/image242.tiff"/><Relationship Id="rId23" Type="http://schemas.openxmlformats.org/officeDocument/2006/relationships/image" Target="../media/image243.tiff"/><Relationship Id="rId24" Type="http://schemas.openxmlformats.org/officeDocument/2006/relationships/image" Target="../media/image244.tiff"/><Relationship Id="rId25" Type="http://schemas.openxmlformats.org/officeDocument/2006/relationships/image" Target="../media/image245.tiff"/><Relationship Id="rId26" Type="http://schemas.openxmlformats.org/officeDocument/2006/relationships/image" Target="../media/image246.tiff"/><Relationship Id="rId27" Type="http://schemas.openxmlformats.org/officeDocument/2006/relationships/image" Target="../media/image247.tiff"/><Relationship Id="rId28" Type="http://schemas.openxmlformats.org/officeDocument/2006/relationships/image" Target="../media/image248.tiff"/><Relationship Id="rId29" Type="http://schemas.openxmlformats.org/officeDocument/2006/relationships/image" Target="../media/image249.tiff"/><Relationship Id="rId60" Type="http://schemas.openxmlformats.org/officeDocument/2006/relationships/image" Target="../media/image279.tiff"/><Relationship Id="rId61" Type="http://schemas.openxmlformats.org/officeDocument/2006/relationships/image" Target="../media/image280.tiff"/><Relationship Id="rId62" Type="http://schemas.openxmlformats.org/officeDocument/2006/relationships/image" Target="../media/image281.tiff"/><Relationship Id="rId10" Type="http://schemas.openxmlformats.org/officeDocument/2006/relationships/image" Target="../media/image230.tiff"/><Relationship Id="rId11" Type="http://schemas.openxmlformats.org/officeDocument/2006/relationships/image" Target="../media/image231.tiff"/><Relationship Id="rId12" Type="http://schemas.openxmlformats.org/officeDocument/2006/relationships/image" Target="../media/image232.tiff"/></Relationships>
</file>

<file path=ppt/slides/_rels/slide85.xml.rels><?xml version="1.0" encoding="UTF-8" standalone="yes"?>
<Relationships xmlns="http://schemas.openxmlformats.org/package/2006/relationships"><Relationship Id="rId3" Type="http://schemas.openxmlformats.org/officeDocument/2006/relationships/image" Target="../media/image287.tiff"/><Relationship Id="rId4" Type="http://schemas.openxmlformats.org/officeDocument/2006/relationships/image" Target="../media/image288.tiff"/><Relationship Id="rId5" Type="http://schemas.openxmlformats.org/officeDocument/2006/relationships/image" Target="../media/image289.png"/><Relationship Id="rId1" Type="http://schemas.openxmlformats.org/officeDocument/2006/relationships/slideLayout" Target="../slideLayouts/slideLayout229.xml"/><Relationship Id="rId2" Type="http://schemas.openxmlformats.org/officeDocument/2006/relationships/notesSlide" Target="../notesSlides/notesSlide1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29.xml"/><Relationship Id="rId2" Type="http://schemas.openxmlformats.org/officeDocument/2006/relationships/notesSlide" Target="../notesSlides/notesSlide17.xml"/><Relationship Id="rId3" Type="http://schemas.openxmlformats.org/officeDocument/2006/relationships/image" Target="../media/image290.png"/></Relationships>
</file>

<file path=ppt/slides/_rels/slide87.xml.rels><?xml version="1.0" encoding="UTF-8" standalone="yes"?>
<Relationships xmlns="http://schemas.openxmlformats.org/package/2006/relationships"><Relationship Id="rId3" Type="http://schemas.openxmlformats.org/officeDocument/2006/relationships/image" Target="../media/image292.png"/><Relationship Id="rId4" Type="http://schemas.openxmlformats.org/officeDocument/2006/relationships/image" Target="../media/image293.png"/><Relationship Id="rId5" Type="http://schemas.openxmlformats.org/officeDocument/2006/relationships/hyperlink" Target="http://www.regonline.com/builder/site/default.aspx?EventID=1065351" TargetMode="External"/><Relationship Id="rId1" Type="http://schemas.openxmlformats.org/officeDocument/2006/relationships/slideLayout" Target="../slideLayouts/slideLayout7.xml"/><Relationship Id="rId2" Type="http://schemas.openxmlformats.org/officeDocument/2006/relationships/image" Target="../media/image291.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7.png"/><Relationship Id="rId3"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90" y="2708920"/>
            <a:ext cx="7704856" cy="523220"/>
          </a:xfrm>
          <a:prstGeom prst="rect">
            <a:avLst/>
          </a:prstGeom>
          <a:noFill/>
        </p:spPr>
        <p:txBody>
          <a:bodyPr wrap="square" lIns="91328" tIns="45666" rIns="91328" bIns="45666" rtlCol="0">
            <a:spAutoFit/>
          </a:bodyPr>
          <a:lstStyle/>
          <a:p>
            <a:pPr algn="ctr"/>
            <a:r>
              <a:rPr lang="en-GB" sz="2800" dirty="0"/>
              <a:t>Overview of the CLIC study</a:t>
            </a:r>
          </a:p>
        </p:txBody>
      </p:sp>
    </p:spTree>
    <p:extLst>
      <p:ext uri="{BB962C8B-B14F-4D97-AF65-F5344CB8AC3E}">
        <p14:creationId xmlns:p14="http://schemas.microsoft.com/office/powerpoint/2010/main" val="271930985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8606" y="260652"/>
            <a:ext cx="7200800" cy="707886"/>
          </a:xfrm>
          <a:prstGeom prst="rect">
            <a:avLst/>
          </a:prstGeom>
          <a:noFill/>
        </p:spPr>
        <p:txBody>
          <a:bodyPr wrap="square" lIns="91328" tIns="45666" rIns="91328" bIns="45666" rtlCol="0">
            <a:spAutoFit/>
          </a:bodyPr>
          <a:lstStyle/>
          <a:p>
            <a:pPr algn="ctr"/>
            <a:r>
              <a:rPr lang="en-GB" sz="2000" dirty="0"/>
              <a:t>The physics and accelerator studies of CLIC have been documented in a CDR which was released last year:</a:t>
            </a:r>
          </a:p>
        </p:txBody>
      </p:sp>
      <p:graphicFrame>
        <p:nvGraphicFramePr>
          <p:cNvPr id="5" name="Diagram 4"/>
          <p:cNvGraphicFramePr/>
          <p:nvPr>
            <p:extLst>
              <p:ext uri="{D42A27DB-BD31-4B8C-83A1-F6EECF244321}">
                <p14:modId xmlns:p14="http://schemas.microsoft.com/office/powerpoint/2010/main" val="95562100"/>
              </p:ext>
            </p:extLst>
          </p:nvPr>
        </p:nvGraphicFramePr>
        <p:xfrm>
          <a:off x="323534" y="1268761"/>
          <a:ext cx="6426200" cy="4913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7132286" y="2276872"/>
            <a:ext cx="1883384" cy="2061994"/>
          </a:xfrm>
          <a:prstGeom prst="rect">
            <a:avLst/>
          </a:prstGeom>
          <a:noFill/>
        </p:spPr>
        <p:txBody>
          <a:bodyPr wrap="square" lIns="91328" tIns="45666" rIns="91328" bIns="45666" rtlCol="0">
            <a:spAutoFit/>
          </a:bodyPr>
          <a:lstStyle/>
          <a:p>
            <a:r>
              <a:rPr lang="en-US" sz="1600" dirty="0"/>
              <a:t>In addition a shorter overview document was submitted as input to the European Strategy update, available at:</a:t>
            </a:r>
          </a:p>
          <a:p>
            <a:r>
              <a:rPr lang="da-DK" sz="1600" u="sng" dirty="0">
                <a:hlinkClick r:id="rId7"/>
              </a:rPr>
              <a:t>http://arxiv.org/pdf/1208.1402v1</a:t>
            </a:r>
            <a:endParaRPr lang="en-US" sz="1600" dirty="0"/>
          </a:p>
        </p:txBody>
      </p:sp>
    </p:spTree>
    <p:extLst>
      <p:ext uri="{BB962C8B-B14F-4D97-AF65-F5344CB8AC3E}">
        <p14:creationId xmlns:p14="http://schemas.microsoft.com/office/powerpoint/2010/main" val="155710545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507984" y="629354"/>
            <a:ext cx="2133023" cy="365125"/>
          </a:xfrm>
        </p:spPr>
        <p:txBody>
          <a:bodyPr/>
          <a:lstStyle>
            <a:lvl1pPr eaLnBrk="0" hangingPunct="0">
              <a:defRPr sz="1800">
                <a:solidFill>
                  <a:schemeClr val="tx1"/>
                </a:solidFill>
                <a:latin typeface="Arial" pitchFamily="34" charset="0"/>
                <a:ea typeface="ＭＳ Ｐゴシック" pitchFamily="34" charset="-128"/>
              </a:defRPr>
            </a:lvl1pPr>
            <a:lvl2pPr marL="674869" indent="-259565" eaLnBrk="0" hangingPunct="0">
              <a:defRPr sz="1800">
                <a:solidFill>
                  <a:schemeClr val="tx1"/>
                </a:solidFill>
                <a:latin typeface="Arial" pitchFamily="34" charset="0"/>
                <a:ea typeface="ＭＳ Ｐゴシック" pitchFamily="34" charset="-128"/>
              </a:defRPr>
            </a:lvl2pPr>
            <a:lvl3pPr marL="1038260" indent="-207656" eaLnBrk="0" hangingPunct="0">
              <a:defRPr sz="1800">
                <a:solidFill>
                  <a:schemeClr val="tx1"/>
                </a:solidFill>
                <a:latin typeface="Arial" pitchFamily="34" charset="0"/>
                <a:ea typeface="ＭＳ Ｐゴシック" pitchFamily="34" charset="-128"/>
              </a:defRPr>
            </a:lvl3pPr>
            <a:lvl4pPr marL="1453565" indent="-207656" eaLnBrk="0" hangingPunct="0">
              <a:defRPr sz="1800">
                <a:solidFill>
                  <a:schemeClr val="tx1"/>
                </a:solidFill>
                <a:latin typeface="Arial" pitchFamily="34" charset="0"/>
                <a:ea typeface="ＭＳ Ｐゴシック" pitchFamily="34" charset="-128"/>
              </a:defRPr>
            </a:lvl4pPr>
            <a:lvl5pPr marL="1868869" indent="-207656" eaLnBrk="0" hangingPunct="0">
              <a:defRPr sz="1800">
                <a:solidFill>
                  <a:schemeClr val="tx1"/>
                </a:solidFill>
                <a:latin typeface="Arial" pitchFamily="34" charset="0"/>
                <a:ea typeface="ＭＳ Ｐゴシック" pitchFamily="34" charset="-128"/>
              </a:defRPr>
            </a:lvl5pPr>
            <a:lvl6pPr marL="2284171" indent="-207656" defTabSz="454240" eaLnBrk="0" fontAlgn="base" hangingPunct="0">
              <a:spcBef>
                <a:spcPct val="0"/>
              </a:spcBef>
              <a:spcAft>
                <a:spcPct val="0"/>
              </a:spcAft>
              <a:defRPr sz="1800">
                <a:solidFill>
                  <a:schemeClr val="tx1"/>
                </a:solidFill>
                <a:latin typeface="Arial" pitchFamily="34" charset="0"/>
                <a:ea typeface="ＭＳ Ｐゴシック" pitchFamily="34" charset="-128"/>
              </a:defRPr>
            </a:lvl6pPr>
            <a:lvl7pPr marL="2699476" indent="-207656" defTabSz="454240" eaLnBrk="0" fontAlgn="base" hangingPunct="0">
              <a:spcBef>
                <a:spcPct val="0"/>
              </a:spcBef>
              <a:spcAft>
                <a:spcPct val="0"/>
              </a:spcAft>
              <a:defRPr sz="1800">
                <a:solidFill>
                  <a:schemeClr val="tx1"/>
                </a:solidFill>
                <a:latin typeface="Arial" pitchFamily="34" charset="0"/>
                <a:ea typeface="ＭＳ Ｐゴシック" pitchFamily="34" charset="-128"/>
              </a:defRPr>
            </a:lvl7pPr>
            <a:lvl8pPr marL="3114780" indent="-207656" defTabSz="454240" eaLnBrk="0" fontAlgn="base" hangingPunct="0">
              <a:spcBef>
                <a:spcPct val="0"/>
              </a:spcBef>
              <a:spcAft>
                <a:spcPct val="0"/>
              </a:spcAft>
              <a:defRPr sz="1800">
                <a:solidFill>
                  <a:schemeClr val="tx1"/>
                </a:solidFill>
                <a:latin typeface="Arial" pitchFamily="34" charset="0"/>
                <a:ea typeface="ＭＳ Ｐゴシック" pitchFamily="34" charset="-128"/>
              </a:defRPr>
            </a:lvl8pPr>
            <a:lvl9pPr marL="3530085" indent="-207656" defTabSz="454240" eaLnBrk="0" fontAlgn="base" hangingPunct="0">
              <a:spcBef>
                <a:spcPct val="0"/>
              </a:spcBef>
              <a:spcAft>
                <a:spcPct val="0"/>
              </a:spcAft>
              <a:defRPr sz="1800">
                <a:solidFill>
                  <a:schemeClr val="tx1"/>
                </a:solidFill>
                <a:latin typeface="Arial" pitchFamily="34" charset="0"/>
                <a:ea typeface="ＭＳ Ｐゴシック" pitchFamily="34" charset="-128"/>
              </a:defRPr>
            </a:lvl9pPr>
          </a:lstStyle>
          <a:p>
            <a:pPr eaLnBrk="1" hangingPunct="1"/>
            <a:fld id="{F53D8B97-3443-42C0-A056-31E300A860DA}" type="slidenum">
              <a:rPr lang="en-US" sz="1200">
                <a:solidFill>
                  <a:srgbClr val="898989"/>
                </a:solidFill>
              </a:rPr>
              <a:pPr eaLnBrk="1" hangingPunct="1"/>
              <a:t>11</a:t>
            </a:fld>
            <a:endParaRPr lang="en-US" sz="1200">
              <a:solidFill>
                <a:srgbClr val="898989"/>
              </a:solidFill>
            </a:endParaRPr>
          </a:p>
        </p:txBody>
      </p:sp>
      <p:pic>
        <p:nvPicPr>
          <p:cNvPr id="29698"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1982" y="216477"/>
            <a:ext cx="6908512" cy="3440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1982" y="3546031"/>
            <a:ext cx="6908512"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837053" y="2690091"/>
            <a:ext cx="7409295" cy="1496580"/>
          </a:xfrm>
          <a:prstGeom prst="rect">
            <a:avLst/>
          </a:prstGeom>
          <a:noFill/>
          <a:ln w="9525">
            <a:solidFill>
              <a:srgbClr val="4A7EBB"/>
            </a:solidFill>
            <a:miter lim="800000"/>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lIns="83035" tIns="41519" rIns="83035" bIns="41519" anchor="ctr"/>
          <a:lstStyle/>
          <a:p>
            <a:pPr algn="ctr" defTabSz="455453" fontAlgn="base">
              <a:spcBef>
                <a:spcPct val="0"/>
              </a:spcBef>
              <a:spcAft>
                <a:spcPct val="0"/>
              </a:spcAft>
              <a:defRPr/>
            </a:pPr>
            <a:endParaRPr lang="en-US">
              <a:solidFill>
                <a:prstClr val="white"/>
              </a:solidFill>
              <a:ea typeface="ＭＳ Ｐゴシック" pitchFamily="34" charset="-128"/>
            </a:endParaRPr>
          </a:p>
        </p:txBody>
      </p:sp>
    </p:spTree>
    <p:extLst>
      <p:ext uri="{BB962C8B-B14F-4D97-AF65-F5344CB8AC3E}">
        <p14:creationId xmlns:p14="http://schemas.microsoft.com/office/powerpoint/2010/main" val="343566390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23928" y="312637"/>
            <a:ext cx="1261658" cy="523111"/>
          </a:xfrm>
          <a:prstGeom prst="rect">
            <a:avLst/>
          </a:prstGeom>
          <a:noFill/>
        </p:spPr>
        <p:txBody>
          <a:bodyPr wrap="none" lIns="91328" tIns="45666" rIns="91328" bIns="45666" rtlCol="0">
            <a:spAutoFit/>
          </a:bodyPr>
          <a:lstStyle/>
          <a:p>
            <a:r>
              <a:rPr lang="en-GB" sz="2800" dirty="0"/>
              <a:t>Outline</a:t>
            </a:r>
          </a:p>
        </p:txBody>
      </p:sp>
      <p:sp>
        <p:nvSpPr>
          <p:cNvPr id="3" name="TextBox 2"/>
          <p:cNvSpPr txBox="1"/>
          <p:nvPr/>
        </p:nvSpPr>
        <p:spPr>
          <a:xfrm>
            <a:off x="467546" y="1484844"/>
            <a:ext cx="8064896" cy="3046879"/>
          </a:xfrm>
          <a:prstGeom prst="rect">
            <a:avLst/>
          </a:prstGeom>
          <a:noFill/>
        </p:spPr>
        <p:txBody>
          <a:bodyPr wrap="square" lIns="91328" tIns="45666" rIns="91328" bIns="45666" rtlCol="0">
            <a:spAutoFit/>
          </a:bodyPr>
          <a:lstStyle/>
          <a:p>
            <a:r>
              <a:rPr lang="en-GB" sz="2400" dirty="0"/>
              <a:t>I will now cover R&amp;D on some of the most critical performance issues of the accelerator.</a:t>
            </a:r>
          </a:p>
          <a:p>
            <a:pPr marL="342489" indent="-342489">
              <a:buFont typeface="Arial" pitchFamily="34" charset="0"/>
              <a:buChar char="•"/>
            </a:pPr>
            <a:r>
              <a:rPr lang="en-GB" sz="2400" dirty="0"/>
              <a:t>High-gradient acceleration</a:t>
            </a:r>
          </a:p>
          <a:p>
            <a:pPr marL="342489" indent="-342489">
              <a:buFont typeface="Arial" pitchFamily="34" charset="0"/>
              <a:buChar char="•"/>
            </a:pPr>
            <a:r>
              <a:rPr lang="en-GB" sz="2400" dirty="0"/>
              <a:t>Peak power production</a:t>
            </a:r>
          </a:p>
          <a:p>
            <a:pPr marL="342489" indent="-342489">
              <a:buFont typeface="Arial" pitchFamily="34" charset="0"/>
              <a:buChar char="•"/>
            </a:pPr>
            <a:r>
              <a:rPr lang="en-GB" sz="2400" dirty="0"/>
              <a:t>Low emittance generation and </a:t>
            </a:r>
            <a:r>
              <a:rPr lang="en-GB" sz="2400" dirty="0" smtClean="0"/>
              <a:t>preservation</a:t>
            </a:r>
          </a:p>
          <a:p>
            <a:pPr marL="342489" indent="-342489">
              <a:buFont typeface="Arial" pitchFamily="34" charset="0"/>
              <a:buChar char="•"/>
            </a:pPr>
            <a:r>
              <a:rPr lang="en-GB" sz="2400" dirty="0" smtClean="0"/>
              <a:t>A little bit of the detector</a:t>
            </a:r>
          </a:p>
          <a:p>
            <a:pPr marL="342489" indent="-342489">
              <a:buFont typeface="Arial" pitchFamily="34" charset="0"/>
              <a:buChar char="•"/>
            </a:pPr>
            <a:r>
              <a:rPr lang="en-GB" sz="2400" dirty="0" smtClean="0"/>
              <a:t>Project planning</a:t>
            </a:r>
          </a:p>
          <a:p>
            <a:pPr marL="342489" indent="-342489">
              <a:buFont typeface="Arial" pitchFamily="34" charset="0"/>
              <a:buChar char="•"/>
            </a:pPr>
            <a:r>
              <a:rPr lang="en-GB" sz="2400" dirty="0" smtClean="0"/>
              <a:t>And using our </a:t>
            </a:r>
            <a:r>
              <a:rPr lang="en-GB" sz="2400" dirty="0"/>
              <a:t>technology </a:t>
            </a:r>
            <a:r>
              <a:rPr lang="en-GB" sz="2400" dirty="0" smtClean="0"/>
              <a:t>for other </a:t>
            </a:r>
            <a:r>
              <a:rPr lang="en-GB" sz="2400" dirty="0"/>
              <a:t>applications</a:t>
            </a:r>
          </a:p>
        </p:txBody>
      </p:sp>
    </p:spTree>
    <p:extLst>
      <p:ext uri="{BB962C8B-B14F-4D97-AF65-F5344CB8AC3E}">
        <p14:creationId xmlns:p14="http://schemas.microsoft.com/office/powerpoint/2010/main" val="282704472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9" y="2389501"/>
            <a:ext cx="7539915" cy="523111"/>
          </a:xfrm>
          <a:prstGeom prst="rect">
            <a:avLst/>
          </a:prstGeom>
          <a:noFill/>
        </p:spPr>
        <p:txBody>
          <a:bodyPr wrap="none" lIns="91328" tIns="45666" rIns="91328" bIns="45666" rtlCol="0">
            <a:spAutoFit/>
          </a:bodyPr>
          <a:lstStyle/>
          <a:p>
            <a:r>
              <a:rPr lang="en-GB" sz="2800" dirty="0"/>
              <a:t>100 MV/m gradient X-band accelerating structures</a:t>
            </a:r>
          </a:p>
        </p:txBody>
      </p:sp>
    </p:spTree>
    <p:extLst>
      <p:ext uri="{BB962C8B-B14F-4D97-AF65-F5344CB8AC3E}">
        <p14:creationId xmlns:p14="http://schemas.microsoft.com/office/powerpoint/2010/main" val="214485523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4" y="260651"/>
            <a:ext cx="6074642" cy="523111"/>
          </a:xfrm>
          <a:prstGeom prst="rect">
            <a:avLst/>
          </a:prstGeom>
          <a:noFill/>
        </p:spPr>
        <p:txBody>
          <a:bodyPr wrap="none" lIns="91328" tIns="45666" rIns="91328" bIns="45666" rtlCol="0">
            <a:spAutoFit/>
          </a:bodyPr>
          <a:lstStyle/>
          <a:p>
            <a:r>
              <a:rPr lang="en-GB" sz="2800" dirty="0"/>
              <a:t>CLIC accelerating structure development</a:t>
            </a:r>
          </a:p>
        </p:txBody>
      </p:sp>
      <p:sp>
        <p:nvSpPr>
          <p:cNvPr id="3" name="TextBox 2"/>
          <p:cNvSpPr txBox="1"/>
          <p:nvPr/>
        </p:nvSpPr>
        <p:spPr>
          <a:xfrm>
            <a:off x="107510" y="980790"/>
            <a:ext cx="8712968" cy="2862213"/>
          </a:xfrm>
          <a:prstGeom prst="rect">
            <a:avLst/>
          </a:prstGeom>
          <a:noFill/>
        </p:spPr>
        <p:txBody>
          <a:bodyPr wrap="square" lIns="91328" tIns="45666" rIns="91328" bIns="45666" rtlCol="0">
            <a:spAutoFit/>
          </a:bodyPr>
          <a:lstStyle/>
          <a:p>
            <a:r>
              <a:rPr lang="en-GB" dirty="0" smtClean="0"/>
              <a:t>In order to reach 3 </a:t>
            </a:r>
            <a:r>
              <a:rPr lang="en-GB" dirty="0" err="1" smtClean="0"/>
              <a:t>TeV</a:t>
            </a:r>
            <a:r>
              <a:rPr lang="en-GB" dirty="0" smtClean="0"/>
              <a:t> with a facility which, for example, could be built in the area around CERN, so &lt; 40 km, an accelerating gradient of around 100 MV/m is required.</a:t>
            </a:r>
          </a:p>
          <a:p>
            <a:endParaRPr lang="en-GB" dirty="0"/>
          </a:p>
          <a:p>
            <a:r>
              <a:rPr lang="en-GB" dirty="0" smtClean="0"/>
              <a:t>In order to maintain low beam emittance along the main linac, accelerating structures must be built with a few micron tolerances and aligned along 10s of meters with roughly 10 micron tolerances.</a:t>
            </a:r>
          </a:p>
          <a:p>
            <a:endParaRPr lang="en-GB" dirty="0" smtClean="0"/>
          </a:p>
          <a:p>
            <a:r>
              <a:rPr lang="en-GB" dirty="0" smtClean="0"/>
              <a:t>In addition, in order to provide sufficient luminosity in an energy efficient way, trains of bunches are accelerated. This means that accelerating structures must be equipped with higher order mode in order to suppress long-range </a:t>
            </a:r>
            <a:r>
              <a:rPr lang="en-GB" dirty="0" err="1" smtClean="0"/>
              <a:t>wakefields</a:t>
            </a:r>
            <a:r>
              <a:rPr lang="en-GB" dirty="0" smtClean="0"/>
              <a:t>.</a:t>
            </a:r>
            <a:endParaRPr lang="en-GB" dirty="0"/>
          </a:p>
        </p:txBody>
      </p:sp>
      <p:pic>
        <p:nvPicPr>
          <p:cNvPr id="4" name="Picture 3" descr="TD18#2 before installation to Nextef IMG_0346.JPG"/>
          <p:cNvPicPr>
            <a:picLocks noChangeAspect="1"/>
          </p:cNvPicPr>
          <p:nvPr/>
        </p:nvPicPr>
        <p:blipFill>
          <a:blip r:embed="rId2" cstate="print"/>
          <a:stretch>
            <a:fillRect/>
          </a:stretch>
        </p:blipFill>
        <p:spPr>
          <a:xfrm>
            <a:off x="471990" y="4005064"/>
            <a:ext cx="3992005" cy="2286282"/>
          </a:xfrm>
          <a:prstGeom prst="rect">
            <a:avLst/>
          </a:prstGeom>
        </p:spPr>
      </p:pic>
      <p:pic>
        <p:nvPicPr>
          <p:cNvPr id="5" name="Picture 2"/>
          <p:cNvPicPr>
            <a:picLocks noChangeAspect="1" noChangeArrowheads="1"/>
          </p:cNvPicPr>
          <p:nvPr/>
        </p:nvPicPr>
        <p:blipFill>
          <a:blip r:embed="rId3" cstate="print"/>
          <a:srcRect/>
          <a:stretch>
            <a:fillRect/>
          </a:stretch>
        </p:blipFill>
        <p:spPr bwMode="auto">
          <a:xfrm>
            <a:off x="5508179" y="3981442"/>
            <a:ext cx="2486235" cy="2309906"/>
          </a:xfrm>
          <a:prstGeom prst="rect">
            <a:avLst/>
          </a:prstGeom>
          <a:noFill/>
          <a:ln w="9525">
            <a:noFill/>
            <a:miter lim="800000"/>
            <a:headEnd/>
            <a:tailEnd/>
          </a:ln>
          <a:effectLst/>
        </p:spPr>
      </p:pic>
    </p:spTree>
    <p:extLst>
      <p:ext uri="{BB962C8B-B14F-4D97-AF65-F5344CB8AC3E}">
        <p14:creationId xmlns:p14="http://schemas.microsoft.com/office/powerpoint/2010/main" val="216146978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92191" y="250586"/>
            <a:ext cx="7687674" cy="523220"/>
          </a:xfrm>
          <a:prstGeom prst="rect">
            <a:avLst/>
          </a:prstGeom>
          <a:noFill/>
        </p:spPr>
        <p:txBody>
          <a:bodyPr wrap="square" lIns="91328" tIns="45666" rIns="91328" bIns="45666" rtlCol="0">
            <a:spAutoFit/>
          </a:bodyPr>
          <a:lstStyle/>
          <a:p>
            <a:pPr algn="ctr"/>
            <a:r>
              <a:rPr lang="en-US" sz="2800" dirty="0">
                <a:solidFill>
                  <a:prstClr val="black"/>
                </a:solidFill>
              </a:rPr>
              <a:t>How we got there: High-power design laws</a:t>
            </a:r>
          </a:p>
        </p:txBody>
      </p:sp>
      <p:sp>
        <p:nvSpPr>
          <p:cNvPr id="4" name="TextBox 3"/>
          <p:cNvSpPr txBox="1"/>
          <p:nvPr/>
        </p:nvSpPr>
        <p:spPr>
          <a:xfrm>
            <a:off x="251522" y="1196752"/>
            <a:ext cx="8712968" cy="707886"/>
          </a:xfrm>
          <a:prstGeom prst="rect">
            <a:avLst/>
          </a:prstGeom>
          <a:noFill/>
        </p:spPr>
        <p:txBody>
          <a:bodyPr wrap="square" lIns="91328" tIns="45666" rIns="91328" bIns="45666" rtlCol="0">
            <a:spAutoFit/>
          </a:bodyPr>
          <a:lstStyle/>
          <a:p>
            <a:r>
              <a:rPr lang="en-US" sz="2000" dirty="0">
                <a:solidFill>
                  <a:prstClr val="black"/>
                </a:solidFill>
              </a:rPr>
              <a:t>The functions which, along with surface electric and magnetic field (pulsed surface heating), give the high-gradient performance of the structures are:</a:t>
            </a:r>
          </a:p>
        </p:txBody>
      </p:sp>
      <p:graphicFrame>
        <p:nvGraphicFramePr>
          <p:cNvPr id="5" name="Object 4"/>
          <p:cNvGraphicFramePr>
            <a:graphicFrameLocks noChangeAspect="1"/>
          </p:cNvGraphicFramePr>
          <p:nvPr>
            <p:extLst>
              <p:ext uri="{D42A27DB-BD31-4B8C-83A1-F6EECF244321}">
                <p14:modId xmlns:p14="http://schemas.microsoft.com/office/powerpoint/2010/main" val="3138455130"/>
              </p:ext>
            </p:extLst>
          </p:nvPr>
        </p:nvGraphicFramePr>
        <p:xfrm>
          <a:off x="472662" y="2276872"/>
          <a:ext cx="1370866" cy="720080"/>
        </p:xfrm>
        <a:graphic>
          <a:graphicData uri="http://schemas.openxmlformats.org/presentationml/2006/ole">
            <mc:AlternateContent xmlns:mc="http://schemas.openxmlformats.org/markup-compatibility/2006">
              <mc:Choice xmlns:v="urn:schemas-microsoft-com:vml" Requires="v">
                <p:oleObj spid="_x0000_s7460" name="Equation" r:id="rId3" imgW="749160" imgH="393480" progId="Equation.3">
                  <p:embed/>
                </p:oleObj>
              </mc:Choice>
              <mc:Fallback>
                <p:oleObj name="Equation" r:id="rId3" imgW="74916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662" y="2276872"/>
                        <a:ext cx="1370866" cy="720080"/>
                      </a:xfrm>
                      <a:prstGeom prst="rect">
                        <a:avLst/>
                      </a:prstGeom>
                      <a:noFill/>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236341943"/>
              </p:ext>
            </p:extLst>
          </p:nvPr>
        </p:nvGraphicFramePr>
        <p:xfrm>
          <a:off x="2843808" y="2222678"/>
          <a:ext cx="2520280" cy="774274"/>
        </p:xfrm>
        <a:graphic>
          <a:graphicData uri="http://schemas.openxmlformats.org/presentationml/2006/ole">
            <mc:AlternateContent xmlns:mc="http://schemas.openxmlformats.org/markup-compatibility/2006">
              <mc:Choice xmlns:v="urn:schemas-microsoft-com:vml" Requires="v">
                <p:oleObj spid="_x0000_s7461" name="Equation" r:id="rId5" imgW="1282680" imgH="393480" progId="Equation.3">
                  <p:embed/>
                </p:oleObj>
              </mc:Choice>
              <mc:Fallback>
                <p:oleObj name="Equation" r:id="rId5" imgW="1282680" imgH="393480" progId="Equation.3">
                  <p:embed/>
                  <p:pic>
                    <p:nvPicPr>
                      <p:cNvPr id="0" name=""/>
                      <p:cNvPicPr>
                        <a:picLocks noChangeAspect="1" noChangeArrowheads="1"/>
                      </p:cNvPicPr>
                      <p:nvPr/>
                    </p:nvPicPr>
                    <p:blipFill>
                      <a:blip r:embed="rId6"/>
                      <a:srcRect/>
                      <a:stretch>
                        <a:fillRect/>
                      </a:stretch>
                    </p:blipFill>
                    <p:spPr bwMode="auto">
                      <a:xfrm>
                        <a:off x="2843808" y="2222678"/>
                        <a:ext cx="2520280" cy="774274"/>
                      </a:xfrm>
                      <a:prstGeom prst="rect">
                        <a:avLst/>
                      </a:prstGeom>
                      <a:noFill/>
                      <a:extLst/>
                    </p:spPr>
                  </p:pic>
                </p:oleObj>
              </mc:Fallback>
            </mc:AlternateContent>
          </a:graphicData>
        </a:graphic>
      </p:graphicFrame>
      <p:sp>
        <p:nvSpPr>
          <p:cNvPr id="7" name="TextBox 6"/>
          <p:cNvSpPr txBox="1"/>
          <p:nvPr/>
        </p:nvSpPr>
        <p:spPr>
          <a:xfrm>
            <a:off x="251520" y="3157034"/>
            <a:ext cx="1870158" cy="369223"/>
          </a:xfrm>
          <a:prstGeom prst="rect">
            <a:avLst/>
          </a:prstGeom>
          <a:noFill/>
        </p:spPr>
        <p:txBody>
          <a:bodyPr wrap="none" lIns="91328" tIns="45666" rIns="91328" bIns="45666" rtlCol="0">
            <a:spAutoFit/>
          </a:bodyPr>
          <a:lstStyle/>
          <a:p>
            <a:r>
              <a:rPr lang="en-US" dirty="0">
                <a:solidFill>
                  <a:prstClr val="black"/>
                </a:solidFill>
              </a:rPr>
              <a:t>global power flow</a:t>
            </a:r>
          </a:p>
        </p:txBody>
      </p:sp>
      <p:sp>
        <p:nvSpPr>
          <p:cNvPr id="8" name="TextBox 7"/>
          <p:cNvSpPr txBox="1"/>
          <p:nvPr/>
        </p:nvSpPr>
        <p:spPr>
          <a:xfrm>
            <a:off x="2915880" y="3160665"/>
            <a:ext cx="2576185" cy="369223"/>
          </a:xfrm>
          <a:prstGeom prst="rect">
            <a:avLst/>
          </a:prstGeom>
          <a:noFill/>
        </p:spPr>
        <p:txBody>
          <a:bodyPr wrap="none" lIns="91328" tIns="45666" rIns="91328" bIns="45666" rtlCol="0">
            <a:spAutoFit/>
          </a:bodyPr>
          <a:lstStyle/>
          <a:p>
            <a:r>
              <a:rPr lang="en-US" dirty="0">
                <a:solidFill>
                  <a:prstClr val="black"/>
                </a:solidFill>
              </a:rPr>
              <a:t>local complex power flow</a:t>
            </a:r>
          </a:p>
        </p:txBody>
      </p:sp>
      <p:sp>
        <p:nvSpPr>
          <p:cNvPr id="11" name="Rectangle 10"/>
          <p:cNvSpPr/>
          <p:nvPr/>
        </p:nvSpPr>
        <p:spPr>
          <a:xfrm>
            <a:off x="582159" y="3970543"/>
            <a:ext cx="4896544" cy="1938992"/>
          </a:xfrm>
          <a:prstGeom prst="rect">
            <a:avLst/>
          </a:prstGeom>
        </p:spPr>
        <p:txBody>
          <a:bodyPr wrap="square" lIns="91328" tIns="45666" rIns="91328" bIns="45666">
            <a:spAutoFit/>
          </a:bodyPr>
          <a:lstStyle/>
          <a:p>
            <a:r>
              <a:rPr lang="en-GB" sz="2000" dirty="0"/>
              <a:t>New local field quantity describing the high gradient limit of accelerating structures.</a:t>
            </a:r>
          </a:p>
          <a:p>
            <a:r>
              <a:rPr lang="en-GB" sz="2000" dirty="0"/>
              <a:t>A. </a:t>
            </a:r>
            <a:r>
              <a:rPr lang="en-GB" sz="2000" dirty="0" err="1"/>
              <a:t>Grudiev</a:t>
            </a:r>
            <a:r>
              <a:rPr lang="en-GB" sz="2000" dirty="0"/>
              <a:t>, S. </a:t>
            </a:r>
            <a:r>
              <a:rPr lang="en-GB" sz="2000" dirty="0" err="1"/>
              <a:t>Calatroni</a:t>
            </a:r>
            <a:r>
              <a:rPr lang="en-GB" sz="2000" dirty="0"/>
              <a:t>, W. Wuensch (CERN). 2009. 9 pp.</a:t>
            </a:r>
          </a:p>
          <a:p>
            <a:r>
              <a:rPr lang="en-GB" sz="2000" dirty="0"/>
              <a:t>Published in Phys.Rev.ST </a:t>
            </a:r>
            <a:r>
              <a:rPr lang="en-GB" sz="2000" dirty="0" err="1"/>
              <a:t>Accel.Beams</a:t>
            </a:r>
            <a:r>
              <a:rPr lang="en-GB" sz="2000" dirty="0"/>
              <a:t> 12 (2009) 102001</a:t>
            </a:r>
          </a:p>
        </p:txBody>
      </p:sp>
      <p:pic>
        <p:nvPicPr>
          <p:cNvPr id="9" name="Picture 5"/>
          <p:cNvPicPr>
            <a:picLocks noChangeAspect="1" noChangeArrowheads="1"/>
          </p:cNvPicPr>
          <p:nvPr/>
        </p:nvPicPr>
        <p:blipFill>
          <a:blip r:embed="rId7" cstate="print"/>
          <a:srcRect/>
          <a:stretch>
            <a:fillRect/>
          </a:stretch>
        </p:blipFill>
        <p:spPr bwMode="auto">
          <a:xfrm>
            <a:off x="7226114" y="2021296"/>
            <a:ext cx="1666441" cy="1504944"/>
          </a:xfrm>
          <a:prstGeom prst="rect">
            <a:avLst/>
          </a:prstGeom>
          <a:noFill/>
          <a:ln w="9525">
            <a:noFill/>
            <a:miter lim="800000"/>
            <a:headEnd/>
            <a:tailEnd/>
          </a:ln>
          <a:effectLst/>
        </p:spPr>
      </p:pic>
      <p:pic>
        <p:nvPicPr>
          <p:cNvPr id="10" name="Picture 6"/>
          <p:cNvPicPr>
            <a:picLocks noChangeAspect="1" noChangeArrowheads="1"/>
          </p:cNvPicPr>
          <p:nvPr/>
        </p:nvPicPr>
        <p:blipFill>
          <a:blip r:embed="rId8" cstate="print"/>
          <a:srcRect/>
          <a:stretch>
            <a:fillRect/>
          </a:stretch>
        </p:blipFill>
        <p:spPr bwMode="auto">
          <a:xfrm>
            <a:off x="7308873" y="3654032"/>
            <a:ext cx="1666442" cy="1504944"/>
          </a:xfrm>
          <a:prstGeom prst="rect">
            <a:avLst/>
          </a:prstGeom>
          <a:noFill/>
          <a:ln w="9525">
            <a:noFill/>
            <a:miter lim="800000"/>
            <a:headEnd/>
            <a:tailEnd/>
          </a:ln>
          <a:effectLst/>
        </p:spPr>
      </p:pic>
      <p:pic>
        <p:nvPicPr>
          <p:cNvPr id="12" name="Picture 7"/>
          <p:cNvPicPr>
            <a:picLocks noChangeAspect="1" noChangeArrowheads="1"/>
          </p:cNvPicPr>
          <p:nvPr/>
        </p:nvPicPr>
        <p:blipFill>
          <a:blip r:embed="rId9" cstate="print"/>
          <a:srcRect/>
          <a:stretch>
            <a:fillRect/>
          </a:stretch>
        </p:blipFill>
        <p:spPr bwMode="auto">
          <a:xfrm>
            <a:off x="7298046" y="5234954"/>
            <a:ext cx="1666442" cy="1504945"/>
          </a:xfrm>
          <a:prstGeom prst="rect">
            <a:avLst/>
          </a:prstGeom>
          <a:noFill/>
          <a:ln w="9525">
            <a:noFill/>
            <a:miter lim="800000"/>
            <a:headEnd/>
            <a:tailEnd/>
          </a:ln>
          <a:effectLst/>
        </p:spPr>
      </p:pic>
      <p:sp>
        <p:nvSpPr>
          <p:cNvPr id="13" name="TextBox 12"/>
          <p:cNvSpPr txBox="1"/>
          <p:nvPr/>
        </p:nvSpPr>
        <p:spPr>
          <a:xfrm>
            <a:off x="6086133" y="3990259"/>
            <a:ext cx="818909" cy="461556"/>
          </a:xfrm>
          <a:prstGeom prst="rect">
            <a:avLst/>
          </a:prstGeom>
          <a:noFill/>
        </p:spPr>
        <p:txBody>
          <a:bodyPr wrap="none" lIns="91328" tIns="45666" rIns="91328" bIns="45666" rtlCol="0">
            <a:spAutoFit/>
          </a:bodyPr>
          <a:lstStyle/>
          <a:p>
            <a:r>
              <a:rPr lang="en-US" sz="2400" dirty="0">
                <a:solidFill>
                  <a:prstClr val="black"/>
                </a:solidFill>
              </a:rPr>
              <a:t>H</a:t>
            </a:r>
            <a:r>
              <a:rPr lang="en-US" sz="2400" baseline="-25000" dirty="0">
                <a:solidFill>
                  <a:prstClr val="black"/>
                </a:solidFill>
              </a:rPr>
              <a:t>s</a:t>
            </a:r>
            <a:r>
              <a:rPr lang="en-US" sz="2400" dirty="0">
                <a:solidFill>
                  <a:prstClr val="black"/>
                </a:solidFill>
              </a:rPr>
              <a:t>/E</a:t>
            </a:r>
            <a:r>
              <a:rPr lang="en-US" sz="2400" baseline="-25000" dirty="0">
                <a:solidFill>
                  <a:prstClr val="black"/>
                </a:solidFill>
              </a:rPr>
              <a:t>a</a:t>
            </a:r>
          </a:p>
        </p:txBody>
      </p:sp>
      <p:sp>
        <p:nvSpPr>
          <p:cNvPr id="14" name="TextBox 13"/>
          <p:cNvSpPr txBox="1"/>
          <p:nvPr/>
        </p:nvSpPr>
        <p:spPr>
          <a:xfrm>
            <a:off x="6062734" y="2420889"/>
            <a:ext cx="777231" cy="461556"/>
          </a:xfrm>
          <a:prstGeom prst="rect">
            <a:avLst/>
          </a:prstGeom>
          <a:noFill/>
        </p:spPr>
        <p:txBody>
          <a:bodyPr wrap="none" lIns="91328" tIns="45666" rIns="91328" bIns="45666" rtlCol="0">
            <a:spAutoFit/>
          </a:bodyPr>
          <a:lstStyle/>
          <a:p>
            <a:r>
              <a:rPr lang="en-US" sz="2400" dirty="0">
                <a:solidFill>
                  <a:prstClr val="black"/>
                </a:solidFill>
              </a:rPr>
              <a:t>E</a:t>
            </a:r>
            <a:r>
              <a:rPr lang="en-US" sz="2400" baseline="-25000" dirty="0">
                <a:solidFill>
                  <a:prstClr val="black"/>
                </a:solidFill>
              </a:rPr>
              <a:t>s</a:t>
            </a:r>
            <a:r>
              <a:rPr lang="en-US" sz="2400" dirty="0">
                <a:solidFill>
                  <a:prstClr val="black"/>
                </a:solidFill>
              </a:rPr>
              <a:t>/E</a:t>
            </a:r>
            <a:r>
              <a:rPr lang="en-US" sz="2400" baseline="-25000" dirty="0">
                <a:solidFill>
                  <a:prstClr val="black"/>
                </a:solidFill>
              </a:rPr>
              <a:t>a</a:t>
            </a:r>
          </a:p>
        </p:txBody>
      </p:sp>
      <p:sp>
        <p:nvSpPr>
          <p:cNvPr id="15" name="TextBox 14"/>
          <p:cNvSpPr txBox="1"/>
          <p:nvPr/>
        </p:nvSpPr>
        <p:spPr>
          <a:xfrm>
            <a:off x="6012166" y="5589241"/>
            <a:ext cx="878219" cy="461556"/>
          </a:xfrm>
          <a:prstGeom prst="rect">
            <a:avLst/>
          </a:prstGeom>
          <a:noFill/>
        </p:spPr>
        <p:txBody>
          <a:bodyPr wrap="none" lIns="91328" tIns="45666" rIns="91328" bIns="45666" rtlCol="0">
            <a:spAutoFit/>
          </a:bodyPr>
          <a:lstStyle/>
          <a:p>
            <a:r>
              <a:rPr lang="en-US" sz="2400" dirty="0">
                <a:solidFill>
                  <a:prstClr val="black"/>
                </a:solidFill>
              </a:rPr>
              <a:t>S</a:t>
            </a:r>
            <a:r>
              <a:rPr lang="en-US" sz="2400" baseline="-25000" dirty="0">
                <a:solidFill>
                  <a:prstClr val="black"/>
                </a:solidFill>
              </a:rPr>
              <a:t>c</a:t>
            </a:r>
            <a:r>
              <a:rPr lang="en-US" sz="2400" dirty="0">
                <a:solidFill>
                  <a:prstClr val="black"/>
                </a:solidFill>
              </a:rPr>
              <a:t>/E</a:t>
            </a:r>
            <a:r>
              <a:rPr lang="en-US" sz="2400" baseline="-25000" dirty="0">
                <a:solidFill>
                  <a:prstClr val="black"/>
                </a:solidFill>
              </a:rPr>
              <a:t>a</a:t>
            </a:r>
            <a:r>
              <a:rPr lang="en-US" sz="2400" baseline="30000" dirty="0">
                <a:solidFill>
                  <a:prstClr val="black"/>
                </a:solidFill>
              </a:rPr>
              <a:t>2</a:t>
            </a:r>
          </a:p>
        </p:txBody>
      </p:sp>
    </p:spTree>
    <p:extLst>
      <p:ext uri="{BB962C8B-B14F-4D97-AF65-F5344CB8AC3E}">
        <p14:creationId xmlns:p14="http://schemas.microsoft.com/office/powerpoint/2010/main" val="119288277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
            <a:ext cx="8229600" cy="634981"/>
          </a:xfrm>
        </p:spPr>
        <p:txBody>
          <a:bodyPr>
            <a:normAutofit/>
          </a:bodyPr>
          <a:lstStyle/>
          <a:p>
            <a:r>
              <a:rPr lang="en-US" sz="3200" dirty="0"/>
              <a:t>Simplified Parameter Diagram</a:t>
            </a:r>
          </a:p>
        </p:txBody>
      </p:sp>
      <p:sp>
        <p:nvSpPr>
          <p:cNvPr id="4" name="TextBox 3"/>
          <p:cNvSpPr txBox="1"/>
          <p:nvPr/>
        </p:nvSpPr>
        <p:spPr>
          <a:xfrm>
            <a:off x="158410" y="5469714"/>
            <a:ext cx="3243226" cy="646222"/>
          </a:xfrm>
          <a:prstGeom prst="rect">
            <a:avLst/>
          </a:prstGeom>
          <a:solidFill>
            <a:schemeClr val="accent2">
              <a:lumMod val="40000"/>
              <a:lumOff val="60000"/>
            </a:schemeClr>
          </a:solidFill>
        </p:spPr>
        <p:txBody>
          <a:bodyPr wrap="none" lIns="91328" tIns="45666" rIns="91328" bIns="45666" rtlCol="0">
            <a:spAutoFit/>
          </a:bodyPr>
          <a:lstStyle/>
          <a:p>
            <a:pPr defTabSz="456652"/>
            <a:r>
              <a:rPr lang="en-US" dirty="0" smtClean="0">
                <a:solidFill>
                  <a:prstClr val="black"/>
                </a:solidFill>
              </a:rPr>
              <a:t>Drive Beam Generation Complex</a:t>
            </a:r>
          </a:p>
          <a:p>
            <a:pPr defTabSz="456652"/>
            <a:r>
              <a:rPr lang="en-US" dirty="0" err="1" smtClean="0">
                <a:solidFill>
                  <a:prstClr val="black"/>
                </a:solidFill>
              </a:rPr>
              <a:t>P</a:t>
            </a:r>
            <a:r>
              <a:rPr lang="en-US" baseline="-25000" dirty="0" err="1" smtClean="0">
                <a:solidFill>
                  <a:prstClr val="black"/>
                </a:solidFill>
              </a:rPr>
              <a:t>klystron</a:t>
            </a:r>
            <a:r>
              <a:rPr lang="en-US" dirty="0" smtClean="0">
                <a:solidFill>
                  <a:prstClr val="black"/>
                </a:solidFill>
              </a:rPr>
              <a:t>, </a:t>
            </a:r>
            <a:r>
              <a:rPr lang="en-US" dirty="0" err="1" smtClean="0">
                <a:solidFill>
                  <a:prstClr val="black"/>
                </a:solidFill>
              </a:rPr>
              <a:t>N</a:t>
            </a:r>
            <a:r>
              <a:rPr lang="en-US" baseline="-25000" dirty="0" err="1" smtClean="0">
                <a:solidFill>
                  <a:prstClr val="black"/>
                </a:solidFill>
              </a:rPr>
              <a:t>klystron</a:t>
            </a:r>
            <a:r>
              <a:rPr lang="en-US" dirty="0" smtClean="0">
                <a:solidFill>
                  <a:prstClr val="black"/>
                </a:solidFill>
              </a:rPr>
              <a:t>, L</a:t>
            </a:r>
            <a:r>
              <a:rPr lang="en-US" baseline="-25000" dirty="0" smtClean="0">
                <a:solidFill>
                  <a:prstClr val="black"/>
                </a:solidFill>
              </a:rPr>
              <a:t>DBA</a:t>
            </a:r>
            <a:r>
              <a:rPr lang="en-US" dirty="0" smtClean="0">
                <a:solidFill>
                  <a:prstClr val="black"/>
                </a:solidFill>
              </a:rPr>
              <a:t>, …</a:t>
            </a:r>
            <a:endParaRPr lang="en-US" dirty="0">
              <a:solidFill>
                <a:prstClr val="black"/>
              </a:solidFill>
            </a:endParaRPr>
          </a:p>
        </p:txBody>
      </p:sp>
      <p:sp>
        <p:nvSpPr>
          <p:cNvPr id="5" name="TextBox 4"/>
          <p:cNvSpPr txBox="1"/>
          <p:nvPr/>
        </p:nvSpPr>
        <p:spPr>
          <a:xfrm>
            <a:off x="3643294" y="5469716"/>
            <a:ext cx="3232647" cy="646222"/>
          </a:xfrm>
          <a:prstGeom prst="rect">
            <a:avLst/>
          </a:prstGeom>
          <a:solidFill>
            <a:schemeClr val="accent3">
              <a:lumMod val="60000"/>
              <a:lumOff val="40000"/>
            </a:schemeClr>
          </a:solidFill>
        </p:spPr>
        <p:txBody>
          <a:bodyPr wrap="none" lIns="91328" tIns="45666" rIns="91328" bIns="45666" rtlCol="0">
            <a:spAutoFit/>
          </a:bodyPr>
          <a:lstStyle/>
          <a:p>
            <a:pPr defTabSz="456652"/>
            <a:r>
              <a:rPr lang="en-US" dirty="0" smtClean="0">
                <a:solidFill>
                  <a:prstClr val="black"/>
                </a:solidFill>
              </a:rPr>
              <a:t>Main Beam Generation Complex</a:t>
            </a:r>
          </a:p>
          <a:p>
            <a:pPr defTabSz="456652"/>
            <a:r>
              <a:rPr lang="en-US" dirty="0" err="1" smtClean="0">
                <a:solidFill>
                  <a:prstClr val="black"/>
                </a:solidFill>
              </a:rPr>
              <a:t>P</a:t>
            </a:r>
            <a:r>
              <a:rPr lang="en-US" baseline="-25000" dirty="0" err="1" smtClean="0">
                <a:solidFill>
                  <a:prstClr val="black"/>
                </a:solidFill>
              </a:rPr>
              <a:t>klystron</a:t>
            </a:r>
            <a:r>
              <a:rPr lang="en-US" dirty="0" smtClean="0">
                <a:solidFill>
                  <a:prstClr val="black"/>
                </a:solidFill>
              </a:rPr>
              <a:t>, …</a:t>
            </a:r>
            <a:endParaRPr lang="en-US" dirty="0">
              <a:solidFill>
                <a:prstClr val="black"/>
              </a:solidFill>
            </a:endParaRPr>
          </a:p>
        </p:txBody>
      </p:sp>
      <p:sp>
        <p:nvSpPr>
          <p:cNvPr id="6" name="TextBox 5"/>
          <p:cNvSpPr txBox="1"/>
          <p:nvPr/>
        </p:nvSpPr>
        <p:spPr>
          <a:xfrm>
            <a:off x="1081923" y="3231719"/>
            <a:ext cx="3268938" cy="646222"/>
          </a:xfrm>
          <a:prstGeom prst="rect">
            <a:avLst/>
          </a:prstGeom>
          <a:solidFill>
            <a:schemeClr val="accent5">
              <a:lumMod val="40000"/>
              <a:lumOff val="60000"/>
            </a:schemeClr>
          </a:solidFill>
        </p:spPr>
        <p:txBody>
          <a:bodyPr wrap="none" lIns="91328" tIns="45666" rIns="91328" bIns="45666" rtlCol="0">
            <a:spAutoFit/>
          </a:bodyPr>
          <a:lstStyle/>
          <a:p>
            <a:pPr defTabSz="456652"/>
            <a:r>
              <a:rPr lang="en-US" dirty="0" smtClean="0">
                <a:solidFill>
                  <a:prstClr val="black"/>
                </a:solidFill>
              </a:rPr>
              <a:t>Two-Beam Acceleration Complex</a:t>
            </a:r>
          </a:p>
          <a:p>
            <a:pPr defTabSz="456652"/>
            <a:r>
              <a:rPr lang="en-US" dirty="0" err="1" smtClean="0">
                <a:solidFill>
                  <a:prstClr val="black"/>
                </a:solidFill>
              </a:rPr>
              <a:t>L</a:t>
            </a:r>
            <a:r>
              <a:rPr lang="en-US" baseline="-25000" dirty="0" err="1" smtClean="0">
                <a:solidFill>
                  <a:prstClr val="black"/>
                </a:solidFill>
              </a:rPr>
              <a:t>module</a:t>
            </a:r>
            <a:r>
              <a:rPr lang="en-US" dirty="0" smtClean="0">
                <a:solidFill>
                  <a:prstClr val="black"/>
                </a:solidFill>
              </a:rPr>
              <a:t>, </a:t>
            </a:r>
            <a:r>
              <a:rPr lang="en-US" dirty="0" err="1" smtClean="0">
                <a:solidFill>
                  <a:prstClr val="black"/>
                </a:solidFill>
              </a:rPr>
              <a:t>Δ</a:t>
            </a:r>
            <a:r>
              <a:rPr lang="en-US" baseline="-25000" dirty="0" err="1" smtClean="0">
                <a:solidFill>
                  <a:prstClr val="black"/>
                </a:solidFill>
              </a:rPr>
              <a:t>structure</a:t>
            </a:r>
            <a:r>
              <a:rPr lang="en-US" dirty="0" smtClean="0">
                <a:solidFill>
                  <a:prstClr val="black"/>
                </a:solidFill>
              </a:rPr>
              <a:t>, …</a:t>
            </a:r>
            <a:endParaRPr lang="en-US" dirty="0">
              <a:solidFill>
                <a:prstClr val="black"/>
              </a:solidFill>
            </a:endParaRPr>
          </a:p>
        </p:txBody>
      </p:sp>
      <p:sp>
        <p:nvSpPr>
          <p:cNvPr id="10" name="TextBox 9"/>
          <p:cNvSpPr txBox="1"/>
          <p:nvPr/>
        </p:nvSpPr>
        <p:spPr>
          <a:xfrm>
            <a:off x="158490" y="1891353"/>
            <a:ext cx="875655" cy="1754217"/>
          </a:xfrm>
          <a:prstGeom prst="rect">
            <a:avLst/>
          </a:prstGeom>
          <a:solidFill>
            <a:schemeClr val="bg1">
              <a:lumMod val="85000"/>
            </a:schemeClr>
          </a:solidFill>
        </p:spPr>
        <p:txBody>
          <a:bodyPr wrap="none" lIns="91328" tIns="45666" rIns="91328" bIns="45666" rtlCol="0">
            <a:spAutoFit/>
          </a:bodyPr>
          <a:lstStyle/>
          <a:p>
            <a:pPr defTabSz="456652"/>
            <a:r>
              <a:rPr lang="en-US" dirty="0" err="1" smtClean="0">
                <a:solidFill>
                  <a:prstClr val="black"/>
                </a:solidFill>
              </a:rPr>
              <a:t>I</a:t>
            </a:r>
            <a:r>
              <a:rPr lang="en-US" baseline="-25000" dirty="0" err="1" smtClean="0">
                <a:solidFill>
                  <a:prstClr val="black"/>
                </a:solidFill>
              </a:rPr>
              <a:t>drive</a:t>
            </a:r>
            <a:endParaRPr lang="en-US" baseline="-25000" dirty="0" smtClean="0">
              <a:solidFill>
                <a:prstClr val="black"/>
              </a:solidFill>
            </a:endParaRPr>
          </a:p>
          <a:p>
            <a:pPr defTabSz="456652"/>
            <a:r>
              <a:rPr lang="en-US" dirty="0" err="1" smtClean="0">
                <a:solidFill>
                  <a:prstClr val="black"/>
                </a:solidFill>
              </a:rPr>
              <a:t>E</a:t>
            </a:r>
            <a:r>
              <a:rPr lang="en-US" baseline="-25000" dirty="0" err="1" smtClean="0">
                <a:solidFill>
                  <a:prstClr val="black"/>
                </a:solidFill>
              </a:rPr>
              <a:t>drive</a:t>
            </a:r>
            <a:endParaRPr lang="en-US" dirty="0" smtClean="0">
              <a:solidFill>
                <a:prstClr val="black"/>
              </a:solidFill>
            </a:endParaRPr>
          </a:p>
          <a:p>
            <a:pPr defTabSz="456652"/>
            <a:r>
              <a:rPr lang="en-US" dirty="0" smtClean="0">
                <a:solidFill>
                  <a:prstClr val="black"/>
                </a:solidFill>
              </a:rPr>
              <a:t>τ</a:t>
            </a:r>
            <a:r>
              <a:rPr lang="en-US" baseline="-25000" dirty="0" smtClean="0">
                <a:solidFill>
                  <a:prstClr val="black"/>
                </a:solidFill>
              </a:rPr>
              <a:t>RF</a:t>
            </a:r>
          </a:p>
          <a:p>
            <a:pPr defTabSz="456652"/>
            <a:r>
              <a:rPr lang="en-US" dirty="0" err="1" smtClean="0">
                <a:solidFill>
                  <a:prstClr val="black"/>
                </a:solidFill>
              </a:rPr>
              <a:t>N</a:t>
            </a:r>
            <a:r>
              <a:rPr lang="en-US" baseline="-25000" dirty="0" err="1" smtClean="0">
                <a:solidFill>
                  <a:prstClr val="black"/>
                </a:solidFill>
              </a:rPr>
              <a:t>sector</a:t>
            </a:r>
            <a:endParaRPr lang="en-US" dirty="0" smtClean="0">
              <a:solidFill>
                <a:prstClr val="black"/>
              </a:solidFill>
            </a:endParaRPr>
          </a:p>
          <a:p>
            <a:pPr defTabSz="456652"/>
            <a:r>
              <a:rPr lang="en-US" dirty="0" err="1" smtClean="0">
                <a:solidFill>
                  <a:prstClr val="black"/>
                </a:solidFill>
              </a:rPr>
              <a:t>N</a:t>
            </a:r>
            <a:r>
              <a:rPr lang="en-US" baseline="-25000" dirty="0" err="1" smtClean="0">
                <a:solidFill>
                  <a:prstClr val="black"/>
                </a:solidFill>
              </a:rPr>
              <a:t>combine</a:t>
            </a:r>
            <a:endParaRPr lang="en-US" baseline="-25000" dirty="0" smtClean="0">
              <a:solidFill>
                <a:prstClr val="black"/>
              </a:solidFill>
            </a:endParaRPr>
          </a:p>
          <a:p>
            <a:pPr defTabSz="456652"/>
            <a:r>
              <a:rPr lang="en-US" dirty="0" err="1" smtClean="0">
                <a:solidFill>
                  <a:prstClr val="black"/>
                </a:solidFill>
              </a:rPr>
              <a:t>f</a:t>
            </a:r>
            <a:r>
              <a:rPr lang="en-US" baseline="-25000" dirty="0" err="1" smtClean="0">
                <a:solidFill>
                  <a:prstClr val="black"/>
                </a:solidFill>
              </a:rPr>
              <a:t>r</a:t>
            </a:r>
            <a:endParaRPr lang="en-US" dirty="0">
              <a:solidFill>
                <a:prstClr val="black"/>
              </a:solidFill>
            </a:endParaRPr>
          </a:p>
        </p:txBody>
      </p:sp>
      <p:sp>
        <p:nvSpPr>
          <p:cNvPr id="11" name="TextBox 10"/>
          <p:cNvSpPr txBox="1"/>
          <p:nvPr/>
        </p:nvSpPr>
        <p:spPr>
          <a:xfrm>
            <a:off x="4394567" y="1950351"/>
            <a:ext cx="616930" cy="1477218"/>
          </a:xfrm>
          <a:prstGeom prst="rect">
            <a:avLst/>
          </a:prstGeom>
          <a:solidFill>
            <a:schemeClr val="bg1">
              <a:lumMod val="85000"/>
            </a:schemeClr>
          </a:solidFill>
        </p:spPr>
        <p:txBody>
          <a:bodyPr wrap="none" lIns="91328" tIns="45666" rIns="91328" bIns="45666" rtlCol="0">
            <a:spAutoFit/>
          </a:bodyPr>
          <a:lstStyle/>
          <a:p>
            <a:pPr defTabSz="456652"/>
            <a:r>
              <a:rPr lang="en-US" dirty="0" smtClean="0">
                <a:solidFill>
                  <a:prstClr val="black"/>
                </a:solidFill>
              </a:rPr>
              <a:t>N</a:t>
            </a:r>
            <a:endParaRPr lang="en-US" baseline="-25000" dirty="0" smtClean="0">
              <a:solidFill>
                <a:prstClr val="black"/>
              </a:solidFill>
            </a:endParaRPr>
          </a:p>
          <a:p>
            <a:pPr defTabSz="456652"/>
            <a:r>
              <a:rPr lang="en-US" dirty="0" err="1">
                <a:solidFill>
                  <a:prstClr val="black"/>
                </a:solidFill>
              </a:rPr>
              <a:t>n</a:t>
            </a:r>
            <a:r>
              <a:rPr lang="en-US" baseline="-25000" dirty="0" err="1" smtClean="0">
                <a:solidFill>
                  <a:prstClr val="black"/>
                </a:solidFill>
              </a:rPr>
              <a:t>b</a:t>
            </a:r>
            <a:endParaRPr lang="en-US" baseline="-25000" dirty="0" smtClean="0">
              <a:solidFill>
                <a:prstClr val="black"/>
              </a:solidFill>
            </a:endParaRPr>
          </a:p>
          <a:p>
            <a:pPr defTabSz="456652"/>
            <a:r>
              <a:rPr lang="en-US" dirty="0" err="1">
                <a:solidFill>
                  <a:prstClr val="black"/>
                </a:solidFill>
              </a:rPr>
              <a:t>n</a:t>
            </a:r>
            <a:r>
              <a:rPr lang="en-US" baseline="-25000" dirty="0" err="1" smtClean="0">
                <a:solidFill>
                  <a:prstClr val="black"/>
                </a:solidFill>
              </a:rPr>
              <a:t>cycle</a:t>
            </a:r>
            <a:endParaRPr lang="en-US" baseline="-25000" dirty="0" smtClean="0">
              <a:solidFill>
                <a:prstClr val="black"/>
              </a:solidFill>
            </a:endParaRPr>
          </a:p>
          <a:p>
            <a:pPr defTabSz="456652"/>
            <a:r>
              <a:rPr lang="en-US" dirty="0" smtClean="0">
                <a:solidFill>
                  <a:prstClr val="black"/>
                </a:solidFill>
              </a:rPr>
              <a:t>E</a:t>
            </a:r>
            <a:r>
              <a:rPr lang="en-US" baseline="-25000" dirty="0" smtClean="0">
                <a:solidFill>
                  <a:prstClr val="black"/>
                </a:solidFill>
              </a:rPr>
              <a:t>0</a:t>
            </a:r>
          </a:p>
          <a:p>
            <a:pPr defTabSz="456652"/>
            <a:r>
              <a:rPr lang="en-US" dirty="0" err="1" smtClean="0">
                <a:solidFill>
                  <a:prstClr val="black"/>
                </a:solidFill>
              </a:rPr>
              <a:t>f</a:t>
            </a:r>
            <a:r>
              <a:rPr lang="en-US" baseline="-25000" dirty="0" err="1" smtClean="0">
                <a:solidFill>
                  <a:prstClr val="black"/>
                </a:solidFill>
              </a:rPr>
              <a:t>r</a:t>
            </a:r>
            <a:endParaRPr lang="en-US" dirty="0" smtClean="0">
              <a:solidFill>
                <a:prstClr val="black"/>
              </a:solidFill>
            </a:endParaRPr>
          </a:p>
        </p:txBody>
      </p:sp>
      <p:sp>
        <p:nvSpPr>
          <p:cNvPr id="13" name="TextBox 12"/>
          <p:cNvSpPr txBox="1"/>
          <p:nvPr/>
        </p:nvSpPr>
        <p:spPr>
          <a:xfrm>
            <a:off x="959045" y="897001"/>
            <a:ext cx="3275256" cy="646331"/>
          </a:xfrm>
          <a:prstGeom prst="rect">
            <a:avLst/>
          </a:prstGeom>
          <a:solidFill>
            <a:srgbClr val="FF6600"/>
          </a:solidFill>
        </p:spPr>
        <p:txBody>
          <a:bodyPr wrap="square" lIns="91328" tIns="45666" rIns="91328" bIns="45666" rtlCol="0">
            <a:spAutoFit/>
          </a:bodyPr>
          <a:lstStyle/>
          <a:p>
            <a:pPr algn="ctr" defTabSz="456652"/>
            <a:r>
              <a:rPr lang="en-US" dirty="0" smtClean="0">
                <a:solidFill>
                  <a:prstClr val="black"/>
                </a:solidFill>
              </a:rPr>
              <a:t>Parameter Routine</a:t>
            </a:r>
          </a:p>
          <a:p>
            <a:pPr defTabSz="456652"/>
            <a:r>
              <a:rPr lang="en-US" dirty="0" smtClean="0">
                <a:solidFill>
                  <a:prstClr val="black"/>
                </a:solidFill>
              </a:rPr>
              <a:t>Luminosity, …</a:t>
            </a:r>
            <a:endParaRPr lang="en-US" dirty="0">
              <a:solidFill>
                <a:prstClr val="black"/>
              </a:solidFill>
            </a:endParaRPr>
          </a:p>
        </p:txBody>
      </p:sp>
      <p:sp>
        <p:nvSpPr>
          <p:cNvPr id="15" name="TextBox 14"/>
          <p:cNvSpPr txBox="1"/>
          <p:nvPr/>
        </p:nvSpPr>
        <p:spPr>
          <a:xfrm>
            <a:off x="1896359" y="2113510"/>
            <a:ext cx="1626409" cy="344150"/>
          </a:xfrm>
          <a:prstGeom prst="rect">
            <a:avLst/>
          </a:prstGeom>
          <a:solidFill>
            <a:schemeClr val="bg1">
              <a:lumMod val="85000"/>
            </a:schemeClr>
          </a:solidFill>
        </p:spPr>
        <p:txBody>
          <a:bodyPr wrap="square" lIns="91328" tIns="45666" rIns="91328" bIns="45666" rtlCol="0">
            <a:spAutoFit/>
          </a:bodyPr>
          <a:lstStyle/>
          <a:p>
            <a:pPr defTabSz="456652"/>
            <a:r>
              <a:rPr lang="en-US" sz="1600" dirty="0" err="1">
                <a:solidFill>
                  <a:prstClr val="black"/>
                </a:solidFill>
              </a:rPr>
              <a:t>E</a:t>
            </a:r>
            <a:r>
              <a:rPr lang="en-US" sz="1600" baseline="-25000" dirty="0" err="1">
                <a:solidFill>
                  <a:prstClr val="black"/>
                </a:solidFill>
              </a:rPr>
              <a:t>cms</a:t>
            </a:r>
            <a:r>
              <a:rPr lang="en-US" sz="1600" baseline="-25000" dirty="0">
                <a:solidFill>
                  <a:prstClr val="black"/>
                </a:solidFill>
              </a:rPr>
              <a:t>,</a:t>
            </a:r>
            <a:r>
              <a:rPr lang="en-US" sz="1600" dirty="0">
                <a:solidFill>
                  <a:prstClr val="black"/>
                </a:solidFill>
              </a:rPr>
              <a:t> G, </a:t>
            </a:r>
            <a:r>
              <a:rPr lang="en-US" sz="1600" dirty="0" err="1">
                <a:solidFill>
                  <a:prstClr val="black"/>
                </a:solidFill>
              </a:rPr>
              <a:t>L</a:t>
            </a:r>
            <a:r>
              <a:rPr lang="en-US" sz="1600" baseline="-25000" dirty="0" err="1">
                <a:solidFill>
                  <a:prstClr val="black"/>
                </a:solidFill>
              </a:rPr>
              <a:t>structure</a:t>
            </a:r>
            <a:endParaRPr lang="en-US" sz="1600" dirty="0">
              <a:solidFill>
                <a:prstClr val="black"/>
              </a:solidFill>
            </a:endParaRPr>
          </a:p>
        </p:txBody>
      </p:sp>
      <p:graphicFrame>
        <p:nvGraphicFramePr>
          <p:cNvPr id="19" name="Table 18"/>
          <p:cNvGraphicFramePr>
            <a:graphicFrameLocks noGrp="1"/>
          </p:cNvGraphicFramePr>
          <p:nvPr/>
        </p:nvGraphicFramePr>
        <p:xfrm>
          <a:off x="5645097" y="775923"/>
          <a:ext cx="3498919" cy="4491170"/>
        </p:xfrm>
        <a:graphic>
          <a:graphicData uri="http://schemas.openxmlformats.org/drawingml/2006/table">
            <a:tbl>
              <a:tblPr firstRow="1" bandRow="1">
                <a:tableStyleId>{5C22544A-7EE6-4342-B048-85BDC9FD1C3A}</a:tableStyleId>
              </a:tblPr>
              <a:tblGrid>
                <a:gridCol w="818946"/>
                <a:gridCol w="1825530"/>
                <a:gridCol w="854443"/>
              </a:tblGrid>
              <a:tr h="457200">
                <a:tc>
                  <a:txBody>
                    <a:bodyPr/>
                    <a:lstStyle/>
                    <a:p>
                      <a:r>
                        <a:rPr lang="en-US" sz="1200" dirty="0" smtClean="0"/>
                        <a:t>Variable</a:t>
                      </a:r>
                      <a:endParaRPr lang="en-US" sz="1200" dirty="0"/>
                    </a:p>
                  </a:txBody>
                  <a:tcPr/>
                </a:tc>
                <a:tc>
                  <a:txBody>
                    <a:bodyPr/>
                    <a:lstStyle/>
                    <a:p>
                      <a:r>
                        <a:rPr lang="en-US" sz="1200" dirty="0" smtClean="0"/>
                        <a:t>Meaning</a:t>
                      </a:r>
                      <a:endParaRPr lang="en-US" sz="1200" dirty="0"/>
                    </a:p>
                  </a:txBody>
                  <a:tcPr/>
                </a:tc>
                <a:tc>
                  <a:txBody>
                    <a:bodyPr/>
                    <a:lstStyle/>
                    <a:p>
                      <a:r>
                        <a:rPr lang="en-US" sz="1200" dirty="0" smtClean="0"/>
                        <a:t>Current value</a:t>
                      </a:r>
                      <a:endParaRPr lang="en-US" sz="1200" dirty="0"/>
                    </a:p>
                  </a:txBody>
                  <a:tcPr/>
                </a:tc>
              </a:tr>
              <a:tr h="274320">
                <a:tc>
                  <a:txBody>
                    <a:bodyPr/>
                    <a:lstStyle/>
                    <a:p>
                      <a:r>
                        <a:rPr lang="en-US" sz="1200" dirty="0" err="1" smtClean="0"/>
                        <a:t>I</a:t>
                      </a:r>
                      <a:r>
                        <a:rPr lang="en-US" sz="1200" baseline="-25000" dirty="0" err="1" smtClean="0"/>
                        <a:t>drive</a:t>
                      </a:r>
                      <a:endParaRPr lang="en-US" sz="1200" baseline="-25000" dirty="0" smtClean="0"/>
                    </a:p>
                  </a:txBody>
                  <a:tcPr/>
                </a:tc>
                <a:tc>
                  <a:txBody>
                    <a:bodyPr/>
                    <a:lstStyle/>
                    <a:p>
                      <a:r>
                        <a:rPr lang="en-US" sz="1200" dirty="0" smtClean="0"/>
                        <a:t>Drive beam current</a:t>
                      </a:r>
                      <a:endParaRPr lang="en-US" sz="1200" dirty="0"/>
                    </a:p>
                  </a:txBody>
                  <a:tcPr/>
                </a:tc>
                <a:tc>
                  <a:txBody>
                    <a:bodyPr/>
                    <a:lstStyle/>
                    <a:p>
                      <a:r>
                        <a:rPr lang="en-US" sz="1200" dirty="0" smtClean="0"/>
                        <a:t>101A</a:t>
                      </a:r>
                      <a:endParaRPr lang="en-US" sz="1200" dirty="0"/>
                    </a:p>
                  </a:txBody>
                  <a:tcPr/>
                </a:tc>
              </a:tr>
              <a:tr h="274320">
                <a:tc>
                  <a:txBody>
                    <a:bodyPr/>
                    <a:lstStyle/>
                    <a:p>
                      <a:r>
                        <a:rPr lang="en-US" sz="1200" dirty="0" err="1" smtClean="0"/>
                        <a:t>E</a:t>
                      </a:r>
                      <a:r>
                        <a:rPr lang="en-US" sz="1200" baseline="-25000" dirty="0" err="1" smtClean="0"/>
                        <a:t>drive</a:t>
                      </a:r>
                      <a:endParaRPr lang="en-US" sz="1200" dirty="0" smtClean="0"/>
                    </a:p>
                  </a:txBody>
                  <a:tcPr/>
                </a:tc>
                <a:tc>
                  <a:txBody>
                    <a:bodyPr/>
                    <a:lstStyle/>
                    <a:p>
                      <a:r>
                        <a:rPr lang="en-US" sz="1200" dirty="0" smtClean="0"/>
                        <a:t>Drive beam energy</a:t>
                      </a:r>
                      <a:endParaRPr lang="en-US" sz="1200" dirty="0"/>
                    </a:p>
                  </a:txBody>
                  <a:tcPr/>
                </a:tc>
                <a:tc>
                  <a:txBody>
                    <a:bodyPr/>
                    <a:lstStyle/>
                    <a:p>
                      <a:r>
                        <a:rPr lang="en-US" sz="1200" dirty="0" smtClean="0"/>
                        <a:t>2.37GeV</a:t>
                      </a:r>
                      <a:endParaRPr lang="en-US" sz="1200" dirty="0"/>
                    </a:p>
                  </a:txBody>
                  <a:tcPr/>
                </a:tc>
              </a:tr>
              <a:tr h="274320">
                <a:tc>
                  <a:txBody>
                    <a:bodyPr/>
                    <a:lstStyle/>
                    <a:p>
                      <a:r>
                        <a:rPr lang="en-US" sz="1200" dirty="0" smtClean="0"/>
                        <a:t>τ</a:t>
                      </a:r>
                      <a:r>
                        <a:rPr lang="en-US" sz="1200" baseline="-25000" dirty="0" smtClean="0"/>
                        <a:t>RF</a:t>
                      </a:r>
                    </a:p>
                  </a:txBody>
                  <a:tcPr/>
                </a:tc>
                <a:tc>
                  <a:txBody>
                    <a:bodyPr/>
                    <a:lstStyle/>
                    <a:p>
                      <a:r>
                        <a:rPr lang="en-US" sz="1200" dirty="0" smtClean="0"/>
                        <a:t>Main</a:t>
                      </a:r>
                      <a:r>
                        <a:rPr lang="en-US" sz="1200" baseline="0" dirty="0" smtClean="0"/>
                        <a:t> </a:t>
                      </a:r>
                      <a:r>
                        <a:rPr lang="en-US" sz="1200" baseline="0" dirty="0" err="1" smtClean="0"/>
                        <a:t>linac</a:t>
                      </a:r>
                      <a:r>
                        <a:rPr lang="en-US" sz="1200" baseline="0" dirty="0" smtClean="0"/>
                        <a:t> RF pulse length</a:t>
                      </a:r>
                      <a:endParaRPr lang="en-US" sz="1200" dirty="0"/>
                    </a:p>
                  </a:txBody>
                  <a:tcPr/>
                </a:tc>
                <a:tc>
                  <a:txBody>
                    <a:bodyPr/>
                    <a:lstStyle/>
                    <a:p>
                      <a:r>
                        <a:rPr lang="en-US" sz="1200" dirty="0" smtClean="0"/>
                        <a:t>244ns</a:t>
                      </a:r>
                      <a:endParaRPr lang="en-US" sz="1200" dirty="0"/>
                    </a:p>
                  </a:txBody>
                  <a:tcPr/>
                </a:tc>
              </a:tr>
              <a:tr h="462505">
                <a:tc>
                  <a:txBody>
                    <a:bodyPr/>
                    <a:lstStyle/>
                    <a:p>
                      <a:r>
                        <a:rPr lang="en-US" sz="1200" dirty="0" err="1" smtClean="0"/>
                        <a:t>N</a:t>
                      </a:r>
                      <a:r>
                        <a:rPr lang="en-US" sz="1200" baseline="-25000" dirty="0" err="1" smtClean="0"/>
                        <a:t>sector</a:t>
                      </a:r>
                      <a:endParaRPr lang="en-US" sz="1200" dirty="0" smtClean="0"/>
                    </a:p>
                  </a:txBody>
                  <a:tcPr/>
                </a:tc>
                <a:tc>
                  <a:txBody>
                    <a:bodyPr/>
                    <a:lstStyle/>
                    <a:p>
                      <a:r>
                        <a:rPr lang="en-US" sz="1200" dirty="0" smtClean="0"/>
                        <a:t>Number of drive beam sectors per </a:t>
                      </a:r>
                      <a:r>
                        <a:rPr lang="en-US" sz="1200" dirty="0" err="1" smtClean="0"/>
                        <a:t>linac</a:t>
                      </a:r>
                      <a:endParaRPr lang="en-US" sz="1200" dirty="0"/>
                    </a:p>
                  </a:txBody>
                  <a:tcPr/>
                </a:tc>
                <a:tc>
                  <a:txBody>
                    <a:bodyPr/>
                    <a:lstStyle/>
                    <a:p>
                      <a:r>
                        <a:rPr lang="en-US" sz="1200" dirty="0" smtClean="0"/>
                        <a:t>4</a:t>
                      </a:r>
                      <a:endParaRPr lang="en-US" sz="1200" dirty="0"/>
                    </a:p>
                  </a:txBody>
                  <a:tcPr/>
                </a:tc>
              </a:tr>
              <a:tr h="274320">
                <a:tc>
                  <a:txBody>
                    <a:bodyPr/>
                    <a:lstStyle/>
                    <a:p>
                      <a:r>
                        <a:rPr lang="en-US" sz="1200" dirty="0" err="1" smtClean="0"/>
                        <a:t>N</a:t>
                      </a:r>
                      <a:r>
                        <a:rPr lang="en-US" sz="1200" baseline="-25000" dirty="0" err="1" smtClean="0"/>
                        <a:t>combine</a:t>
                      </a:r>
                      <a:endParaRPr lang="en-US" sz="1200" baseline="-25000" dirty="0" smtClean="0"/>
                    </a:p>
                  </a:txBody>
                  <a:tcPr/>
                </a:tc>
                <a:tc>
                  <a:txBody>
                    <a:bodyPr/>
                    <a:lstStyle/>
                    <a:p>
                      <a:r>
                        <a:rPr lang="en-US" sz="1200" dirty="0" smtClean="0"/>
                        <a:t>Combination number</a:t>
                      </a:r>
                      <a:endParaRPr lang="en-US" sz="1200" dirty="0"/>
                    </a:p>
                  </a:txBody>
                  <a:tcPr/>
                </a:tc>
                <a:tc>
                  <a:txBody>
                    <a:bodyPr/>
                    <a:lstStyle/>
                    <a:p>
                      <a:r>
                        <a:rPr lang="en-US" sz="1200" dirty="0" smtClean="0"/>
                        <a:t>24</a:t>
                      </a:r>
                      <a:endParaRPr lang="en-US" sz="1200" dirty="0"/>
                    </a:p>
                  </a:txBody>
                  <a:tcPr/>
                </a:tc>
              </a:tr>
              <a:tr h="2743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err="1" smtClean="0"/>
                        <a:t>f</a:t>
                      </a:r>
                      <a:r>
                        <a:rPr lang="en-US" sz="1200" baseline="-25000" dirty="0" err="1" smtClean="0"/>
                        <a:t>r</a:t>
                      </a:r>
                      <a:endParaRPr lang="en-US" sz="1200" dirty="0" smtClean="0"/>
                    </a:p>
                  </a:txBody>
                  <a:tcPr/>
                </a:tc>
                <a:tc>
                  <a:txBody>
                    <a:bodyPr/>
                    <a:lstStyle/>
                    <a:p>
                      <a:r>
                        <a:rPr lang="en-US" sz="1200" dirty="0" smtClean="0"/>
                        <a:t>Repetition rate</a:t>
                      </a:r>
                      <a:endParaRPr lang="en-US" sz="1200" dirty="0"/>
                    </a:p>
                  </a:txBody>
                  <a:tcPr/>
                </a:tc>
                <a:tc>
                  <a:txBody>
                    <a:bodyPr/>
                    <a:lstStyle/>
                    <a:p>
                      <a:r>
                        <a:rPr lang="en-US" sz="1200" dirty="0" smtClean="0"/>
                        <a:t>50Hz</a:t>
                      </a:r>
                      <a:endParaRPr lang="en-US" sz="1200" dirty="0"/>
                    </a:p>
                  </a:txBody>
                  <a:tcPr/>
                </a:tc>
              </a:tr>
              <a:tr h="462505">
                <a:tc>
                  <a:txBody>
                    <a:bodyPr/>
                    <a:lstStyle/>
                    <a:p>
                      <a:r>
                        <a:rPr lang="en-US" sz="1200" dirty="0" smtClean="0"/>
                        <a:t>N</a:t>
                      </a:r>
                      <a:endParaRPr lang="en-US" sz="1200" baseline="-25000" dirty="0" smtClean="0"/>
                    </a:p>
                  </a:txBody>
                  <a:tcPr/>
                </a:tc>
                <a:tc>
                  <a:txBody>
                    <a:bodyPr/>
                    <a:lstStyle/>
                    <a:p>
                      <a:r>
                        <a:rPr lang="en-US" sz="1200" dirty="0" smtClean="0"/>
                        <a:t>Main beam bunch charge in </a:t>
                      </a:r>
                      <a:r>
                        <a:rPr lang="en-US" sz="1200" dirty="0" err="1" smtClean="0"/>
                        <a:t>linac</a:t>
                      </a:r>
                      <a:endParaRPr lang="en-US" sz="1200" dirty="0"/>
                    </a:p>
                  </a:txBody>
                  <a:tcPr/>
                </a:tc>
                <a:tc>
                  <a:txBody>
                    <a:bodyPr/>
                    <a:lstStyle/>
                    <a:p>
                      <a:r>
                        <a:rPr lang="en-US" sz="1200" dirty="0" smtClean="0"/>
                        <a:t>3.72e9</a:t>
                      </a:r>
                      <a:endParaRPr lang="en-US" sz="1200" dirty="0"/>
                    </a:p>
                  </a:txBody>
                  <a:tcPr/>
                </a:tc>
              </a:tr>
              <a:tr h="274320">
                <a:tc>
                  <a:txBody>
                    <a:bodyPr/>
                    <a:lstStyle/>
                    <a:p>
                      <a:r>
                        <a:rPr lang="en-US" sz="1200" baseline="0" dirty="0" err="1" smtClean="0"/>
                        <a:t>n</a:t>
                      </a:r>
                      <a:r>
                        <a:rPr lang="en-US" sz="1200" baseline="-25000" dirty="0" err="1" smtClean="0"/>
                        <a:t>b</a:t>
                      </a:r>
                      <a:endParaRPr lang="en-US" sz="1200" baseline="-25000" dirty="0" smtClean="0"/>
                    </a:p>
                  </a:txBody>
                  <a:tcPr/>
                </a:tc>
                <a:tc>
                  <a:txBody>
                    <a:bodyPr/>
                    <a:lstStyle/>
                    <a:p>
                      <a:r>
                        <a:rPr lang="en-US" sz="1200" dirty="0" smtClean="0"/>
                        <a:t>MB bunches per pulse</a:t>
                      </a:r>
                      <a:endParaRPr lang="en-US" sz="1200" dirty="0"/>
                    </a:p>
                  </a:txBody>
                  <a:tcPr/>
                </a:tc>
                <a:tc>
                  <a:txBody>
                    <a:bodyPr/>
                    <a:lstStyle/>
                    <a:p>
                      <a:r>
                        <a:rPr lang="en-US" sz="1200" dirty="0" smtClean="0"/>
                        <a:t>312</a:t>
                      </a:r>
                      <a:endParaRPr lang="en-US" sz="1200" dirty="0"/>
                    </a:p>
                  </a:txBody>
                  <a:tcPr/>
                </a:tc>
              </a:tr>
              <a:tr h="457200">
                <a:tc>
                  <a:txBody>
                    <a:bodyPr/>
                    <a:lstStyle/>
                    <a:p>
                      <a:r>
                        <a:rPr lang="en-US" sz="1200" dirty="0" err="1" smtClean="0"/>
                        <a:t>n</a:t>
                      </a:r>
                      <a:r>
                        <a:rPr lang="en-US" sz="1200" baseline="-25000" dirty="0" err="1" smtClean="0"/>
                        <a:t>cycle</a:t>
                      </a:r>
                      <a:endParaRPr lang="en-US" sz="1200" baseline="-25000" dirty="0" smtClean="0"/>
                    </a:p>
                  </a:txBody>
                  <a:tcPr/>
                </a:tc>
                <a:tc>
                  <a:txBody>
                    <a:bodyPr/>
                    <a:lstStyle/>
                    <a:p>
                      <a:r>
                        <a:rPr lang="en-US" sz="1200" dirty="0" smtClean="0"/>
                        <a:t>Spacing between MB bunches</a:t>
                      </a:r>
                      <a:endParaRPr lang="en-US" sz="1200" dirty="0"/>
                    </a:p>
                  </a:txBody>
                  <a:tcPr/>
                </a:tc>
                <a:tc>
                  <a:txBody>
                    <a:bodyPr/>
                    <a:lstStyle/>
                    <a:p>
                      <a:r>
                        <a:rPr lang="en-US" sz="1200" dirty="0" smtClean="0"/>
                        <a:t>6 cycles</a:t>
                      </a:r>
                      <a:endParaRPr lang="en-US" sz="1200" dirty="0"/>
                    </a:p>
                  </a:txBody>
                  <a:tcPr/>
                </a:tc>
              </a:tr>
              <a:tr h="457200">
                <a:tc>
                  <a:txBody>
                    <a:bodyPr/>
                    <a:lstStyle/>
                    <a:p>
                      <a:r>
                        <a:rPr lang="en-US" sz="1200" dirty="0" smtClean="0"/>
                        <a:t>E</a:t>
                      </a:r>
                      <a:r>
                        <a:rPr lang="en-US" sz="1200" baseline="-25000" dirty="0" smtClean="0"/>
                        <a:t>0</a:t>
                      </a:r>
                    </a:p>
                  </a:txBody>
                  <a:tcPr/>
                </a:tc>
                <a:tc>
                  <a:txBody>
                    <a:bodyPr/>
                    <a:lstStyle/>
                    <a:p>
                      <a:r>
                        <a:rPr lang="en-US" sz="1200" dirty="0" smtClean="0"/>
                        <a:t>MB energy</a:t>
                      </a:r>
                      <a:r>
                        <a:rPr lang="en-US" sz="1200" baseline="0" dirty="0" smtClean="0"/>
                        <a:t> at </a:t>
                      </a:r>
                      <a:r>
                        <a:rPr lang="en-US" sz="1200" baseline="0" dirty="0" err="1" smtClean="0"/>
                        <a:t>linac</a:t>
                      </a:r>
                      <a:r>
                        <a:rPr lang="en-US" sz="1200" baseline="0" dirty="0" smtClean="0"/>
                        <a:t> entrance</a:t>
                      </a:r>
                      <a:endParaRPr lang="en-US" sz="1200" dirty="0"/>
                    </a:p>
                  </a:txBody>
                  <a:tcPr/>
                </a:tc>
                <a:tc>
                  <a:txBody>
                    <a:bodyPr/>
                    <a:lstStyle/>
                    <a:p>
                      <a:r>
                        <a:rPr lang="en-US" sz="1200" dirty="0" smtClean="0"/>
                        <a:t>9GeV</a:t>
                      </a:r>
                      <a:endParaRPr lang="en-US" sz="1200" dirty="0"/>
                    </a:p>
                  </a:txBody>
                  <a:tcPr/>
                </a:tc>
              </a:tr>
              <a:tr h="274320">
                <a:tc>
                  <a:txBody>
                    <a:bodyPr/>
                    <a:lstStyle/>
                    <a:p>
                      <a:r>
                        <a:rPr lang="en-US" sz="1200" baseline="0" dirty="0" err="1" smtClean="0"/>
                        <a:t>E</a:t>
                      </a:r>
                      <a:r>
                        <a:rPr lang="en-US" sz="1200" baseline="-25000" dirty="0" err="1" smtClean="0"/>
                        <a:t>cms</a:t>
                      </a:r>
                      <a:endParaRPr lang="en-US" sz="1200" baseline="0" dirty="0" smtClean="0"/>
                    </a:p>
                  </a:txBody>
                  <a:tcPr/>
                </a:tc>
                <a:tc>
                  <a:txBody>
                    <a:bodyPr/>
                    <a:lstStyle/>
                    <a:p>
                      <a:r>
                        <a:rPr lang="en-US" sz="1200" dirty="0" smtClean="0"/>
                        <a:t>Centre-of-mass energy</a:t>
                      </a:r>
                      <a:endParaRPr lang="en-US" sz="1200" dirty="0"/>
                    </a:p>
                  </a:txBody>
                  <a:tcPr/>
                </a:tc>
                <a:tc>
                  <a:txBody>
                    <a:bodyPr/>
                    <a:lstStyle/>
                    <a:p>
                      <a:r>
                        <a:rPr lang="en-US" sz="1200" dirty="0" smtClean="0"/>
                        <a:t>500GeV</a:t>
                      </a:r>
                      <a:endParaRPr lang="en-US" sz="1200" dirty="0"/>
                    </a:p>
                  </a:txBody>
                  <a:tcPr/>
                </a:tc>
              </a:tr>
              <a:tr h="274320">
                <a:tc>
                  <a:txBody>
                    <a:bodyPr/>
                    <a:lstStyle/>
                    <a:p>
                      <a:r>
                        <a:rPr lang="en-US" sz="1200" baseline="0" dirty="0" smtClean="0"/>
                        <a:t>G</a:t>
                      </a:r>
                    </a:p>
                  </a:txBody>
                  <a:tcPr/>
                </a:tc>
                <a:tc>
                  <a:txBody>
                    <a:bodyPr/>
                    <a:lstStyle/>
                    <a:p>
                      <a:r>
                        <a:rPr lang="en-US" sz="1200" dirty="0" smtClean="0"/>
                        <a:t>Main </a:t>
                      </a:r>
                      <a:r>
                        <a:rPr lang="en-US" sz="1200" dirty="0" err="1" smtClean="0"/>
                        <a:t>linac</a:t>
                      </a:r>
                      <a:r>
                        <a:rPr lang="en-US" sz="1200" dirty="0" smtClean="0"/>
                        <a:t> gradient</a:t>
                      </a:r>
                      <a:endParaRPr lang="en-US" sz="1200" dirty="0"/>
                    </a:p>
                  </a:txBody>
                  <a:tcPr/>
                </a:tc>
                <a:tc>
                  <a:txBody>
                    <a:bodyPr/>
                    <a:lstStyle/>
                    <a:p>
                      <a:r>
                        <a:rPr lang="en-US" sz="1200" dirty="0" smtClean="0"/>
                        <a:t>100MV/m</a:t>
                      </a:r>
                      <a:endParaRPr lang="en-US" sz="1200" dirty="0"/>
                    </a:p>
                  </a:txBody>
                  <a:tcPr/>
                </a:tc>
              </a:tr>
            </a:tbl>
          </a:graphicData>
        </a:graphic>
      </p:graphicFrame>
      <p:sp>
        <p:nvSpPr>
          <p:cNvPr id="18" name="Bent-Up Arrow 17"/>
          <p:cNvSpPr/>
          <p:nvPr/>
        </p:nvSpPr>
        <p:spPr>
          <a:xfrm flipH="1" flipV="1">
            <a:off x="310873" y="1139431"/>
            <a:ext cx="635067" cy="751792"/>
          </a:xfrm>
          <a:prstGeom prst="bentUpArrow">
            <a:avLst>
              <a:gd name="adj1" fmla="val 17701"/>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1" name="Bent-Up Arrow 20"/>
          <p:cNvSpPr/>
          <p:nvPr/>
        </p:nvSpPr>
        <p:spPr>
          <a:xfrm flipV="1">
            <a:off x="1045919" y="2425969"/>
            <a:ext cx="850392" cy="751792"/>
          </a:xfrm>
          <a:prstGeom prst="bentUpArrow">
            <a:avLst>
              <a:gd name="adj1" fmla="val 17701"/>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3" name="Down Arrow 22"/>
          <p:cNvSpPr/>
          <p:nvPr/>
        </p:nvSpPr>
        <p:spPr>
          <a:xfrm>
            <a:off x="2501695" y="2716832"/>
            <a:ext cx="243604" cy="488746"/>
          </a:xfrm>
          <a:prstGeom prst="downArrow">
            <a:avLst>
              <a:gd name="adj1" fmla="val 42228"/>
              <a:gd name="adj2" fmla="val 50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4" name="Down Arrow 23"/>
          <p:cNvSpPr/>
          <p:nvPr/>
        </p:nvSpPr>
        <p:spPr>
          <a:xfrm>
            <a:off x="2483155" y="1580286"/>
            <a:ext cx="243604" cy="488746"/>
          </a:xfrm>
          <a:prstGeom prst="downArrow">
            <a:avLst>
              <a:gd name="adj1" fmla="val 42228"/>
              <a:gd name="adj2" fmla="val 50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5" name="Bent-Up Arrow 24"/>
          <p:cNvSpPr/>
          <p:nvPr/>
        </p:nvSpPr>
        <p:spPr>
          <a:xfrm flipV="1">
            <a:off x="4241492" y="1167309"/>
            <a:ext cx="616148" cy="751792"/>
          </a:xfrm>
          <a:prstGeom prst="bentUpArrow">
            <a:avLst>
              <a:gd name="adj1" fmla="val 17701"/>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6" name="Bent-Up Arrow 25"/>
          <p:cNvSpPr/>
          <p:nvPr/>
        </p:nvSpPr>
        <p:spPr>
          <a:xfrm flipH="1" flipV="1">
            <a:off x="3643231" y="2425969"/>
            <a:ext cx="751324" cy="751792"/>
          </a:xfrm>
          <a:prstGeom prst="bentUpArrow">
            <a:avLst>
              <a:gd name="adj1" fmla="val 17701"/>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7" name="Down Arrow 26"/>
          <p:cNvSpPr/>
          <p:nvPr/>
        </p:nvSpPr>
        <p:spPr>
          <a:xfrm>
            <a:off x="4614036" y="3427815"/>
            <a:ext cx="243604" cy="2042035"/>
          </a:xfrm>
          <a:prstGeom prst="downArrow">
            <a:avLst>
              <a:gd name="adj1" fmla="val 42228"/>
              <a:gd name="adj2" fmla="val 50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8" name="Down Arrow 27"/>
          <p:cNvSpPr/>
          <p:nvPr/>
        </p:nvSpPr>
        <p:spPr>
          <a:xfrm>
            <a:off x="457200" y="3645688"/>
            <a:ext cx="243604" cy="1824163"/>
          </a:xfrm>
          <a:prstGeom prst="downArrow">
            <a:avLst>
              <a:gd name="adj1" fmla="val 42228"/>
              <a:gd name="adj2" fmla="val 50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0" name="Date Placeholder 19"/>
          <p:cNvSpPr>
            <a:spLocks noGrp="1"/>
          </p:cNvSpPr>
          <p:nvPr>
            <p:ph type="dt" sz="half" idx="10"/>
          </p:nvPr>
        </p:nvSpPr>
        <p:spPr/>
        <p:txBody>
          <a:bodyPr/>
          <a:lstStyle/>
          <a:p>
            <a:r>
              <a:rPr lang="de-DE" smtClean="0">
                <a:solidFill>
                  <a:prstClr val="black"/>
                </a:solidFill>
              </a:rPr>
              <a:t>D. Schulte</a:t>
            </a:r>
            <a:endParaRPr lang="en-US" dirty="0">
              <a:solidFill>
                <a:prstClr val="black"/>
              </a:solidFill>
            </a:endParaRPr>
          </a:p>
        </p:txBody>
      </p:sp>
      <p:sp>
        <p:nvSpPr>
          <p:cNvPr id="22" name="Slide Number Placeholder 21"/>
          <p:cNvSpPr>
            <a:spLocks noGrp="1"/>
          </p:cNvSpPr>
          <p:nvPr>
            <p:ph type="sldNum" sz="quarter" idx="12"/>
          </p:nvPr>
        </p:nvSpPr>
        <p:spPr/>
        <p:txBody>
          <a:bodyPr/>
          <a:lstStyle/>
          <a:p>
            <a:fld id="{0D1D6AF9-1F0E-2547-B7C2-EBD1501318D2}" type="slidenum">
              <a:rPr lang="en-US" smtClean="0">
                <a:solidFill>
                  <a:prstClr val="black">
                    <a:tint val="75000"/>
                  </a:prstClr>
                </a:solidFill>
              </a:rPr>
              <a:pPr/>
              <a:t>16</a:t>
            </a:fld>
            <a:endParaRPr lang="en-US">
              <a:solidFill>
                <a:prstClr val="black">
                  <a:tint val="75000"/>
                </a:prstClr>
              </a:solidFill>
            </a:endParaRPr>
          </a:p>
        </p:txBody>
      </p:sp>
      <p:sp>
        <p:nvSpPr>
          <p:cNvPr id="29" name="Footer Placeholder 28"/>
          <p:cNvSpPr>
            <a:spLocks noGrp="1"/>
          </p:cNvSpPr>
          <p:nvPr>
            <p:ph type="ftr" sz="quarter" idx="11"/>
          </p:nvPr>
        </p:nvSpPr>
        <p:spPr/>
        <p:txBody>
          <a:bodyPr/>
          <a:lstStyle/>
          <a:p>
            <a:r>
              <a:rPr lang="en-US" smtClean="0">
                <a:solidFill>
                  <a:prstClr val="black"/>
                </a:solidFill>
              </a:rPr>
              <a:t>CLIC re-baselining, February 2013</a:t>
            </a:r>
            <a:endParaRPr lang="en-US" dirty="0">
              <a:solidFill>
                <a:prstClr val="black"/>
              </a:solidFill>
            </a:endParaRPr>
          </a:p>
        </p:txBody>
      </p:sp>
    </p:spTree>
    <p:extLst>
      <p:ext uri="{BB962C8B-B14F-4D97-AF65-F5344CB8AC3E}">
        <p14:creationId xmlns:p14="http://schemas.microsoft.com/office/powerpoint/2010/main" val="319806203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Optimization </a:t>
            </a:r>
            <a:r>
              <a:rPr lang="en-US" sz="3200" dirty="0"/>
              <a:t>Ingredients</a:t>
            </a:r>
          </a:p>
        </p:txBody>
      </p:sp>
      <p:sp>
        <p:nvSpPr>
          <p:cNvPr id="4" name="Slide Number Placeholder 3"/>
          <p:cNvSpPr>
            <a:spLocks noGrp="1"/>
          </p:cNvSpPr>
          <p:nvPr>
            <p:ph type="sldNum" sz="quarter" idx="12"/>
          </p:nvPr>
        </p:nvSpPr>
        <p:spPr/>
        <p:txBody>
          <a:bodyPr/>
          <a:lstStyle/>
          <a:p>
            <a:fld id="{0D1D6AF9-1F0E-2547-B7C2-EBD1501318D2}" type="slidenum">
              <a:rPr lang="en-US" smtClean="0">
                <a:solidFill>
                  <a:prstClr val="black">
                    <a:tint val="75000"/>
                  </a:prstClr>
                </a:solidFill>
              </a:rPr>
              <a:pPr/>
              <a:t>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solidFill>
              </a:rPr>
              <a:t>CLIC re-baselining, February 2013</a:t>
            </a:r>
            <a:endParaRPr lang="en-US" dirty="0">
              <a:solidFill>
                <a:prstClr val="black"/>
              </a:solidFill>
            </a:endParaRPr>
          </a:p>
        </p:txBody>
      </p:sp>
      <p:sp>
        <p:nvSpPr>
          <p:cNvPr id="6" name="Date Placeholder 5"/>
          <p:cNvSpPr>
            <a:spLocks noGrp="1"/>
          </p:cNvSpPr>
          <p:nvPr>
            <p:ph type="dt" sz="half" idx="10"/>
          </p:nvPr>
        </p:nvSpPr>
        <p:spPr/>
        <p:txBody>
          <a:bodyPr/>
          <a:lstStyle/>
          <a:p>
            <a:r>
              <a:rPr lang="de-DE" smtClean="0">
                <a:solidFill>
                  <a:prstClr val="black"/>
                </a:solidFill>
              </a:rPr>
              <a:t>D. Schulte</a:t>
            </a:r>
            <a:endParaRPr lang="en-US" dirty="0">
              <a:solidFill>
                <a:prstClr val="black"/>
              </a:solidFill>
            </a:endParaRPr>
          </a:p>
        </p:txBody>
      </p:sp>
      <p:sp>
        <p:nvSpPr>
          <p:cNvPr id="7" name="TextBox 6"/>
          <p:cNvSpPr txBox="1"/>
          <p:nvPr/>
        </p:nvSpPr>
        <p:spPr>
          <a:xfrm>
            <a:off x="241376" y="762000"/>
            <a:ext cx="8623299" cy="1938992"/>
          </a:xfrm>
          <a:prstGeom prst="rect">
            <a:avLst/>
          </a:prstGeom>
          <a:noFill/>
        </p:spPr>
        <p:txBody>
          <a:bodyPr wrap="square" lIns="91328" tIns="45666" rIns="91328" bIns="45666" rtlCol="0">
            <a:spAutoFit/>
          </a:bodyPr>
          <a:lstStyle/>
          <a:p>
            <a:pPr defTabSz="456652">
              <a:buFont typeface="Arial"/>
              <a:buChar char="•"/>
            </a:pPr>
            <a:r>
              <a:rPr lang="en-US" sz="2000" dirty="0">
                <a:solidFill>
                  <a:prstClr val="black"/>
                </a:solidFill>
              </a:rPr>
              <a:t> Define a figure of merit (</a:t>
            </a:r>
            <a:r>
              <a:rPr lang="en-US" sz="2000" dirty="0" err="1">
                <a:solidFill>
                  <a:prstClr val="black"/>
                </a:solidFill>
              </a:rPr>
              <a:t>FoM</a:t>
            </a:r>
            <a:r>
              <a:rPr lang="en-US" sz="2000" dirty="0">
                <a:solidFill>
                  <a:prstClr val="black"/>
                </a:solidFill>
              </a:rPr>
              <a:t>) to evaluate one given CLIC design/parameter set</a:t>
            </a:r>
          </a:p>
          <a:p>
            <a:pPr lvl="1" defTabSz="456652">
              <a:buFontTx/>
              <a:buChar char="-"/>
            </a:pPr>
            <a:r>
              <a:rPr lang="en-US" sz="2000" dirty="0">
                <a:solidFill>
                  <a:prstClr val="black"/>
                </a:solidFill>
              </a:rPr>
              <a:t>e.g. </a:t>
            </a:r>
            <a:r>
              <a:rPr lang="en-US" sz="2000" dirty="0" err="1">
                <a:solidFill>
                  <a:prstClr val="black"/>
                </a:solidFill>
              </a:rPr>
              <a:t>FoM</a:t>
            </a:r>
            <a:r>
              <a:rPr lang="en-US" sz="2000" dirty="0">
                <a:solidFill>
                  <a:prstClr val="black"/>
                </a:solidFill>
              </a:rPr>
              <a:t>=-cost</a:t>
            </a:r>
          </a:p>
          <a:p>
            <a:pPr lvl="1" defTabSz="456652">
              <a:buFontTx/>
              <a:buChar char="-"/>
            </a:pPr>
            <a:endParaRPr lang="en-US" sz="2000" dirty="0">
              <a:solidFill>
                <a:prstClr val="black"/>
              </a:solidFill>
            </a:endParaRPr>
          </a:p>
          <a:p>
            <a:pPr defTabSz="456652">
              <a:buFont typeface="Arial"/>
              <a:buChar char="•"/>
            </a:pPr>
            <a:r>
              <a:rPr lang="en-US" sz="2000" dirty="0">
                <a:solidFill>
                  <a:prstClr val="black"/>
                </a:solidFill>
              </a:rPr>
              <a:t> Define a few free parameters to fully describe the design/parameter set</a:t>
            </a:r>
          </a:p>
          <a:p>
            <a:pPr lvl="1" defTabSz="456652">
              <a:buFontTx/>
              <a:buChar char="-"/>
            </a:pPr>
            <a:r>
              <a:rPr lang="en-US" sz="2000" dirty="0">
                <a:solidFill>
                  <a:prstClr val="black"/>
                </a:solidFill>
              </a:rPr>
              <a:t>The other parameters are unambiguously defined by the free parameters</a:t>
            </a:r>
          </a:p>
          <a:p>
            <a:pPr lvl="1" defTabSz="456652">
              <a:buFontTx/>
              <a:buChar char="-"/>
            </a:pPr>
            <a:r>
              <a:rPr lang="en-US" sz="2000" dirty="0">
                <a:solidFill>
                  <a:prstClr val="black"/>
                </a:solidFill>
              </a:rPr>
              <a:t> Currently: gradient G and a few structure parameters (</a:t>
            </a:r>
            <a:r>
              <a:rPr lang="en-US" sz="2000" dirty="0" err="1">
                <a:solidFill>
                  <a:prstClr val="black"/>
                </a:solidFill>
              </a:rPr>
              <a:t>f</a:t>
            </a:r>
            <a:r>
              <a:rPr lang="en-US" sz="2000" baseline="-25000" dirty="0" err="1">
                <a:solidFill>
                  <a:prstClr val="black"/>
                </a:solidFill>
              </a:rPr>
              <a:t>RF</a:t>
            </a:r>
            <a:r>
              <a:rPr lang="en-US" sz="2000" dirty="0">
                <a:solidFill>
                  <a:prstClr val="black"/>
                </a:solidFill>
              </a:rPr>
              <a:t>, </a:t>
            </a:r>
            <a:r>
              <a:rPr lang="en-US" sz="2000" dirty="0" err="1">
                <a:solidFill>
                  <a:prstClr val="black"/>
                </a:solidFill>
              </a:rPr>
              <a:t>Δφ</a:t>
            </a:r>
            <a:r>
              <a:rPr lang="en-US" sz="2000" dirty="0">
                <a:solidFill>
                  <a:prstClr val="black"/>
                </a:solidFill>
              </a:rPr>
              <a:t>, a, </a:t>
            </a:r>
            <a:r>
              <a:rPr lang="en-US" sz="2000" dirty="0" err="1">
                <a:solidFill>
                  <a:prstClr val="black"/>
                </a:solidFill>
              </a:rPr>
              <a:t>Δa</a:t>
            </a:r>
            <a:r>
              <a:rPr lang="en-US" sz="2000" dirty="0">
                <a:solidFill>
                  <a:prstClr val="black"/>
                </a:solidFill>
              </a:rPr>
              <a:t>, L</a:t>
            </a:r>
            <a:r>
              <a:rPr lang="en-US" sz="2000" baseline="-25000" dirty="0">
                <a:solidFill>
                  <a:prstClr val="black"/>
                </a:solidFill>
              </a:rPr>
              <a:t>S</a:t>
            </a:r>
            <a:r>
              <a:rPr lang="en-US" sz="2000" dirty="0">
                <a:solidFill>
                  <a:prstClr val="black"/>
                </a:solidFill>
              </a:rPr>
              <a:t>, …)</a:t>
            </a:r>
          </a:p>
        </p:txBody>
      </p:sp>
      <p:pic>
        <p:nvPicPr>
          <p:cNvPr id="15" name="Picture 14" descr="op2.eps"/>
          <p:cNvPicPr>
            <a:picLocks noChangeAspect="1"/>
          </p:cNvPicPr>
          <p:nvPr/>
        </p:nvPicPr>
        <p:blipFill>
          <a:blip r:embed="rId2"/>
          <a:srcRect l="50800" t="50810"/>
          <a:stretch>
            <a:fillRect/>
          </a:stretch>
        </p:blipFill>
        <p:spPr>
          <a:xfrm>
            <a:off x="3519130" y="2819874"/>
            <a:ext cx="5585540" cy="3536476"/>
          </a:xfrm>
          <a:prstGeom prst="rect">
            <a:avLst/>
          </a:prstGeom>
        </p:spPr>
      </p:pic>
      <p:sp>
        <p:nvSpPr>
          <p:cNvPr id="16" name="TextBox 15"/>
          <p:cNvSpPr txBox="1"/>
          <p:nvPr/>
        </p:nvSpPr>
        <p:spPr>
          <a:xfrm>
            <a:off x="241369" y="3075654"/>
            <a:ext cx="3277829" cy="2554545"/>
          </a:xfrm>
          <a:prstGeom prst="rect">
            <a:avLst/>
          </a:prstGeom>
          <a:noFill/>
        </p:spPr>
        <p:txBody>
          <a:bodyPr wrap="square" lIns="91328" tIns="45666" rIns="91328" bIns="45666" rtlCol="0">
            <a:spAutoFit/>
          </a:bodyPr>
          <a:lstStyle/>
          <a:p>
            <a:pPr defTabSz="456652">
              <a:buFont typeface="Arial"/>
              <a:buChar char="•"/>
            </a:pPr>
            <a:r>
              <a:rPr lang="en-US" sz="2000" dirty="0">
                <a:solidFill>
                  <a:prstClr val="black"/>
                </a:solidFill>
              </a:rPr>
              <a:t> Use </a:t>
            </a:r>
            <a:r>
              <a:rPr lang="en-US" sz="2000" dirty="0" err="1">
                <a:solidFill>
                  <a:prstClr val="black"/>
                </a:solidFill>
              </a:rPr>
              <a:t>optimisation</a:t>
            </a:r>
            <a:r>
              <a:rPr lang="en-US" sz="2000" dirty="0">
                <a:solidFill>
                  <a:prstClr val="black"/>
                </a:solidFill>
              </a:rPr>
              <a:t> algorithm to find maximum</a:t>
            </a:r>
          </a:p>
          <a:p>
            <a:pPr defTabSz="456652"/>
            <a:r>
              <a:rPr lang="en-US" sz="2000" dirty="0" err="1">
                <a:solidFill>
                  <a:prstClr val="black"/>
                </a:solidFill>
              </a:rPr>
              <a:t>FoM(free</a:t>
            </a:r>
            <a:r>
              <a:rPr lang="en-US" sz="2000" dirty="0">
                <a:solidFill>
                  <a:prstClr val="black"/>
                </a:solidFill>
              </a:rPr>
              <a:t> parameters)</a:t>
            </a:r>
          </a:p>
          <a:p>
            <a:pPr lvl="1" defTabSz="456652">
              <a:buFontTx/>
              <a:buChar char="-"/>
            </a:pPr>
            <a:r>
              <a:rPr lang="en-US" sz="2000" dirty="0">
                <a:solidFill>
                  <a:prstClr val="black"/>
                </a:solidFill>
              </a:rPr>
              <a:t> Currently: a simple full search</a:t>
            </a:r>
          </a:p>
          <a:p>
            <a:pPr lvl="1" defTabSz="456652">
              <a:buFontTx/>
              <a:buChar char="-"/>
            </a:pPr>
            <a:endParaRPr lang="en-US" sz="2000" dirty="0">
              <a:solidFill>
                <a:prstClr val="black"/>
              </a:solidFill>
            </a:endParaRPr>
          </a:p>
          <a:p>
            <a:pPr defTabSz="456652">
              <a:buFont typeface="Arial"/>
              <a:buChar char="•"/>
            </a:pPr>
            <a:r>
              <a:rPr lang="en-US" sz="2000" dirty="0">
                <a:solidFill>
                  <a:prstClr val="black"/>
                </a:solidFill>
              </a:rPr>
              <a:t> Allow some human intervention</a:t>
            </a:r>
          </a:p>
        </p:txBody>
      </p:sp>
    </p:spTree>
    <p:extLst>
      <p:ext uri="{BB962C8B-B14F-4D97-AF65-F5344CB8AC3E}">
        <p14:creationId xmlns:p14="http://schemas.microsoft.com/office/powerpoint/2010/main" val="242893165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01635" y="1634168"/>
            <a:ext cx="1766604" cy="338445"/>
          </a:xfrm>
          <a:prstGeom prst="rect">
            <a:avLst/>
          </a:prstGeom>
          <a:noFill/>
        </p:spPr>
        <p:txBody>
          <a:bodyPr wrap="none" lIns="91328" tIns="45666" rIns="91328" bIns="45666" rtlCol="0">
            <a:spAutoFit/>
          </a:bodyPr>
          <a:lstStyle/>
          <a:p>
            <a:pPr fontAlgn="base">
              <a:spcBef>
                <a:spcPct val="0"/>
              </a:spcBef>
              <a:spcAft>
                <a:spcPct val="0"/>
              </a:spcAft>
            </a:pPr>
            <a:r>
              <a:rPr lang="en-US" sz="1600" b="1" dirty="0">
                <a:solidFill>
                  <a:prstClr val="white"/>
                </a:solidFill>
                <a:latin typeface="Arial" charset="0"/>
              </a:rPr>
              <a:t>TD18#3 at SLAC</a:t>
            </a:r>
          </a:p>
        </p:txBody>
      </p:sp>
      <p:sp>
        <p:nvSpPr>
          <p:cNvPr id="6" name="TextBox 5"/>
          <p:cNvSpPr txBox="1"/>
          <p:nvPr/>
        </p:nvSpPr>
        <p:spPr>
          <a:xfrm>
            <a:off x="2915817" y="3693798"/>
            <a:ext cx="1641570" cy="338445"/>
          </a:xfrm>
          <a:prstGeom prst="rect">
            <a:avLst/>
          </a:prstGeom>
          <a:noFill/>
        </p:spPr>
        <p:txBody>
          <a:bodyPr wrap="none" lIns="91328" tIns="45666" rIns="91328" bIns="45666" rtlCol="0">
            <a:spAutoFit/>
          </a:bodyPr>
          <a:lstStyle/>
          <a:p>
            <a:pPr fontAlgn="base">
              <a:spcBef>
                <a:spcPct val="0"/>
              </a:spcBef>
              <a:spcAft>
                <a:spcPct val="0"/>
              </a:spcAft>
            </a:pPr>
            <a:r>
              <a:rPr lang="en-US" sz="1600" b="1" dirty="0">
                <a:solidFill>
                  <a:prstClr val="white"/>
                </a:solidFill>
                <a:latin typeface="Arial" charset="0"/>
              </a:rPr>
              <a:t>TD18#2 at KEK</a:t>
            </a:r>
          </a:p>
        </p:txBody>
      </p:sp>
      <p:pic>
        <p:nvPicPr>
          <p:cNvPr id="7" name="Picture 6" descr="DSC04287.JPG"/>
          <p:cNvPicPr>
            <a:picLocks noChangeAspect="1"/>
          </p:cNvPicPr>
          <p:nvPr/>
        </p:nvPicPr>
        <p:blipFill>
          <a:blip r:embed="rId3" cstate="print"/>
          <a:srcRect/>
          <a:stretch>
            <a:fillRect/>
          </a:stretch>
        </p:blipFill>
        <p:spPr>
          <a:xfrm>
            <a:off x="179525" y="1665431"/>
            <a:ext cx="1568319" cy="3690163"/>
          </a:xfrm>
          <a:prstGeom prst="rect">
            <a:avLst/>
          </a:prstGeom>
        </p:spPr>
      </p:pic>
      <p:pic>
        <p:nvPicPr>
          <p:cNvPr id="8" name="Picture 2"/>
          <p:cNvPicPr>
            <a:picLocks noChangeAspect="1" noChangeArrowheads="1"/>
          </p:cNvPicPr>
          <p:nvPr/>
        </p:nvPicPr>
        <p:blipFill>
          <a:blip r:embed="rId4" cstate="print"/>
          <a:srcRect/>
          <a:stretch>
            <a:fillRect/>
          </a:stretch>
        </p:blipFill>
        <p:spPr bwMode="auto">
          <a:xfrm>
            <a:off x="2175462" y="578297"/>
            <a:ext cx="3505200" cy="2628900"/>
          </a:xfrm>
          <a:prstGeom prst="rect">
            <a:avLst/>
          </a:prstGeom>
          <a:noFill/>
          <a:ln w="9525">
            <a:noFill/>
            <a:miter lim="800000"/>
            <a:headEnd/>
            <a:tailEnd/>
          </a:ln>
        </p:spPr>
      </p:pic>
      <p:pic>
        <p:nvPicPr>
          <p:cNvPr id="9" name="Picture 3"/>
          <p:cNvPicPr>
            <a:picLocks noChangeAspect="1" noChangeArrowheads="1"/>
          </p:cNvPicPr>
          <p:nvPr/>
        </p:nvPicPr>
        <p:blipFill>
          <a:blip r:embed="rId5" cstate="print"/>
          <a:srcRect/>
          <a:stretch>
            <a:fillRect/>
          </a:stretch>
        </p:blipFill>
        <p:spPr bwMode="auto">
          <a:xfrm>
            <a:off x="2087725" y="3151188"/>
            <a:ext cx="3505200" cy="2628900"/>
          </a:xfrm>
          <a:prstGeom prst="rect">
            <a:avLst/>
          </a:prstGeom>
          <a:noFill/>
          <a:ln w="9525">
            <a:noFill/>
            <a:miter lim="800000"/>
            <a:headEnd/>
            <a:tailEnd/>
          </a:ln>
        </p:spPr>
      </p:pic>
      <p:sp>
        <p:nvSpPr>
          <p:cNvPr id="10" name="TextBox 9"/>
          <p:cNvSpPr txBox="1"/>
          <p:nvPr/>
        </p:nvSpPr>
        <p:spPr>
          <a:xfrm>
            <a:off x="179516" y="5625977"/>
            <a:ext cx="1469920" cy="369223"/>
          </a:xfrm>
          <a:prstGeom prst="rect">
            <a:avLst/>
          </a:prstGeom>
          <a:noFill/>
        </p:spPr>
        <p:txBody>
          <a:bodyPr wrap="none" lIns="91328" tIns="45666" rIns="91328" bIns="45666" rtlCol="0">
            <a:spAutoFit/>
          </a:bodyPr>
          <a:lstStyle/>
          <a:p>
            <a:r>
              <a:rPr lang="en-US" dirty="0">
                <a:solidFill>
                  <a:prstClr val="black"/>
                </a:solidFill>
              </a:rPr>
              <a:t>Stacking disks</a:t>
            </a:r>
          </a:p>
        </p:txBody>
      </p:sp>
      <p:sp>
        <p:nvSpPr>
          <p:cNvPr id="11" name="TextBox 10"/>
          <p:cNvSpPr txBox="1"/>
          <p:nvPr/>
        </p:nvSpPr>
        <p:spPr>
          <a:xfrm>
            <a:off x="1879518" y="5871881"/>
            <a:ext cx="4132642" cy="646331"/>
          </a:xfrm>
          <a:prstGeom prst="rect">
            <a:avLst/>
          </a:prstGeom>
          <a:noFill/>
        </p:spPr>
        <p:txBody>
          <a:bodyPr wrap="square" lIns="91328" tIns="45666" rIns="91328" bIns="45666" rtlCol="0">
            <a:spAutoFit/>
          </a:bodyPr>
          <a:lstStyle/>
          <a:p>
            <a:pPr algn="ctr"/>
            <a:r>
              <a:rPr lang="en-US" b="1" dirty="0">
                <a:solidFill>
                  <a:prstClr val="black"/>
                </a:solidFill>
              </a:rPr>
              <a:t>Temperature treatment for </a:t>
            </a:r>
            <a:r>
              <a:rPr lang="en-US" b="1" dirty="0" smtClean="0">
                <a:solidFill>
                  <a:prstClr val="black"/>
                </a:solidFill>
              </a:rPr>
              <a:t>high-gradient developed by NLC/JLC</a:t>
            </a:r>
            <a:endParaRPr lang="en-US" b="1" dirty="0">
              <a:solidFill>
                <a:prstClr val="black"/>
              </a:solidFill>
            </a:endParaRPr>
          </a:p>
        </p:txBody>
      </p:sp>
      <p:sp>
        <p:nvSpPr>
          <p:cNvPr id="13" name="TextBox 12"/>
          <p:cNvSpPr txBox="1"/>
          <p:nvPr/>
        </p:nvSpPr>
        <p:spPr>
          <a:xfrm>
            <a:off x="827584" y="116764"/>
            <a:ext cx="7416824" cy="461665"/>
          </a:xfrm>
          <a:prstGeom prst="rect">
            <a:avLst/>
          </a:prstGeom>
          <a:noFill/>
        </p:spPr>
        <p:txBody>
          <a:bodyPr wrap="square" lIns="91328" tIns="45666" rIns="91328" bIns="45666" rtlCol="0">
            <a:spAutoFit/>
          </a:bodyPr>
          <a:lstStyle/>
          <a:p>
            <a:pPr algn="ctr"/>
            <a:r>
              <a:rPr lang="en-US" sz="2400" dirty="0">
                <a:solidFill>
                  <a:prstClr val="black"/>
                </a:solidFill>
              </a:rPr>
              <a:t>How we got there: heat treatment and material structure</a:t>
            </a:r>
          </a:p>
        </p:txBody>
      </p:sp>
      <p:pic>
        <p:nvPicPr>
          <p:cNvPr id="14" name="Picture 3" descr="C:\Documents and Settings\djurabek.KL-SMB2\My Documents\My Work\publications\Avaz\avaz_EMRS11\pic2.png"/>
          <p:cNvPicPr>
            <a:picLocks noChangeAspect="1" noChangeArrowheads="1"/>
          </p:cNvPicPr>
          <p:nvPr/>
        </p:nvPicPr>
        <p:blipFill>
          <a:blip r:embed="rId6" cstate="print"/>
          <a:srcRect/>
          <a:stretch>
            <a:fillRect/>
          </a:stretch>
        </p:blipFill>
        <p:spPr bwMode="auto">
          <a:xfrm>
            <a:off x="5903699" y="1124882"/>
            <a:ext cx="2983912" cy="2057401"/>
          </a:xfrm>
          <a:prstGeom prst="rect">
            <a:avLst/>
          </a:prstGeom>
          <a:noFill/>
        </p:spPr>
      </p:pic>
      <p:pic>
        <p:nvPicPr>
          <p:cNvPr id="15" name="Picture 4" descr="SatFieldBars3"/>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650033" y="3340380"/>
            <a:ext cx="3487066" cy="2160613"/>
          </a:xfrm>
          <a:prstGeom prst="rect">
            <a:avLst/>
          </a:prstGeom>
          <a:noFill/>
          <a:ln w="9525">
            <a:noFill/>
            <a:miter lim="800000"/>
            <a:headEnd/>
            <a:tailEnd/>
          </a:ln>
        </p:spPr>
      </p:pic>
      <p:sp>
        <p:nvSpPr>
          <p:cNvPr id="2" name="TextBox 1"/>
          <p:cNvSpPr txBox="1"/>
          <p:nvPr/>
        </p:nvSpPr>
        <p:spPr>
          <a:xfrm>
            <a:off x="6041211" y="5568803"/>
            <a:ext cx="2952328" cy="646331"/>
          </a:xfrm>
          <a:prstGeom prst="rect">
            <a:avLst/>
          </a:prstGeom>
          <a:noFill/>
        </p:spPr>
        <p:txBody>
          <a:bodyPr wrap="square" lIns="91328" tIns="45666" rIns="91328" bIns="45666" rtlCol="0">
            <a:spAutoFit/>
          </a:bodyPr>
          <a:lstStyle/>
          <a:p>
            <a:r>
              <a:rPr lang="en-GB" dirty="0" smtClean="0"/>
              <a:t>Attempting to </a:t>
            </a:r>
            <a:r>
              <a:rPr lang="en-GB" i="1" dirty="0" smtClean="0"/>
              <a:t>understand </a:t>
            </a:r>
            <a:r>
              <a:rPr lang="en-GB" dirty="0" smtClean="0"/>
              <a:t>why it works.</a:t>
            </a:r>
            <a:endParaRPr lang="en-GB" dirty="0"/>
          </a:p>
        </p:txBody>
      </p:sp>
    </p:spTree>
    <p:extLst>
      <p:ext uri="{BB962C8B-B14F-4D97-AF65-F5344CB8AC3E}">
        <p14:creationId xmlns:p14="http://schemas.microsoft.com/office/powerpoint/2010/main" val="255544828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22456" y="260648"/>
            <a:ext cx="4699137" cy="461556"/>
          </a:xfrm>
          <a:prstGeom prst="rect">
            <a:avLst/>
          </a:prstGeom>
          <a:noFill/>
        </p:spPr>
        <p:txBody>
          <a:bodyPr wrap="none" lIns="91328" tIns="45666" rIns="91328" bIns="45666" rtlCol="0">
            <a:spAutoFit/>
          </a:bodyPr>
          <a:lstStyle/>
          <a:p>
            <a:pPr algn="ctr"/>
            <a:r>
              <a:rPr lang="en-GB" sz="2400" dirty="0"/>
              <a:t>Micron precision turning and milling</a:t>
            </a:r>
          </a:p>
        </p:txBody>
      </p:sp>
      <p:sp>
        <p:nvSpPr>
          <p:cNvPr id="3" name="TextBox 2"/>
          <p:cNvSpPr txBox="1"/>
          <p:nvPr/>
        </p:nvSpPr>
        <p:spPr>
          <a:xfrm>
            <a:off x="179518" y="980732"/>
            <a:ext cx="8784976" cy="1754326"/>
          </a:xfrm>
          <a:prstGeom prst="rect">
            <a:avLst/>
          </a:prstGeom>
          <a:noFill/>
        </p:spPr>
        <p:txBody>
          <a:bodyPr wrap="square" lIns="91328" tIns="45666" rIns="91328" bIns="45666" rtlCol="0">
            <a:spAutoFit/>
          </a:bodyPr>
          <a:lstStyle/>
          <a:p>
            <a:pPr marL="285405" indent="-285405">
              <a:buFont typeface="Arial" pitchFamily="34" charset="0"/>
              <a:buChar char="•"/>
            </a:pPr>
            <a:r>
              <a:rPr lang="en-GB" dirty="0" smtClean="0"/>
              <a:t>Accelerating structure tolerances drive transverse wakefields and off-axis rf induced kicks which in turn leads to emittance growth – micron tolerances required.</a:t>
            </a:r>
            <a:endParaRPr lang="en-GB" dirty="0"/>
          </a:p>
          <a:p>
            <a:pPr marL="285405" indent="-285405">
              <a:buFont typeface="Arial" pitchFamily="34" charset="0"/>
              <a:buChar char="•"/>
            </a:pPr>
            <a:r>
              <a:rPr lang="en-GB" dirty="0" smtClean="0"/>
              <a:t>Multi-bunch trains require higher-order-mode wakefield suppression – cells require milled features.</a:t>
            </a:r>
            <a:endParaRPr lang="en-GB" dirty="0"/>
          </a:p>
          <a:p>
            <a:pPr marL="285405" indent="-285405">
              <a:buFont typeface="Arial" pitchFamily="34" charset="0"/>
              <a:buChar char="•"/>
            </a:pPr>
            <a:r>
              <a:rPr lang="en-GB" dirty="0" smtClean="0"/>
              <a:t>High-speed diamond machining also seems to be beneficial for high-gradient performance through minimizing induced surface stresses.</a:t>
            </a:r>
            <a:endParaRPr lang="en-GB" dirty="0"/>
          </a:p>
        </p:txBody>
      </p:sp>
      <p:pic>
        <p:nvPicPr>
          <p:cNvPr id="4" name="Picture 2"/>
          <p:cNvPicPr>
            <a:picLocks noChangeAspect="1" noChangeArrowheads="1"/>
          </p:cNvPicPr>
          <p:nvPr/>
        </p:nvPicPr>
        <p:blipFill>
          <a:blip r:embed="rId2" cstate="print"/>
          <a:srcRect/>
          <a:stretch>
            <a:fillRect/>
          </a:stretch>
        </p:blipFill>
        <p:spPr bwMode="auto">
          <a:xfrm>
            <a:off x="179512" y="2924944"/>
            <a:ext cx="3487716" cy="3240360"/>
          </a:xfrm>
          <a:prstGeom prst="rect">
            <a:avLst/>
          </a:prstGeom>
          <a:noFill/>
          <a:ln w="9525">
            <a:noFill/>
            <a:miter lim="800000"/>
            <a:headEnd/>
            <a:tailEnd/>
          </a:ln>
          <a:effectLst/>
        </p:spPr>
      </p:pic>
      <p:pic>
        <p:nvPicPr>
          <p:cNvPr id="5" name="Picture 4" descr="C:\_Cern\test\Meervoudig\DSCF3086 (Small).JPG"/>
          <p:cNvPicPr>
            <a:picLocks noChangeAspect="1" noChangeArrowheads="1"/>
          </p:cNvPicPr>
          <p:nvPr/>
        </p:nvPicPr>
        <p:blipFill>
          <a:blip r:embed="rId3" cstate="print"/>
          <a:srcRect/>
          <a:stretch>
            <a:fillRect/>
          </a:stretch>
        </p:blipFill>
        <p:spPr bwMode="auto">
          <a:xfrm>
            <a:off x="6372206" y="4838590"/>
            <a:ext cx="2664296" cy="1998222"/>
          </a:xfrm>
          <a:prstGeom prst="rect">
            <a:avLst/>
          </a:prstGeom>
          <a:noFill/>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995940" y="2924944"/>
            <a:ext cx="3050110" cy="18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6"/>
          <p:cNvSpPr txBox="1"/>
          <p:nvPr/>
        </p:nvSpPr>
        <p:spPr>
          <a:xfrm>
            <a:off x="3851921" y="5166384"/>
            <a:ext cx="2232248" cy="707886"/>
          </a:xfrm>
          <a:prstGeom prst="rect">
            <a:avLst/>
          </a:prstGeom>
          <a:noFill/>
        </p:spPr>
        <p:txBody>
          <a:bodyPr wrap="square" lIns="91328" tIns="45666" rIns="91328" bIns="45666" rtlCol="0">
            <a:spAutoFit/>
          </a:bodyPr>
          <a:lstStyle/>
          <a:p>
            <a:pPr algn="ctr"/>
            <a:r>
              <a:rPr lang="en-GB" sz="2000" dirty="0"/>
              <a:t>Development done “in industry”</a:t>
            </a:r>
          </a:p>
        </p:txBody>
      </p:sp>
    </p:spTree>
    <p:extLst>
      <p:ext uri="{BB962C8B-B14F-4D97-AF65-F5344CB8AC3E}">
        <p14:creationId xmlns:p14="http://schemas.microsoft.com/office/powerpoint/2010/main" val="249284236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629839" y="3719278"/>
            <a:ext cx="7788637" cy="2667203"/>
            <a:chOff x="4668432" y="1298369"/>
            <a:chExt cx="4313242" cy="1477061"/>
          </a:xfrm>
        </p:grpSpPr>
        <p:pic>
          <p:nvPicPr>
            <p:cNvPr id="3" name="Picture 2" descr="scheme_b.eps"/>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668432" y="1333849"/>
              <a:ext cx="4313242" cy="1441581"/>
            </a:xfrm>
            <a:prstGeom prst="rect">
              <a:avLst/>
            </a:prstGeom>
          </p:spPr>
        </p:pic>
        <p:sp>
          <p:nvSpPr>
            <p:cNvPr id="4" name="Rectangle 3"/>
            <p:cNvSpPr/>
            <p:nvPr/>
          </p:nvSpPr>
          <p:spPr>
            <a:xfrm>
              <a:off x="6501279" y="1298369"/>
              <a:ext cx="1121721" cy="144876"/>
            </a:xfrm>
            <a:prstGeom prst="rect">
              <a:avLst/>
            </a:prstGeom>
            <a:solidFill>
              <a:srgbClr val="FFFFFF"/>
            </a:solidFill>
          </p:spPr>
          <p:txBody>
            <a:bodyPr wrap="square">
              <a:spAutoFit/>
            </a:bodyPr>
            <a:lstStyle/>
            <a:p>
              <a:pPr defTabSz="913287"/>
              <a:r>
                <a:rPr lang="en-US" sz="1100" b="1" dirty="0">
                  <a:solidFill>
                    <a:srgbClr val="C00000"/>
                  </a:solidFill>
                  <a:latin typeface="Calibri"/>
                </a:rPr>
                <a:t>500 </a:t>
              </a:r>
              <a:r>
                <a:rPr lang="en-US" sz="1100" b="1" dirty="0" err="1">
                  <a:solidFill>
                    <a:srgbClr val="C00000"/>
                  </a:solidFill>
                  <a:latin typeface="Calibri"/>
                </a:rPr>
                <a:t>GeV</a:t>
              </a:r>
              <a:r>
                <a:rPr lang="en-US" sz="1100" b="1" dirty="0">
                  <a:solidFill>
                    <a:srgbClr val="C00000"/>
                  </a:solidFill>
                  <a:latin typeface="Calibri"/>
                </a:rPr>
                <a:t> </a:t>
              </a:r>
              <a:r>
                <a:rPr lang="en-US" sz="1100" b="1" dirty="0" err="1">
                  <a:solidFill>
                    <a:srgbClr val="C00000"/>
                  </a:solidFill>
                  <a:latin typeface="Calibri"/>
                </a:rPr>
                <a:t>c.m</a:t>
              </a:r>
              <a:r>
                <a:rPr lang="en-US" sz="1100" b="1" dirty="0">
                  <a:solidFill>
                    <a:srgbClr val="C00000"/>
                  </a:solidFill>
                  <a:latin typeface="Calibri"/>
                </a:rPr>
                <a:t>.</a:t>
              </a:r>
            </a:p>
          </p:txBody>
        </p:sp>
        <p:sp>
          <p:nvSpPr>
            <p:cNvPr id="5" name="Rectangle 4"/>
            <p:cNvSpPr/>
            <p:nvPr/>
          </p:nvSpPr>
          <p:spPr>
            <a:xfrm>
              <a:off x="4682298" y="1924980"/>
              <a:ext cx="1300730" cy="238619"/>
            </a:xfrm>
            <a:prstGeom prst="rect">
              <a:avLst/>
            </a:prstGeom>
          </p:spPr>
          <p:txBody>
            <a:bodyPr wrap="square">
              <a:spAutoFit/>
            </a:bodyPr>
            <a:lstStyle/>
            <a:p>
              <a:pPr defTabSz="913287"/>
              <a:r>
                <a:rPr lang="en-US" sz="1100" b="1" dirty="0">
                  <a:solidFill>
                    <a:srgbClr val="C00000"/>
                  </a:solidFill>
                  <a:latin typeface="Calibri"/>
                </a:rPr>
                <a:t>3TeV </a:t>
              </a:r>
              <a:r>
                <a:rPr lang="en-US" sz="1100" b="1" dirty="0" err="1">
                  <a:solidFill>
                    <a:srgbClr val="C00000"/>
                  </a:solidFill>
                  <a:latin typeface="Calibri"/>
                </a:rPr>
                <a:t>c.m</a:t>
              </a:r>
              <a:r>
                <a:rPr lang="en-US" sz="1100" b="1" dirty="0">
                  <a:solidFill>
                    <a:srgbClr val="C00000"/>
                  </a:solidFill>
                  <a:latin typeface="Calibri"/>
                </a:rPr>
                <a:t>.</a:t>
              </a:r>
            </a:p>
            <a:p>
              <a:pPr defTabSz="913287"/>
              <a:endParaRPr lang="en-US" sz="1100" dirty="0">
                <a:solidFill>
                  <a:srgbClr val="000000"/>
                </a:solidFill>
                <a:latin typeface="Calibri"/>
              </a:endParaRPr>
            </a:p>
          </p:txBody>
        </p:sp>
        <p:sp>
          <p:nvSpPr>
            <p:cNvPr id="6" name="Rectangle 5"/>
            <p:cNvSpPr/>
            <p:nvPr/>
          </p:nvSpPr>
          <p:spPr>
            <a:xfrm>
              <a:off x="5581650" y="1575368"/>
              <a:ext cx="1054643" cy="144876"/>
            </a:xfrm>
            <a:prstGeom prst="rect">
              <a:avLst/>
            </a:prstGeom>
            <a:solidFill>
              <a:srgbClr val="FFFFFF"/>
            </a:solidFill>
          </p:spPr>
          <p:txBody>
            <a:bodyPr wrap="square">
              <a:spAutoFit/>
            </a:bodyPr>
            <a:lstStyle/>
            <a:p>
              <a:pPr algn="r" defTabSz="913287"/>
              <a:r>
                <a:rPr lang="en-US" sz="1100" b="1" dirty="0">
                  <a:solidFill>
                    <a:srgbClr val="C00000"/>
                  </a:solidFill>
                  <a:latin typeface="Calibri"/>
                </a:rPr>
                <a:t>1.5 </a:t>
              </a:r>
              <a:r>
                <a:rPr lang="en-US" sz="1100" b="1" dirty="0" err="1">
                  <a:solidFill>
                    <a:srgbClr val="C00000"/>
                  </a:solidFill>
                  <a:latin typeface="Calibri"/>
                </a:rPr>
                <a:t>TeV</a:t>
              </a:r>
              <a:r>
                <a:rPr lang="en-US" sz="1100" b="1" dirty="0">
                  <a:solidFill>
                    <a:srgbClr val="C00000"/>
                  </a:solidFill>
                  <a:latin typeface="Calibri"/>
                </a:rPr>
                <a:t> </a:t>
              </a:r>
              <a:r>
                <a:rPr lang="en-US" sz="1100" b="1" dirty="0" err="1">
                  <a:solidFill>
                    <a:srgbClr val="C00000"/>
                  </a:solidFill>
                  <a:latin typeface="Calibri"/>
                </a:rPr>
                <a:t>c.m</a:t>
              </a:r>
              <a:r>
                <a:rPr lang="en-US" sz="1100" b="1" dirty="0">
                  <a:solidFill>
                    <a:srgbClr val="C00000"/>
                  </a:solidFill>
                  <a:latin typeface="Calibri"/>
                </a:rPr>
                <a:t>.</a:t>
              </a:r>
            </a:p>
          </p:txBody>
        </p:sp>
      </p:grpSp>
      <p:sp>
        <p:nvSpPr>
          <p:cNvPr id="7" name="TextBox 6"/>
          <p:cNvSpPr txBox="1"/>
          <p:nvPr/>
        </p:nvSpPr>
        <p:spPr>
          <a:xfrm>
            <a:off x="3485906" y="116757"/>
            <a:ext cx="2156006" cy="523111"/>
          </a:xfrm>
          <a:prstGeom prst="rect">
            <a:avLst/>
          </a:prstGeom>
          <a:noFill/>
        </p:spPr>
        <p:txBody>
          <a:bodyPr wrap="none" lIns="91328" tIns="45666" rIns="91328" bIns="45666" rtlCol="0">
            <a:spAutoFit/>
          </a:bodyPr>
          <a:lstStyle/>
          <a:p>
            <a:pPr algn="ctr"/>
            <a:r>
              <a:rPr lang="en-GB" sz="2800" dirty="0"/>
              <a:t>What is CLIC?</a:t>
            </a:r>
          </a:p>
        </p:txBody>
      </p:sp>
      <p:sp>
        <p:nvSpPr>
          <p:cNvPr id="8" name="TextBox 7"/>
          <p:cNvSpPr txBox="1"/>
          <p:nvPr/>
        </p:nvSpPr>
        <p:spPr>
          <a:xfrm>
            <a:off x="215479" y="1268760"/>
            <a:ext cx="4688611" cy="1631216"/>
          </a:xfrm>
          <a:prstGeom prst="rect">
            <a:avLst/>
          </a:prstGeom>
          <a:noFill/>
        </p:spPr>
        <p:txBody>
          <a:bodyPr wrap="square" lIns="91328" tIns="45666" rIns="91328" bIns="45666" rtlCol="0">
            <a:spAutoFit/>
          </a:bodyPr>
          <a:lstStyle/>
          <a:p>
            <a:r>
              <a:rPr lang="en-GB" sz="2000" dirty="0"/>
              <a:t>A highly developed concept, design and hardware study for a collider capable of delivering </a:t>
            </a:r>
            <a:r>
              <a:rPr lang="en-GB" sz="2000" dirty="0" err="1"/>
              <a:t>e</a:t>
            </a:r>
            <a:r>
              <a:rPr lang="en-GB" sz="2000" baseline="30000" dirty="0" err="1"/>
              <a:t>+</a:t>
            </a:r>
            <a:r>
              <a:rPr lang="en-GB" sz="2000" dirty="0" err="1"/>
              <a:t>e</a:t>
            </a:r>
            <a:r>
              <a:rPr lang="en-GB" sz="2000" baseline="30000" dirty="0"/>
              <a:t>-</a:t>
            </a:r>
            <a:r>
              <a:rPr lang="en-GB" sz="2000" dirty="0"/>
              <a:t> physics in the energy decade of 0.3 to 3 </a:t>
            </a:r>
            <a:r>
              <a:rPr lang="en-GB" sz="2000" dirty="0" err="1"/>
              <a:t>TeV</a:t>
            </a:r>
            <a:r>
              <a:rPr lang="en-GB" sz="2000" dirty="0"/>
              <a:t> – the lepton physics compliment to the LHC.</a:t>
            </a:r>
          </a:p>
        </p:txBody>
      </p:sp>
      <p:pic>
        <p:nvPicPr>
          <p:cNvPr id="79" name="Picture 78" descr="Screen Shot 2012-08-19 at 8.58.4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101" y="908722"/>
            <a:ext cx="2592288" cy="2608986"/>
          </a:xfrm>
          <a:prstGeom prst="rect">
            <a:avLst/>
          </a:prstGeom>
        </p:spPr>
      </p:pic>
    </p:spTree>
    <p:extLst>
      <p:ext uri="{BB962C8B-B14F-4D97-AF65-F5344CB8AC3E}">
        <p14:creationId xmlns:p14="http://schemas.microsoft.com/office/powerpoint/2010/main" val="422597524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4866" y="406254"/>
            <a:ext cx="7488832" cy="461665"/>
          </a:xfrm>
          <a:prstGeom prst="rect">
            <a:avLst/>
          </a:prstGeom>
          <a:noFill/>
        </p:spPr>
        <p:txBody>
          <a:bodyPr wrap="square" rtlCol="0">
            <a:spAutoFit/>
          </a:bodyPr>
          <a:lstStyle/>
          <a:p>
            <a:pPr algn="ctr" defTabSz="914400"/>
            <a:r>
              <a:rPr lang="en-GB" sz="2400" dirty="0" smtClean="0">
                <a:solidFill>
                  <a:prstClr val="black"/>
                </a:solidFill>
              </a:rPr>
              <a:t>Evolution of machining capability</a:t>
            </a:r>
          </a:p>
        </p:txBody>
      </p:sp>
      <p:sp>
        <p:nvSpPr>
          <p:cNvPr id="6" name="Chevron 5"/>
          <p:cNvSpPr/>
          <p:nvPr/>
        </p:nvSpPr>
        <p:spPr>
          <a:xfrm>
            <a:off x="251520" y="1288982"/>
            <a:ext cx="2160000" cy="216024"/>
          </a:xfrm>
          <a:prstGeom prst="chevron">
            <a:avLst/>
          </a:prstGeom>
          <a:solidFill>
            <a:schemeClr val="accent1"/>
          </a:solidFill>
          <a:ln>
            <a:solidFill>
              <a:schemeClr val="accent1"/>
            </a:solidFill>
          </a:ln>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prstClr val="white"/>
                </a:solidFill>
              </a:rPr>
              <a:t>Up to the 1980’s</a:t>
            </a:r>
            <a:endParaRPr lang="nl-NL" sz="1400" b="1" dirty="0">
              <a:solidFill>
                <a:prstClr val="white"/>
              </a:solidFill>
            </a:endParaRPr>
          </a:p>
        </p:txBody>
      </p:sp>
      <p:sp>
        <p:nvSpPr>
          <p:cNvPr id="13" name="Chevron 12"/>
          <p:cNvSpPr/>
          <p:nvPr/>
        </p:nvSpPr>
        <p:spPr>
          <a:xfrm>
            <a:off x="2483768" y="1288982"/>
            <a:ext cx="2160000" cy="216024"/>
          </a:xfrm>
          <a:prstGeom prst="chevron">
            <a:avLst/>
          </a:prstGeom>
          <a:ln>
            <a:solidFill>
              <a:schemeClr val="accent1"/>
            </a:solidFill>
          </a:ln>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prstClr val="white"/>
                </a:solidFill>
              </a:rPr>
              <a:t>1980’s - 1990’s</a:t>
            </a:r>
            <a:endParaRPr lang="nl-NL" sz="1600" b="1" dirty="0">
              <a:solidFill>
                <a:prstClr val="white"/>
              </a:solidFill>
            </a:endParaRPr>
          </a:p>
        </p:txBody>
      </p:sp>
      <p:sp>
        <p:nvSpPr>
          <p:cNvPr id="14" name="Chevron 13"/>
          <p:cNvSpPr/>
          <p:nvPr/>
        </p:nvSpPr>
        <p:spPr>
          <a:xfrm>
            <a:off x="4644008" y="1288982"/>
            <a:ext cx="2160000" cy="216024"/>
          </a:xfrm>
          <a:prstGeom prst="chevron">
            <a:avLst/>
          </a:prstGeom>
          <a:ln>
            <a:solidFill>
              <a:schemeClr val="accent1"/>
            </a:solidFill>
          </a:ln>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prstClr val="white"/>
                </a:solidFill>
              </a:rPr>
              <a:t>2000’s - 2010’s</a:t>
            </a:r>
            <a:endParaRPr lang="nl-NL" sz="1600" b="1" dirty="0">
              <a:solidFill>
                <a:prstClr val="white"/>
              </a:solidFill>
            </a:endParaRPr>
          </a:p>
        </p:txBody>
      </p:sp>
      <p:sp>
        <p:nvSpPr>
          <p:cNvPr id="21" name="TextBox 20"/>
          <p:cNvSpPr txBox="1"/>
          <p:nvPr/>
        </p:nvSpPr>
        <p:spPr>
          <a:xfrm>
            <a:off x="4788024" y="1527179"/>
            <a:ext cx="2040066" cy="461665"/>
          </a:xfrm>
          <a:prstGeom prst="rect">
            <a:avLst/>
          </a:prstGeom>
          <a:noFill/>
        </p:spPr>
        <p:txBody>
          <a:bodyPr wrap="square" rtlCol="0">
            <a:spAutoFit/>
          </a:bodyPr>
          <a:lstStyle/>
          <a:p>
            <a:pPr marL="88900" indent="-88900" defTabSz="914400">
              <a:buFont typeface="Arial" pitchFamily="34" charset="0"/>
              <a:buChar char="•"/>
            </a:pPr>
            <a:r>
              <a:rPr lang="en-US" sz="1200" i="1" dirty="0" smtClean="0">
                <a:solidFill>
                  <a:prstClr val="black"/>
                </a:solidFill>
              </a:rPr>
              <a:t>Larger machines</a:t>
            </a:r>
          </a:p>
          <a:p>
            <a:pPr marL="88900" indent="-88900" defTabSz="914400">
              <a:buFont typeface="Arial" pitchFamily="34" charset="0"/>
              <a:buChar char="•"/>
            </a:pPr>
            <a:r>
              <a:rPr lang="en-US" sz="1200" i="1" dirty="0" smtClean="0">
                <a:solidFill>
                  <a:prstClr val="black"/>
                </a:solidFill>
              </a:rPr>
              <a:t>Multiple axis ( X/Y/Z and C)</a:t>
            </a:r>
          </a:p>
        </p:txBody>
      </p:sp>
      <p:sp>
        <p:nvSpPr>
          <p:cNvPr id="23" name="Chevron 22"/>
          <p:cNvSpPr/>
          <p:nvPr/>
        </p:nvSpPr>
        <p:spPr>
          <a:xfrm>
            <a:off x="6804248" y="1288982"/>
            <a:ext cx="2160000" cy="216024"/>
          </a:xfrm>
          <a:prstGeom prst="chevron">
            <a:avLst/>
          </a:prstGeom>
          <a:ln>
            <a:solidFill>
              <a:schemeClr val="accent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prstClr val="white"/>
                </a:solidFill>
              </a:rPr>
              <a:t>Future ?</a:t>
            </a:r>
            <a:endParaRPr lang="nl-NL" sz="1400" b="1" dirty="0">
              <a:solidFill>
                <a:prstClr val="white"/>
              </a:solidFill>
            </a:endParaRPr>
          </a:p>
        </p:txBody>
      </p:sp>
      <p:sp>
        <p:nvSpPr>
          <p:cNvPr id="28" name="TextBox 27"/>
          <p:cNvSpPr txBox="1"/>
          <p:nvPr/>
        </p:nvSpPr>
        <p:spPr>
          <a:xfrm>
            <a:off x="6948264" y="1527179"/>
            <a:ext cx="1944216" cy="461665"/>
          </a:xfrm>
          <a:prstGeom prst="rect">
            <a:avLst/>
          </a:prstGeom>
          <a:noFill/>
        </p:spPr>
        <p:txBody>
          <a:bodyPr wrap="square" rtlCol="0">
            <a:spAutoFit/>
          </a:bodyPr>
          <a:lstStyle/>
          <a:p>
            <a:pPr marL="88900" indent="-88900" defTabSz="914400">
              <a:buFont typeface="Arial" pitchFamily="34" charset="0"/>
              <a:buChar char="•"/>
            </a:pPr>
            <a:r>
              <a:rPr lang="en-US" sz="1200" i="1" dirty="0" smtClean="0">
                <a:solidFill>
                  <a:prstClr val="black"/>
                </a:solidFill>
              </a:rPr>
              <a:t>Intelligent machines ?</a:t>
            </a:r>
          </a:p>
          <a:p>
            <a:pPr marL="0" lvl="1" indent="84138" defTabSz="914400">
              <a:buFont typeface="Arial" pitchFamily="34" charset="0"/>
              <a:buChar char="•"/>
            </a:pPr>
            <a:r>
              <a:rPr lang="en-US" sz="1200" i="1" dirty="0" smtClean="0">
                <a:solidFill>
                  <a:prstClr val="black"/>
                </a:solidFill>
              </a:rPr>
              <a:t>Robotisation ?</a:t>
            </a:r>
          </a:p>
        </p:txBody>
      </p:sp>
      <p:pic>
        <p:nvPicPr>
          <p:cNvPr id="140295" name="Picture 7" descr="S:\ctc_upm\prebew\Foto's\DigitalFotoHenkPepers\DivOpBew\MVC-217F.JPG"/>
          <p:cNvPicPr>
            <a:picLocks noChangeAspect="1" noChangeArrowheads="1"/>
          </p:cNvPicPr>
          <p:nvPr/>
        </p:nvPicPr>
        <p:blipFill>
          <a:blip r:embed="rId2" cstate="print"/>
          <a:srcRect/>
          <a:stretch>
            <a:fillRect/>
          </a:stretch>
        </p:blipFill>
        <p:spPr bwMode="auto">
          <a:xfrm>
            <a:off x="539552" y="4837724"/>
            <a:ext cx="1620000" cy="1215000"/>
          </a:xfrm>
          <a:prstGeom prst="rect">
            <a:avLst/>
          </a:prstGeom>
          <a:noFill/>
        </p:spPr>
      </p:pic>
      <p:sp>
        <p:nvSpPr>
          <p:cNvPr id="37" name="TextBox 36"/>
          <p:cNvSpPr txBox="1"/>
          <p:nvPr/>
        </p:nvSpPr>
        <p:spPr>
          <a:xfrm>
            <a:off x="6876256" y="4149206"/>
            <a:ext cx="1944216" cy="461665"/>
          </a:xfrm>
          <a:prstGeom prst="rect">
            <a:avLst/>
          </a:prstGeom>
          <a:noFill/>
        </p:spPr>
        <p:txBody>
          <a:bodyPr wrap="square" rtlCol="0">
            <a:spAutoFit/>
          </a:bodyPr>
          <a:lstStyle/>
          <a:p>
            <a:pPr marL="88900" indent="-88900" defTabSz="914400">
              <a:buFont typeface="Arial" pitchFamily="34" charset="0"/>
              <a:buChar char="•"/>
            </a:pPr>
            <a:r>
              <a:rPr lang="en-US" sz="1200" i="1" dirty="0" smtClean="0">
                <a:solidFill>
                  <a:prstClr val="black"/>
                </a:solidFill>
              </a:rPr>
              <a:t>Pallet machining?</a:t>
            </a:r>
          </a:p>
          <a:p>
            <a:pPr marL="0" lvl="1" indent="84138" defTabSz="914400">
              <a:buFont typeface="Arial" pitchFamily="34" charset="0"/>
              <a:buChar char="•"/>
            </a:pPr>
            <a:r>
              <a:rPr lang="en-US" sz="1200" i="1" dirty="0" smtClean="0">
                <a:solidFill>
                  <a:prstClr val="black"/>
                </a:solidFill>
              </a:rPr>
              <a:t>Robotisation ?</a:t>
            </a:r>
          </a:p>
        </p:txBody>
      </p:sp>
      <p:pic>
        <p:nvPicPr>
          <p:cNvPr id="38" name="Picture 4" descr="C:\_Cern\test\Meervoudig\DSCF3086 (Small).JPG"/>
          <p:cNvPicPr>
            <a:picLocks noChangeAspect="1" noChangeArrowheads="1"/>
          </p:cNvPicPr>
          <p:nvPr/>
        </p:nvPicPr>
        <p:blipFill>
          <a:blip r:embed="rId3" cstate="print"/>
          <a:srcRect/>
          <a:stretch>
            <a:fillRect/>
          </a:stretch>
        </p:blipFill>
        <p:spPr bwMode="auto">
          <a:xfrm>
            <a:off x="7020272" y="4837724"/>
            <a:ext cx="1620000" cy="1215000"/>
          </a:xfrm>
          <a:prstGeom prst="rect">
            <a:avLst/>
          </a:prstGeom>
          <a:noFill/>
        </p:spPr>
      </p:pic>
      <p:pic>
        <p:nvPicPr>
          <p:cNvPr id="9" name="Picture 2"/>
          <p:cNvPicPr>
            <a:picLocks noChangeAspect="1" noChangeArrowheads="1"/>
          </p:cNvPicPr>
          <p:nvPr/>
        </p:nvPicPr>
        <p:blipFill>
          <a:blip r:embed="rId4" cstate="print"/>
          <a:srcRect/>
          <a:stretch>
            <a:fillRect/>
          </a:stretch>
        </p:blipFill>
        <p:spPr bwMode="auto">
          <a:xfrm>
            <a:off x="6948264" y="1988966"/>
            <a:ext cx="1800000" cy="1534337"/>
          </a:xfrm>
          <a:prstGeom prst="rect">
            <a:avLst/>
          </a:prstGeom>
          <a:noFill/>
          <a:ln w="9525">
            <a:noFill/>
            <a:miter lim="800000"/>
            <a:headEnd/>
            <a:tailEnd/>
          </a:ln>
          <a:effectLst/>
        </p:spPr>
      </p:pic>
      <p:sp>
        <p:nvSpPr>
          <p:cNvPr id="39" name="TextBox 38"/>
          <p:cNvSpPr txBox="1"/>
          <p:nvPr/>
        </p:nvSpPr>
        <p:spPr>
          <a:xfrm>
            <a:off x="539554" y="1527179"/>
            <a:ext cx="1656184" cy="646331"/>
          </a:xfrm>
          <a:prstGeom prst="rect">
            <a:avLst/>
          </a:prstGeom>
          <a:noFill/>
        </p:spPr>
        <p:txBody>
          <a:bodyPr wrap="square" rtlCol="0">
            <a:spAutoFit/>
          </a:bodyPr>
          <a:lstStyle/>
          <a:p>
            <a:pPr algn="ctr" defTabSz="914400"/>
            <a:r>
              <a:rPr lang="en-US" sz="1200" dirty="0" smtClean="0">
                <a:solidFill>
                  <a:prstClr val="black"/>
                </a:solidFill>
              </a:rPr>
              <a:t>First machines at research institutes and universities</a:t>
            </a:r>
          </a:p>
        </p:txBody>
      </p:sp>
      <p:sp>
        <p:nvSpPr>
          <p:cNvPr id="40" name="TextBox 39"/>
          <p:cNvSpPr txBox="1"/>
          <p:nvPr/>
        </p:nvSpPr>
        <p:spPr>
          <a:xfrm>
            <a:off x="2699793" y="1527179"/>
            <a:ext cx="1679114" cy="646331"/>
          </a:xfrm>
          <a:prstGeom prst="rect">
            <a:avLst/>
          </a:prstGeom>
          <a:noFill/>
        </p:spPr>
        <p:txBody>
          <a:bodyPr wrap="none" rtlCol="0">
            <a:spAutoFit/>
          </a:bodyPr>
          <a:lstStyle/>
          <a:p>
            <a:pPr defTabSz="914400"/>
            <a:r>
              <a:rPr lang="en-US" sz="1200" dirty="0" smtClean="0">
                <a:solidFill>
                  <a:prstClr val="black"/>
                </a:solidFill>
              </a:rPr>
              <a:t>Start of industrialization</a:t>
            </a:r>
          </a:p>
          <a:p>
            <a:pPr defTabSz="914400">
              <a:buFont typeface="Arial" pitchFamily="34" charset="0"/>
              <a:buChar char="•"/>
            </a:pPr>
            <a:r>
              <a:rPr lang="en-US" sz="1200" dirty="0" smtClean="0">
                <a:solidFill>
                  <a:prstClr val="black"/>
                </a:solidFill>
              </a:rPr>
              <a:t> </a:t>
            </a:r>
            <a:r>
              <a:rPr lang="en-US" sz="1200" i="1" dirty="0" smtClean="0">
                <a:solidFill>
                  <a:prstClr val="black"/>
                </a:solidFill>
              </a:rPr>
              <a:t>Optical recording</a:t>
            </a:r>
          </a:p>
          <a:p>
            <a:pPr defTabSz="914400">
              <a:buFont typeface="Arial" pitchFamily="34" charset="0"/>
              <a:buChar char="•"/>
            </a:pPr>
            <a:r>
              <a:rPr lang="en-US" sz="1200" i="1" dirty="0" smtClean="0">
                <a:solidFill>
                  <a:prstClr val="black"/>
                </a:solidFill>
              </a:rPr>
              <a:t> contact lenses</a:t>
            </a:r>
            <a:endParaRPr lang="nl-NL" sz="1200" i="1" dirty="0">
              <a:solidFill>
                <a:prstClr val="black"/>
              </a:solidFill>
            </a:endParaRPr>
          </a:p>
        </p:txBody>
      </p:sp>
      <p:sp>
        <p:nvSpPr>
          <p:cNvPr id="41" name="Chevron 40"/>
          <p:cNvSpPr/>
          <p:nvPr/>
        </p:nvSpPr>
        <p:spPr>
          <a:xfrm>
            <a:off x="251522" y="1000950"/>
            <a:ext cx="8712968" cy="216024"/>
          </a:xfrm>
          <a:prstGeom prst="chevron">
            <a:avLst/>
          </a:prstGeom>
          <a:noFill/>
          <a:ln w="1270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srgbClr val="4F81BD"/>
                </a:solidFill>
              </a:rPr>
              <a:t>Single point diamond turning</a:t>
            </a:r>
            <a:endParaRPr lang="nl-NL" sz="1400" b="1" dirty="0">
              <a:solidFill>
                <a:srgbClr val="4F81BD"/>
              </a:solidFill>
            </a:endParaRPr>
          </a:p>
        </p:txBody>
      </p:sp>
      <p:sp>
        <p:nvSpPr>
          <p:cNvPr id="49" name="Chevron 48"/>
          <p:cNvSpPr/>
          <p:nvPr/>
        </p:nvSpPr>
        <p:spPr>
          <a:xfrm>
            <a:off x="251520" y="3903439"/>
            <a:ext cx="2160000" cy="216024"/>
          </a:xfrm>
          <a:prstGeom prst="chevron">
            <a:avLst/>
          </a:prstGeom>
          <a:solidFill>
            <a:schemeClr val="accent1"/>
          </a:solidFill>
          <a:ln>
            <a:solidFill>
              <a:schemeClr val="accent1"/>
            </a:solidFill>
          </a:ln>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prstClr val="white"/>
                </a:solidFill>
              </a:rPr>
              <a:t>Up to the 1990’s</a:t>
            </a:r>
            <a:endParaRPr lang="nl-NL" sz="1400" b="1" dirty="0">
              <a:solidFill>
                <a:prstClr val="white"/>
              </a:solidFill>
            </a:endParaRPr>
          </a:p>
        </p:txBody>
      </p:sp>
      <p:sp>
        <p:nvSpPr>
          <p:cNvPr id="50" name="Chevron 49"/>
          <p:cNvSpPr/>
          <p:nvPr/>
        </p:nvSpPr>
        <p:spPr>
          <a:xfrm>
            <a:off x="2483768" y="3903439"/>
            <a:ext cx="2160000" cy="216024"/>
          </a:xfrm>
          <a:prstGeom prst="chevron">
            <a:avLst/>
          </a:prstGeom>
          <a:ln>
            <a:solidFill>
              <a:schemeClr val="accent1"/>
            </a:solidFill>
          </a:ln>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prstClr val="white"/>
                </a:solidFill>
              </a:rPr>
              <a:t>1990’s - 2000’s</a:t>
            </a:r>
            <a:endParaRPr lang="nl-NL" sz="1600" b="1" dirty="0">
              <a:solidFill>
                <a:prstClr val="white"/>
              </a:solidFill>
            </a:endParaRPr>
          </a:p>
        </p:txBody>
      </p:sp>
      <p:sp>
        <p:nvSpPr>
          <p:cNvPr id="51" name="Chevron 50"/>
          <p:cNvSpPr/>
          <p:nvPr/>
        </p:nvSpPr>
        <p:spPr>
          <a:xfrm>
            <a:off x="4644008" y="3903439"/>
            <a:ext cx="2160000" cy="216024"/>
          </a:xfrm>
          <a:prstGeom prst="chevron">
            <a:avLst/>
          </a:prstGeom>
          <a:ln>
            <a:solidFill>
              <a:schemeClr val="accent1"/>
            </a:solidFill>
          </a:ln>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prstClr val="white"/>
                </a:solidFill>
              </a:rPr>
              <a:t>2010’s</a:t>
            </a:r>
            <a:endParaRPr lang="nl-NL" sz="1600" b="1" dirty="0">
              <a:solidFill>
                <a:prstClr val="white"/>
              </a:solidFill>
            </a:endParaRPr>
          </a:p>
        </p:txBody>
      </p:sp>
      <p:sp>
        <p:nvSpPr>
          <p:cNvPr id="53" name="Chevron 52"/>
          <p:cNvSpPr/>
          <p:nvPr/>
        </p:nvSpPr>
        <p:spPr>
          <a:xfrm>
            <a:off x="6804248" y="3903439"/>
            <a:ext cx="2160000" cy="216024"/>
          </a:xfrm>
          <a:prstGeom prst="chevron">
            <a:avLst/>
          </a:prstGeom>
          <a:ln>
            <a:solidFill>
              <a:schemeClr val="accent1"/>
            </a:solidFill>
          </a:ln>
          <a:scene3d>
            <a:camera prst="orthographicFront"/>
            <a:lightRig rig="threePt" dir="t"/>
          </a:scene3d>
          <a:sp3d prstMaterial="metal">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prstClr val="white"/>
                </a:solidFill>
              </a:rPr>
              <a:t>Future ?</a:t>
            </a:r>
            <a:endParaRPr lang="nl-NL" sz="1400" b="1" dirty="0">
              <a:solidFill>
                <a:prstClr val="white"/>
              </a:solidFill>
            </a:endParaRPr>
          </a:p>
        </p:txBody>
      </p:sp>
      <p:sp>
        <p:nvSpPr>
          <p:cNvPr id="57" name="Chevron 56"/>
          <p:cNvSpPr/>
          <p:nvPr/>
        </p:nvSpPr>
        <p:spPr>
          <a:xfrm>
            <a:off x="251522" y="3615407"/>
            <a:ext cx="8712968" cy="216024"/>
          </a:xfrm>
          <a:prstGeom prst="chevron">
            <a:avLst/>
          </a:prstGeom>
          <a:noFill/>
          <a:ln w="1270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400" b="1" dirty="0" smtClean="0">
                <a:solidFill>
                  <a:srgbClr val="4F81BD"/>
                </a:solidFill>
              </a:rPr>
              <a:t>Ultra precision diamond milling </a:t>
            </a:r>
            <a:r>
              <a:rPr lang="en-US" sz="1200" b="1" i="1" dirty="0" smtClean="0">
                <a:solidFill>
                  <a:srgbClr val="4F81BD"/>
                </a:solidFill>
              </a:rPr>
              <a:t>(lagging more than a decade behind on turning)</a:t>
            </a:r>
            <a:endParaRPr lang="nl-NL" sz="1400" b="1" i="1" dirty="0">
              <a:solidFill>
                <a:srgbClr val="4F81BD"/>
              </a:solidFill>
            </a:endParaRPr>
          </a:p>
        </p:txBody>
      </p:sp>
      <p:sp>
        <p:nvSpPr>
          <p:cNvPr id="58" name="TextBox 57"/>
          <p:cNvSpPr txBox="1"/>
          <p:nvPr/>
        </p:nvSpPr>
        <p:spPr>
          <a:xfrm>
            <a:off x="539552" y="4149206"/>
            <a:ext cx="1611980" cy="830997"/>
          </a:xfrm>
          <a:prstGeom prst="rect">
            <a:avLst/>
          </a:prstGeom>
          <a:noFill/>
        </p:spPr>
        <p:txBody>
          <a:bodyPr wrap="none" rtlCol="0">
            <a:spAutoFit/>
          </a:bodyPr>
          <a:lstStyle/>
          <a:p>
            <a:pPr defTabSz="914400"/>
            <a:r>
              <a:rPr lang="en-US" sz="1200" dirty="0" smtClean="0">
                <a:solidFill>
                  <a:prstClr val="black"/>
                </a:solidFill>
              </a:rPr>
              <a:t>Limited to fly cutting</a:t>
            </a:r>
          </a:p>
          <a:p>
            <a:pPr defTabSz="914400">
              <a:buFont typeface="Arial" pitchFamily="34" charset="0"/>
              <a:buChar char="•"/>
            </a:pPr>
            <a:r>
              <a:rPr lang="en-US" sz="1200" dirty="0" smtClean="0">
                <a:solidFill>
                  <a:prstClr val="black"/>
                </a:solidFill>
              </a:rPr>
              <a:t> </a:t>
            </a:r>
            <a:r>
              <a:rPr lang="en-US" sz="1200" i="1" dirty="0" smtClean="0">
                <a:solidFill>
                  <a:prstClr val="black"/>
                </a:solidFill>
              </a:rPr>
              <a:t>mirror optics</a:t>
            </a:r>
          </a:p>
          <a:p>
            <a:pPr defTabSz="914400">
              <a:buFont typeface="Arial" pitchFamily="34" charset="0"/>
              <a:buChar char="•"/>
            </a:pPr>
            <a:r>
              <a:rPr lang="en-US" sz="1200" i="1" dirty="0" smtClean="0">
                <a:solidFill>
                  <a:prstClr val="black"/>
                </a:solidFill>
              </a:rPr>
              <a:t> Laser scanner mirrors</a:t>
            </a:r>
          </a:p>
          <a:p>
            <a:pPr defTabSz="914400">
              <a:buFont typeface="Arial" pitchFamily="34" charset="0"/>
              <a:buChar char="•"/>
            </a:pPr>
            <a:endParaRPr lang="nl-NL" sz="1200" dirty="0">
              <a:solidFill>
                <a:prstClr val="black"/>
              </a:solidFill>
            </a:endParaRPr>
          </a:p>
        </p:txBody>
      </p:sp>
      <p:sp>
        <p:nvSpPr>
          <p:cNvPr id="59" name="TextBox 58"/>
          <p:cNvSpPr txBox="1"/>
          <p:nvPr/>
        </p:nvSpPr>
        <p:spPr>
          <a:xfrm>
            <a:off x="4788090" y="4149206"/>
            <a:ext cx="1774525" cy="646331"/>
          </a:xfrm>
          <a:prstGeom prst="rect">
            <a:avLst/>
          </a:prstGeom>
          <a:noFill/>
        </p:spPr>
        <p:txBody>
          <a:bodyPr wrap="none" rtlCol="0">
            <a:spAutoFit/>
          </a:bodyPr>
          <a:lstStyle/>
          <a:p>
            <a:pPr defTabSz="914400"/>
            <a:r>
              <a:rPr lang="en-US" sz="1200" dirty="0" smtClean="0">
                <a:solidFill>
                  <a:prstClr val="black"/>
                </a:solidFill>
              </a:rPr>
              <a:t>First proto type machines</a:t>
            </a:r>
          </a:p>
          <a:p>
            <a:pPr defTabSz="914400">
              <a:buFont typeface="Arial" pitchFamily="34" charset="0"/>
              <a:buChar char="•"/>
            </a:pPr>
            <a:r>
              <a:rPr lang="en-US" sz="1200" dirty="0" smtClean="0">
                <a:solidFill>
                  <a:prstClr val="black"/>
                </a:solidFill>
              </a:rPr>
              <a:t> </a:t>
            </a:r>
            <a:r>
              <a:rPr lang="en-US" sz="1200" i="1" dirty="0" smtClean="0">
                <a:solidFill>
                  <a:prstClr val="black"/>
                </a:solidFill>
              </a:rPr>
              <a:t>Micro fluidics</a:t>
            </a:r>
          </a:p>
          <a:p>
            <a:pPr defTabSz="914400">
              <a:buFont typeface="Arial" pitchFamily="34" charset="0"/>
              <a:buChar char="•"/>
            </a:pPr>
            <a:r>
              <a:rPr lang="en-US" sz="1200" i="1" dirty="0" smtClean="0">
                <a:solidFill>
                  <a:prstClr val="black"/>
                </a:solidFill>
              </a:rPr>
              <a:t> Accelerator parts</a:t>
            </a:r>
            <a:endParaRPr lang="nl-NL" sz="1200" i="1" dirty="0">
              <a:solidFill>
                <a:prstClr val="black"/>
              </a:solidFill>
            </a:endParaRPr>
          </a:p>
        </p:txBody>
      </p:sp>
      <p:pic>
        <p:nvPicPr>
          <p:cNvPr id="141315" name="Picture 3"/>
          <p:cNvPicPr>
            <a:picLocks noChangeAspect="1" noChangeArrowheads="1"/>
          </p:cNvPicPr>
          <p:nvPr/>
        </p:nvPicPr>
        <p:blipFill>
          <a:blip r:embed="rId5" cstate="print"/>
          <a:srcRect/>
          <a:stretch>
            <a:fillRect/>
          </a:stretch>
        </p:blipFill>
        <p:spPr bwMode="auto">
          <a:xfrm>
            <a:off x="539552" y="2101359"/>
            <a:ext cx="1800000" cy="1309551"/>
          </a:xfrm>
          <a:prstGeom prst="rect">
            <a:avLst/>
          </a:prstGeom>
          <a:noFill/>
          <a:ln w="9525">
            <a:noFill/>
            <a:miter lim="800000"/>
            <a:headEnd/>
            <a:tailEnd/>
          </a:ln>
        </p:spPr>
      </p:pic>
      <p:pic>
        <p:nvPicPr>
          <p:cNvPr id="60" name="Picture 2" descr="C:\backup pc werk\VDL ETG intranet\CTC\CTC_Departments\UPT&amp;Metrology\submicron\equipment\images\esdo.gif"/>
          <p:cNvPicPr>
            <a:picLocks noChangeAspect="1" noChangeArrowheads="1"/>
          </p:cNvPicPr>
          <p:nvPr/>
        </p:nvPicPr>
        <p:blipFill>
          <a:blip r:embed="rId6" cstate="print"/>
          <a:srcRect/>
          <a:stretch>
            <a:fillRect/>
          </a:stretch>
        </p:blipFill>
        <p:spPr bwMode="auto">
          <a:xfrm>
            <a:off x="2771800" y="2148508"/>
            <a:ext cx="1620000" cy="1215000"/>
          </a:xfrm>
          <a:prstGeom prst="rect">
            <a:avLst/>
          </a:prstGeom>
          <a:noFill/>
        </p:spPr>
      </p:pic>
      <p:pic>
        <p:nvPicPr>
          <p:cNvPr id="141317" name="Picture 5" descr="http://www.dac-intl.com/wp-content/uploads/2X-ALM.06-09.small_.jpg"/>
          <p:cNvPicPr>
            <a:picLocks noChangeAspect="1" noChangeArrowheads="1"/>
          </p:cNvPicPr>
          <p:nvPr/>
        </p:nvPicPr>
        <p:blipFill>
          <a:blip r:embed="rId7" cstate="print"/>
          <a:srcRect/>
          <a:stretch>
            <a:fillRect/>
          </a:stretch>
        </p:blipFill>
        <p:spPr bwMode="auto">
          <a:xfrm>
            <a:off x="2843871" y="4581128"/>
            <a:ext cx="1381995" cy="1728192"/>
          </a:xfrm>
          <a:prstGeom prst="rect">
            <a:avLst/>
          </a:prstGeom>
          <a:noFill/>
        </p:spPr>
      </p:pic>
      <p:sp>
        <p:nvSpPr>
          <p:cNvPr id="56" name="TextBox 55"/>
          <p:cNvSpPr txBox="1"/>
          <p:nvPr/>
        </p:nvSpPr>
        <p:spPr>
          <a:xfrm>
            <a:off x="2699792" y="4141758"/>
            <a:ext cx="1866408" cy="646331"/>
          </a:xfrm>
          <a:prstGeom prst="rect">
            <a:avLst/>
          </a:prstGeom>
          <a:noFill/>
        </p:spPr>
        <p:txBody>
          <a:bodyPr wrap="none" rtlCol="0">
            <a:spAutoFit/>
          </a:bodyPr>
          <a:lstStyle/>
          <a:p>
            <a:pPr defTabSz="914400"/>
            <a:r>
              <a:rPr lang="en-US" sz="1200" dirty="0" smtClean="0">
                <a:solidFill>
                  <a:prstClr val="black"/>
                </a:solidFill>
              </a:rPr>
              <a:t>Milling as add-on on lathes</a:t>
            </a:r>
          </a:p>
          <a:p>
            <a:pPr defTabSz="914400">
              <a:buFont typeface="Arial" pitchFamily="34" charset="0"/>
              <a:buChar char="•"/>
            </a:pPr>
            <a:r>
              <a:rPr lang="en-US" sz="1200" dirty="0" smtClean="0">
                <a:solidFill>
                  <a:prstClr val="black"/>
                </a:solidFill>
              </a:rPr>
              <a:t> </a:t>
            </a:r>
            <a:r>
              <a:rPr lang="en-US" sz="1200" i="1" dirty="0" smtClean="0">
                <a:solidFill>
                  <a:prstClr val="black"/>
                </a:solidFill>
              </a:rPr>
              <a:t>Lens arrays</a:t>
            </a:r>
          </a:p>
          <a:p>
            <a:pPr defTabSz="914400">
              <a:buFont typeface="Arial" pitchFamily="34" charset="0"/>
              <a:buChar char="•"/>
            </a:pPr>
            <a:r>
              <a:rPr lang="en-US" sz="1200" i="1" dirty="0" smtClean="0">
                <a:solidFill>
                  <a:prstClr val="black"/>
                </a:solidFill>
              </a:rPr>
              <a:t> Intra ocular lenses</a:t>
            </a:r>
            <a:endParaRPr lang="nl-NL" sz="1200" i="1" dirty="0">
              <a:solidFill>
                <a:prstClr val="black"/>
              </a:solidFill>
            </a:endParaRPr>
          </a:p>
        </p:txBody>
      </p:sp>
      <p:pic>
        <p:nvPicPr>
          <p:cNvPr id="30"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16216" y="4959039"/>
            <a:ext cx="1800000" cy="1062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2" name="Picture 6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60232" y="2010139"/>
            <a:ext cx="1800000" cy="14909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2083710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igo\2010\Reports_Papers_Conferences_Talks\100707 for Yoshida KEK大学院勧誘ポスター\Cover page Nextef inside shield.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58628" y="909512"/>
            <a:ext cx="5469934" cy="2552069"/>
          </a:xfrm>
          <a:prstGeom prst="rect">
            <a:avLst/>
          </a:prstGeom>
          <a:noFill/>
        </p:spPr>
      </p:pic>
      <p:sp>
        <p:nvSpPr>
          <p:cNvPr id="3" name="TextBox 2"/>
          <p:cNvSpPr txBox="1"/>
          <p:nvPr/>
        </p:nvSpPr>
        <p:spPr>
          <a:xfrm>
            <a:off x="1331713" y="188766"/>
            <a:ext cx="6652061" cy="461665"/>
          </a:xfrm>
          <a:prstGeom prst="rect">
            <a:avLst/>
          </a:prstGeom>
          <a:noFill/>
        </p:spPr>
        <p:txBody>
          <a:bodyPr wrap="square" lIns="91328" tIns="45666" rIns="91328" bIns="45666" rtlCol="0">
            <a:spAutoFit/>
          </a:bodyPr>
          <a:lstStyle/>
          <a:p>
            <a:pPr algn="ctr"/>
            <a:r>
              <a:rPr lang="en-GB" sz="2400" dirty="0"/>
              <a:t>Klystron-based test stands for CLIC</a:t>
            </a:r>
          </a:p>
        </p:txBody>
      </p:sp>
      <p:sp>
        <p:nvSpPr>
          <p:cNvPr id="4" name="Rectangle 3"/>
          <p:cNvSpPr/>
          <p:nvPr/>
        </p:nvSpPr>
        <p:spPr>
          <a:xfrm>
            <a:off x="5666250" y="909382"/>
            <a:ext cx="2343557" cy="523111"/>
          </a:xfrm>
          <a:prstGeom prst="rect">
            <a:avLst/>
          </a:prstGeom>
        </p:spPr>
        <p:txBody>
          <a:bodyPr wrap="none" lIns="91328" tIns="45666" rIns="91328" bIns="45666">
            <a:spAutoFit/>
          </a:bodyPr>
          <a:lstStyle/>
          <a:p>
            <a:pPr algn="ctr"/>
            <a:r>
              <a:rPr lang="en-GB" sz="2800" b="1" dirty="0"/>
              <a:t>NEXTEF at KEK</a:t>
            </a:r>
          </a:p>
        </p:txBody>
      </p:sp>
      <p:pic>
        <p:nvPicPr>
          <p:cNvPr id="5"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1520" y="3666903"/>
            <a:ext cx="3100102" cy="2508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611378" y="3671629"/>
            <a:ext cx="2020583" cy="461556"/>
          </a:xfrm>
          <a:prstGeom prst="rect">
            <a:avLst/>
          </a:prstGeom>
        </p:spPr>
        <p:txBody>
          <a:bodyPr wrap="none" lIns="91328" tIns="45666" rIns="91328" bIns="45666">
            <a:spAutoFit/>
          </a:bodyPr>
          <a:lstStyle/>
          <a:p>
            <a:pPr algn="ctr"/>
            <a:r>
              <a:rPr lang="en-GB" sz="2400" dirty="0"/>
              <a:t>XBox1 at CERN</a:t>
            </a:r>
          </a:p>
        </p:txBody>
      </p:sp>
      <p:pic>
        <p:nvPicPr>
          <p:cNvPr id="7" name="Picture 3"/>
          <p:cNvPicPr preferRelativeResize="0">
            <a:picLocks noChangeAspect="1" noChangeArrowheads="1"/>
          </p:cNvPicPr>
          <p:nvPr/>
        </p:nvPicPr>
        <p:blipFill>
          <a:blip r:embed="rId4" cstate="print"/>
          <a:srcRect/>
          <a:stretch>
            <a:fillRect/>
          </a:stretch>
        </p:blipFill>
        <p:spPr bwMode="auto">
          <a:xfrm>
            <a:off x="7617238" y="1517048"/>
            <a:ext cx="1296144" cy="2199984"/>
          </a:xfrm>
          <a:prstGeom prst="rect">
            <a:avLst/>
          </a:prstGeom>
          <a:noFill/>
          <a:ln w="9525">
            <a:noFill/>
            <a:miter lim="800000"/>
            <a:headEnd/>
            <a:tailEnd/>
          </a:ln>
        </p:spPr>
      </p:pic>
      <p:sp>
        <p:nvSpPr>
          <p:cNvPr id="8" name="TextBox 7"/>
          <p:cNvSpPr txBox="1"/>
          <p:nvPr/>
        </p:nvSpPr>
        <p:spPr>
          <a:xfrm>
            <a:off x="7519474" y="3902462"/>
            <a:ext cx="1505955" cy="369223"/>
          </a:xfrm>
          <a:prstGeom prst="rect">
            <a:avLst/>
          </a:prstGeom>
          <a:noFill/>
        </p:spPr>
        <p:txBody>
          <a:bodyPr wrap="none" lIns="91328" tIns="45666" rIns="91328" bIns="45666" rtlCol="0">
            <a:spAutoFit/>
          </a:bodyPr>
          <a:lstStyle/>
          <a:p>
            <a:r>
              <a:rPr lang="en-GB" dirty="0" smtClean="0"/>
              <a:t>ASTA at SLAC?</a:t>
            </a:r>
            <a:endParaRPr lang="en-GB" dirty="0"/>
          </a:p>
        </p:txBody>
      </p:sp>
      <p:pic>
        <p:nvPicPr>
          <p:cNvPr id="9" name="Picture 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851920" y="4437112"/>
            <a:ext cx="2824928" cy="200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804248" y="4437112"/>
            <a:ext cx="2289641" cy="1200220"/>
          </a:xfrm>
          <a:prstGeom prst="rect">
            <a:avLst/>
          </a:prstGeom>
          <a:noFill/>
        </p:spPr>
        <p:txBody>
          <a:bodyPr wrap="square" lIns="91328" tIns="45666" rIns="91328" bIns="45666" rtlCol="0">
            <a:spAutoFit/>
          </a:bodyPr>
          <a:lstStyle/>
          <a:p>
            <a:r>
              <a:rPr lang="en-GB" dirty="0" smtClean="0"/>
              <a:t>Xbox-2 at CERN based on XL-5</a:t>
            </a:r>
          </a:p>
          <a:p>
            <a:r>
              <a:rPr lang="en-GB" dirty="0" smtClean="0"/>
              <a:t>Xbox-3 at CERN based on 6 MW tube</a:t>
            </a:r>
            <a:endParaRPr lang="en-GB" dirty="0"/>
          </a:p>
        </p:txBody>
      </p:sp>
    </p:spTree>
    <p:extLst>
      <p:ext uri="{BB962C8B-B14F-4D97-AF65-F5344CB8AC3E}">
        <p14:creationId xmlns:p14="http://schemas.microsoft.com/office/powerpoint/2010/main" val="227005079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6" y="197418"/>
            <a:ext cx="6120680" cy="830997"/>
          </a:xfrm>
          <a:prstGeom prst="rect">
            <a:avLst/>
          </a:prstGeom>
          <a:noFill/>
        </p:spPr>
        <p:txBody>
          <a:bodyPr wrap="square" lIns="91328" tIns="45666" rIns="91328" bIns="45666" rtlCol="0">
            <a:spAutoFit/>
          </a:bodyPr>
          <a:lstStyle/>
          <a:p>
            <a:pPr algn="ctr"/>
            <a:r>
              <a:rPr lang="en-GB" sz="2400" dirty="0"/>
              <a:t>Accelerating gradients achieved in tests. </a:t>
            </a:r>
          </a:p>
          <a:p>
            <a:pPr algn="ctr"/>
            <a:r>
              <a:rPr lang="en-GB" sz="2400" dirty="0"/>
              <a:t>Status: 4-9-2012</a:t>
            </a:r>
          </a:p>
        </p:txBody>
      </p:sp>
      <p:pic>
        <p:nvPicPr>
          <p:cNvPr id="1026" name="Picture 2" descr="\\CERN\dfs\Workspaces\w\Wuensch\Calculations and experiments\gradient summary\BDR_Graph_30_08_2012.pn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3468" r="8141"/>
          <a:stretch/>
        </p:blipFill>
        <p:spPr bwMode="auto">
          <a:xfrm>
            <a:off x="172214" y="980728"/>
            <a:ext cx="8539688" cy="53361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22501" y="4797277"/>
            <a:ext cx="1527756" cy="369223"/>
          </a:xfrm>
          <a:prstGeom prst="rect">
            <a:avLst/>
          </a:prstGeom>
          <a:noFill/>
        </p:spPr>
        <p:txBody>
          <a:bodyPr wrap="none" lIns="91328" tIns="45666" rIns="91328" bIns="45666" rtlCol="0">
            <a:spAutoFit/>
          </a:bodyPr>
          <a:lstStyle/>
          <a:p>
            <a:r>
              <a:rPr lang="en-GB" b="1" dirty="0" smtClean="0">
                <a:solidFill>
                  <a:srgbClr val="0070C0"/>
                </a:solidFill>
              </a:rPr>
              <a:t>HOM damped</a:t>
            </a:r>
            <a:endParaRPr lang="en-GB" b="1" dirty="0">
              <a:solidFill>
                <a:srgbClr val="0070C0"/>
              </a:solidFill>
            </a:endParaRPr>
          </a:p>
        </p:txBody>
      </p:sp>
      <p:sp>
        <p:nvSpPr>
          <p:cNvPr id="4" name="TextBox 3"/>
          <p:cNvSpPr txBox="1"/>
          <p:nvPr/>
        </p:nvSpPr>
        <p:spPr>
          <a:xfrm>
            <a:off x="3587987" y="1029919"/>
            <a:ext cx="2116092" cy="369332"/>
          </a:xfrm>
          <a:prstGeom prst="rect">
            <a:avLst/>
          </a:prstGeom>
          <a:noFill/>
        </p:spPr>
        <p:txBody>
          <a:bodyPr wrap="none" rtlCol="0">
            <a:spAutoFit/>
          </a:bodyPr>
          <a:lstStyle/>
          <a:p>
            <a:r>
              <a:rPr lang="en-GB" b="1" dirty="0" smtClean="0"/>
              <a:t>KEK production/test</a:t>
            </a:r>
            <a:endParaRPr lang="en-GB" b="1" dirty="0"/>
          </a:p>
        </p:txBody>
      </p:sp>
      <p:cxnSp>
        <p:nvCxnSpPr>
          <p:cNvPr id="6" name="Straight Arrow Connector 5"/>
          <p:cNvCxnSpPr/>
          <p:nvPr/>
        </p:nvCxnSpPr>
        <p:spPr>
          <a:xfrm flipH="1">
            <a:off x="2915816" y="1214585"/>
            <a:ext cx="672171" cy="84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646033" y="1399251"/>
            <a:ext cx="502031" cy="517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704079" y="1214585"/>
            <a:ext cx="1892257" cy="8462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5436096" y="1214585"/>
            <a:ext cx="267983" cy="21424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1"/>
          </p:cNvCxnSpPr>
          <p:nvPr/>
        </p:nvCxnSpPr>
        <p:spPr>
          <a:xfrm flipH="1">
            <a:off x="2483768" y="1214585"/>
            <a:ext cx="1104219" cy="4862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84822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Photos from iPhone\2013-02-21\0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811" y="143587"/>
            <a:ext cx="4173495" cy="31172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16811" y="3260827"/>
            <a:ext cx="1236236" cy="369332"/>
          </a:xfrm>
          <a:prstGeom prst="rect">
            <a:avLst/>
          </a:prstGeom>
          <a:noFill/>
        </p:spPr>
        <p:txBody>
          <a:bodyPr wrap="none" rtlCol="0">
            <a:spAutoFit/>
          </a:bodyPr>
          <a:lstStyle/>
          <a:p>
            <a:pPr defTabSz="914400"/>
            <a:r>
              <a:rPr lang="en-GB" dirty="0" smtClean="0">
                <a:solidFill>
                  <a:srgbClr val="4D5B6B"/>
                </a:solidFill>
              </a:rPr>
              <a:t>21.02.2013</a:t>
            </a:r>
            <a:endParaRPr lang="en-GB" dirty="0">
              <a:solidFill>
                <a:srgbClr val="4D5B6B"/>
              </a:solidFill>
            </a:endParaRPr>
          </a:p>
        </p:txBody>
      </p:sp>
      <p:sp>
        <p:nvSpPr>
          <p:cNvPr id="5" name="TextBox 4"/>
          <p:cNvSpPr txBox="1"/>
          <p:nvPr/>
        </p:nvSpPr>
        <p:spPr>
          <a:xfrm>
            <a:off x="4716016" y="3260827"/>
            <a:ext cx="1236236" cy="369332"/>
          </a:xfrm>
          <a:prstGeom prst="rect">
            <a:avLst/>
          </a:prstGeom>
          <a:noFill/>
        </p:spPr>
        <p:txBody>
          <a:bodyPr wrap="none" rtlCol="0">
            <a:spAutoFit/>
          </a:bodyPr>
          <a:lstStyle/>
          <a:p>
            <a:pPr defTabSz="914400"/>
            <a:r>
              <a:rPr lang="en-GB" dirty="0">
                <a:solidFill>
                  <a:srgbClr val="4D5B6B"/>
                </a:solidFill>
              </a:rPr>
              <a:t>0</a:t>
            </a:r>
            <a:r>
              <a:rPr lang="en-GB" dirty="0" smtClean="0">
                <a:solidFill>
                  <a:srgbClr val="4D5B6B"/>
                </a:solidFill>
              </a:rPr>
              <a:t>8.05.2013</a:t>
            </a:r>
            <a:endParaRPr lang="en-GB" dirty="0">
              <a:solidFill>
                <a:srgbClr val="4D5B6B"/>
              </a:solidFill>
            </a:endParaRPr>
          </a:p>
        </p:txBody>
      </p:sp>
      <p:sp>
        <p:nvSpPr>
          <p:cNvPr id="3" name="Title 2"/>
          <p:cNvSpPr>
            <a:spLocks noGrp="1"/>
          </p:cNvSpPr>
          <p:nvPr>
            <p:ph type="title"/>
          </p:nvPr>
        </p:nvSpPr>
        <p:spPr/>
        <p:txBody>
          <a:bodyPr/>
          <a:lstStyle/>
          <a:p>
            <a:r>
              <a:rPr lang="en-GB" dirty="0" smtClean="0"/>
              <a:t>Site preparation</a:t>
            </a:r>
            <a:endParaRPr lang="en-GB" dirty="0"/>
          </a:p>
        </p:txBody>
      </p:sp>
      <p:sp>
        <p:nvSpPr>
          <p:cNvPr id="7" name="TextBox 6"/>
          <p:cNvSpPr txBox="1"/>
          <p:nvPr/>
        </p:nvSpPr>
        <p:spPr>
          <a:xfrm>
            <a:off x="935375" y="3630159"/>
            <a:ext cx="6685997" cy="1754326"/>
          </a:xfrm>
          <a:prstGeom prst="rect">
            <a:avLst/>
          </a:prstGeom>
          <a:noFill/>
        </p:spPr>
        <p:txBody>
          <a:bodyPr wrap="none" rtlCol="0">
            <a:spAutoFit/>
          </a:bodyPr>
          <a:lstStyle/>
          <a:p>
            <a:pPr defTabSz="914400"/>
            <a:r>
              <a:rPr lang="en-GB" dirty="0" smtClean="0">
                <a:solidFill>
                  <a:srgbClr val="4D5B6B"/>
                </a:solidFill>
              </a:rPr>
              <a:t>Pre-approved by safety for radiation and seismic risks (more to come)</a:t>
            </a:r>
          </a:p>
          <a:p>
            <a:pPr defTabSz="914400"/>
            <a:r>
              <a:rPr lang="en-GB" dirty="0" smtClean="0">
                <a:solidFill>
                  <a:srgbClr val="4D5B6B"/>
                </a:solidFill>
              </a:rPr>
              <a:t>Shielding reinforced, area cleared, </a:t>
            </a:r>
          </a:p>
          <a:p>
            <a:pPr defTabSz="914400"/>
            <a:r>
              <a:rPr lang="en-GB" dirty="0" smtClean="0">
                <a:solidFill>
                  <a:srgbClr val="4D5B6B"/>
                </a:solidFill>
              </a:rPr>
              <a:t>Utilities to be deployed during summer</a:t>
            </a:r>
          </a:p>
          <a:p>
            <a:pPr defTabSz="914400"/>
            <a:r>
              <a:rPr lang="en-GB" dirty="0" smtClean="0">
                <a:solidFill>
                  <a:srgbClr val="4D5B6B"/>
                </a:solidFill>
              </a:rPr>
              <a:t>Modulator in place. Walls to be closed now.</a:t>
            </a:r>
          </a:p>
          <a:p>
            <a:pPr defTabSz="914400"/>
            <a:r>
              <a:rPr lang="en-GB" dirty="0" smtClean="0">
                <a:solidFill>
                  <a:srgbClr val="4D5B6B"/>
                </a:solidFill>
              </a:rPr>
              <a:t>Continuous work</a:t>
            </a:r>
          </a:p>
          <a:p>
            <a:pPr defTabSz="914400"/>
            <a:endParaRPr lang="en-GB" dirty="0">
              <a:solidFill>
                <a:srgbClr val="4D5B6B"/>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43586"/>
            <a:ext cx="4173495" cy="3117241"/>
          </a:xfrm>
          <a:prstGeom prst="rect">
            <a:avLst/>
          </a:prstGeom>
        </p:spPr>
      </p:pic>
    </p:spTree>
    <p:extLst>
      <p:ext uri="{BB962C8B-B14F-4D97-AF65-F5344CB8AC3E}">
        <p14:creationId xmlns:p14="http://schemas.microsoft.com/office/powerpoint/2010/main" val="529245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D24.JPG"/>
          <p:cNvPicPr>
            <a:picLocks noChangeAspect="1"/>
          </p:cNvPicPr>
          <p:nvPr/>
        </p:nvPicPr>
        <p:blipFill>
          <a:blip r:embed="rId2" cstate="print"/>
          <a:srcRect t="31111" r="41667" b="31111"/>
          <a:stretch>
            <a:fillRect/>
          </a:stretch>
        </p:blipFill>
        <p:spPr bwMode="auto">
          <a:xfrm>
            <a:off x="5591244" y="983501"/>
            <a:ext cx="2856070" cy="1388039"/>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 name="TextBox 3"/>
          <p:cNvSpPr txBox="1">
            <a:spLocks noChangeArrowheads="1"/>
          </p:cNvSpPr>
          <p:nvPr/>
        </p:nvSpPr>
        <p:spPr bwMode="auto">
          <a:xfrm>
            <a:off x="6838468" y="821885"/>
            <a:ext cx="685800" cy="307777"/>
          </a:xfrm>
          <a:prstGeom prst="rect">
            <a:avLst/>
          </a:prstGeom>
          <a:solidFill>
            <a:schemeClr val="bg1"/>
          </a:solidFill>
          <a:ln w="9525">
            <a:solidFill>
              <a:srgbClr val="D9D9D9"/>
            </a:solidFill>
            <a:miter lim="800000"/>
            <a:headEnd/>
            <a:tailEnd/>
          </a:ln>
          <a:effectLst>
            <a:outerShdw blurRad="50800" dist="38100" dir="2700000" algn="tl" rotWithShape="0">
              <a:prstClr val="black">
                <a:alpha val="40000"/>
              </a:prstClr>
            </a:outerShdw>
          </a:effectLst>
        </p:spPr>
        <p:txBody>
          <a:bodyPr lIns="91328" tIns="45666" rIns="91328" bIns="45666">
            <a:spAutoFit/>
          </a:bodyPr>
          <a:lstStyle/>
          <a:p>
            <a:r>
              <a:rPr lang="en-US" sz="1400" dirty="0">
                <a:latin typeface="Calibri"/>
                <a:cs typeface="Calibri"/>
              </a:rPr>
              <a:t>TD24</a:t>
            </a:r>
          </a:p>
        </p:txBody>
      </p:sp>
      <p:sp>
        <p:nvSpPr>
          <p:cNvPr id="8" name="Content Placeholder 3"/>
          <p:cNvSpPr txBox="1">
            <a:spLocks/>
          </p:cNvSpPr>
          <p:nvPr/>
        </p:nvSpPr>
        <p:spPr bwMode="auto">
          <a:xfrm>
            <a:off x="3746500" y="2775942"/>
            <a:ext cx="5397500" cy="735149"/>
          </a:xfrm>
          <a:prstGeom prst="rect">
            <a:avLst/>
          </a:prstGeom>
          <a:solidFill>
            <a:schemeClr val="bg1">
              <a:lumMod val="95000"/>
            </a:schemeClr>
          </a:solidFill>
          <a:ln w="9525">
            <a:noFill/>
            <a:miter lim="800000"/>
            <a:headEnd/>
            <a:tailEnd/>
          </a:ln>
          <a:effectLst>
            <a:outerShdw dist="38100" dir="2700000" rotWithShape="0">
              <a:srgbClr val="808080">
                <a:alpha val="42999"/>
              </a:srgbClr>
            </a:outerShdw>
          </a:effectLst>
        </p:spPr>
        <p:txBody>
          <a:bodyPr lIns="0" tIns="0" rIns="0" bIns="0"/>
          <a:lstStyle/>
          <a:p>
            <a:pPr marL="87209" indent="9525" defTabSz="413844" eaLnBrk="0" hangingPunct="0">
              <a:lnSpc>
                <a:spcPct val="93000"/>
              </a:lnSpc>
              <a:spcAft>
                <a:spcPts val="1288"/>
              </a:spcAft>
              <a:buClr>
                <a:srgbClr val="000000"/>
              </a:buClr>
              <a:buSzPct val="56000"/>
            </a:pPr>
            <a:r>
              <a:rPr lang="en-US" sz="1600" dirty="0">
                <a:solidFill>
                  <a:srgbClr val="00187E"/>
                </a:solidFill>
              </a:rPr>
              <a:t>Maximum stable probe beam acceleration measured: </a:t>
            </a:r>
            <a:r>
              <a:rPr lang="en-US" sz="1600" dirty="0">
                <a:solidFill>
                  <a:srgbClr val="C00000"/>
                </a:solidFill>
              </a:rPr>
              <a:t>31 </a:t>
            </a:r>
            <a:r>
              <a:rPr lang="en-US" sz="1600" dirty="0" err="1">
                <a:solidFill>
                  <a:srgbClr val="C00000"/>
                </a:solidFill>
              </a:rPr>
              <a:t>MeV</a:t>
            </a:r>
            <a:endParaRPr lang="en-US" sz="1600" dirty="0">
              <a:solidFill>
                <a:srgbClr val="00187E"/>
              </a:solidFill>
            </a:endParaRPr>
          </a:p>
          <a:p>
            <a:pPr marL="87209" indent="9525" defTabSz="413844" eaLnBrk="0" hangingPunct="0">
              <a:lnSpc>
                <a:spcPct val="93000"/>
              </a:lnSpc>
              <a:spcAft>
                <a:spcPts val="2488"/>
              </a:spcAft>
              <a:buClr>
                <a:srgbClr val="000000"/>
              </a:buClr>
              <a:buSzPct val="56000"/>
            </a:pPr>
            <a:r>
              <a:rPr lang="en-US" sz="1600" dirty="0">
                <a:solidFill>
                  <a:srgbClr val="00187E"/>
                </a:solidFill>
                <a:sym typeface="Symbol" pitchFamily="18" charset="2"/>
              </a:rPr>
              <a:t></a:t>
            </a:r>
            <a:r>
              <a:rPr lang="en-US" sz="1600" dirty="0">
                <a:solidFill>
                  <a:srgbClr val="00187E"/>
                </a:solidFill>
              </a:rPr>
              <a:t>    Corresponding to a gradient of </a:t>
            </a:r>
            <a:r>
              <a:rPr lang="en-US" sz="1600" b="1" dirty="0">
                <a:solidFill>
                  <a:srgbClr val="C00000"/>
                </a:solidFill>
              </a:rPr>
              <a:t>145 MV/m</a:t>
            </a:r>
          </a:p>
        </p:txBody>
      </p:sp>
      <p:pic>
        <p:nvPicPr>
          <p:cNvPr id="9" name="Picture 8" descr="PowerVsGradient3_2.png"/>
          <p:cNvPicPr>
            <a:picLocks noChangeAspect="1"/>
          </p:cNvPicPr>
          <p:nvPr/>
        </p:nvPicPr>
        <p:blipFill>
          <a:blip r:embed="rId3" cstate="print"/>
          <a:stretch>
            <a:fillRect/>
          </a:stretch>
        </p:blipFill>
        <p:spPr>
          <a:xfrm>
            <a:off x="4577037" y="3928301"/>
            <a:ext cx="4280659" cy="2670532"/>
          </a:xfrm>
          <a:prstGeom prst="rect">
            <a:avLst/>
          </a:prstGeom>
        </p:spPr>
      </p:pic>
      <p:sp>
        <p:nvSpPr>
          <p:cNvPr id="10" name="Rectangle 8"/>
          <p:cNvSpPr>
            <a:spLocks noChangeArrowheads="1"/>
          </p:cNvSpPr>
          <p:nvPr/>
        </p:nvSpPr>
        <p:spPr bwMode="auto">
          <a:xfrm>
            <a:off x="316482" y="983363"/>
            <a:ext cx="3573626" cy="504168"/>
          </a:xfrm>
          <a:prstGeom prst="rect">
            <a:avLst/>
          </a:prstGeom>
          <a:noFill/>
          <a:ln w="9525">
            <a:noFill/>
            <a:miter lim="800000"/>
            <a:headEnd/>
            <a:tailEnd/>
          </a:ln>
        </p:spPr>
        <p:txBody>
          <a:bodyPr lIns="91964" tIns="45979" rIns="91964" bIns="45979"/>
          <a:lstStyle/>
          <a:p>
            <a:pPr eaLnBrk="0" hangingPunct="0">
              <a:spcBef>
                <a:spcPct val="20000"/>
              </a:spcBef>
            </a:pPr>
            <a:endParaRPr lang="en-US" sz="1600" dirty="0">
              <a:solidFill>
                <a:srgbClr val="00187E"/>
              </a:solidFill>
            </a:endParaRPr>
          </a:p>
        </p:txBody>
      </p:sp>
      <p:sp>
        <p:nvSpPr>
          <p:cNvPr id="16" name="Text Box 32"/>
          <p:cNvSpPr txBox="1">
            <a:spLocks noChangeArrowheads="1"/>
          </p:cNvSpPr>
          <p:nvPr/>
        </p:nvSpPr>
        <p:spPr bwMode="auto">
          <a:xfrm>
            <a:off x="438682" y="871986"/>
            <a:ext cx="4819120" cy="1323330"/>
          </a:xfrm>
          <a:prstGeom prst="rect">
            <a:avLst/>
          </a:prstGeom>
          <a:solidFill>
            <a:srgbClr val="F2F2F2"/>
          </a:solidFill>
          <a:ln w="9525">
            <a:noFill/>
            <a:miter lim="800000"/>
            <a:headEnd/>
            <a:tailEnd/>
          </a:ln>
          <a:effectLst>
            <a:outerShdw blurRad="50800" dist="38100" dir="2700000" algn="tl" rotWithShape="0">
              <a:prstClr val="black">
                <a:alpha val="40000"/>
              </a:prstClr>
            </a:outerShdw>
          </a:effectLst>
        </p:spPr>
        <p:txBody>
          <a:bodyPr wrap="square" lIns="91328" tIns="45666" rIns="91328" bIns="45666">
            <a:spAutoFit/>
          </a:bodyPr>
          <a:lstStyle/>
          <a:p>
            <a:r>
              <a:rPr lang="en-US" sz="1600" dirty="0">
                <a:latin typeface="Calibri"/>
                <a:cs typeface="Calibri"/>
              </a:rPr>
              <a:t>Two-Beam Acceleration demonstration in TBTS</a:t>
            </a:r>
          </a:p>
          <a:p>
            <a:endParaRPr lang="en-US" sz="1600" dirty="0">
              <a:latin typeface="Calibri"/>
              <a:cs typeface="Calibri"/>
            </a:endParaRPr>
          </a:p>
          <a:p>
            <a:r>
              <a:rPr lang="en-US" sz="1600" dirty="0">
                <a:latin typeface="Calibri"/>
                <a:cs typeface="Calibri"/>
              </a:rPr>
              <a:t>Up to </a:t>
            </a:r>
            <a:r>
              <a:rPr lang="en-US" sz="1600" dirty="0">
                <a:solidFill>
                  <a:srgbClr val="C00000"/>
                </a:solidFill>
                <a:latin typeface="Calibri"/>
                <a:cs typeface="Calibri"/>
              </a:rPr>
              <a:t>145 MV/m </a:t>
            </a:r>
            <a:r>
              <a:rPr lang="en-US" sz="1600" dirty="0">
                <a:latin typeface="Calibri"/>
                <a:cs typeface="Calibri"/>
              </a:rPr>
              <a:t>measured gradient</a:t>
            </a:r>
          </a:p>
          <a:p>
            <a:endParaRPr lang="en-US" sz="1600" dirty="0">
              <a:latin typeface="Calibri"/>
              <a:cs typeface="Calibri"/>
            </a:endParaRPr>
          </a:p>
          <a:p>
            <a:r>
              <a:rPr lang="en-US" sz="1600" dirty="0">
                <a:latin typeface="Calibri"/>
                <a:cs typeface="Calibri"/>
              </a:rPr>
              <a:t>Good agreement with expectations (power vs. gradient)</a:t>
            </a:r>
          </a:p>
        </p:txBody>
      </p:sp>
      <p:sp>
        <p:nvSpPr>
          <p:cNvPr id="18" name="Oval 17"/>
          <p:cNvSpPr/>
          <p:nvPr/>
        </p:nvSpPr>
        <p:spPr>
          <a:xfrm>
            <a:off x="6432976" y="4823651"/>
            <a:ext cx="114300" cy="122464"/>
          </a:xfrm>
          <a:prstGeom prst="ellipse">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28" tIns="45666" rIns="91328" bIns="45666" rtlCol="0" anchor="ctr"/>
          <a:lstStyle/>
          <a:p>
            <a:pPr algn="ctr"/>
            <a:endParaRPr lang="en-US"/>
          </a:p>
        </p:txBody>
      </p:sp>
      <p:sp>
        <p:nvSpPr>
          <p:cNvPr id="19" name="Oval 18"/>
          <p:cNvSpPr/>
          <p:nvPr/>
        </p:nvSpPr>
        <p:spPr>
          <a:xfrm>
            <a:off x="6724168" y="4682137"/>
            <a:ext cx="114300" cy="122464"/>
          </a:xfrm>
          <a:prstGeom prst="ellipse">
            <a:avLst/>
          </a:prstGeom>
          <a:solidFill>
            <a:schemeClr val="accent1">
              <a:lumMod val="75000"/>
            </a:schemeClr>
          </a:solidFill>
          <a:ln>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28" tIns="45666" rIns="91328" bIns="45666" rtlCol="0" anchor="ctr"/>
          <a:lstStyle/>
          <a:p>
            <a:pPr algn="ctr"/>
            <a:endParaRPr lang="en-US"/>
          </a:p>
        </p:txBody>
      </p:sp>
      <p:sp>
        <p:nvSpPr>
          <p:cNvPr id="20" name="Content Placeholder 2"/>
          <p:cNvSpPr txBox="1">
            <a:spLocks/>
          </p:cNvSpPr>
          <p:nvPr/>
        </p:nvSpPr>
        <p:spPr bwMode="auto">
          <a:xfrm>
            <a:off x="6360921" y="4995093"/>
            <a:ext cx="1111975" cy="430887"/>
          </a:xfrm>
          <a:prstGeom prst="rect">
            <a:avLst/>
          </a:prstGeom>
          <a:solidFill>
            <a:schemeClr val="bg1"/>
          </a:solidFill>
          <a:ln w="9525">
            <a:noFill/>
            <a:miter lim="800000"/>
            <a:headEnd/>
            <a:tailEnd/>
          </a:ln>
          <a:effectLst/>
        </p:spPr>
        <p:txBody>
          <a:bodyPr wrap="square" lIns="91328" tIns="45666" rIns="91328" bIns="45666">
            <a:spAutoFit/>
          </a:bodyPr>
          <a:lstStyle/>
          <a:p>
            <a:pPr marL="228325" indent="-228325">
              <a:spcBef>
                <a:spcPct val="20000"/>
              </a:spcBef>
              <a:defRPr/>
            </a:pPr>
            <a:r>
              <a:rPr lang="en-US" sz="1100" dirty="0">
                <a:solidFill>
                  <a:srgbClr val="C00000"/>
                </a:solidFill>
                <a:latin typeface="Calibri"/>
                <a:cs typeface="Calibri"/>
              </a:rPr>
              <a:t>CLIC Nominal, loaded</a:t>
            </a:r>
          </a:p>
        </p:txBody>
      </p:sp>
      <p:sp>
        <p:nvSpPr>
          <p:cNvPr id="21" name="Content Placeholder 2"/>
          <p:cNvSpPr txBox="1">
            <a:spLocks/>
          </p:cNvSpPr>
          <p:nvPr/>
        </p:nvSpPr>
        <p:spPr bwMode="auto">
          <a:xfrm>
            <a:off x="5985453" y="4217943"/>
            <a:ext cx="1061357" cy="430887"/>
          </a:xfrm>
          <a:prstGeom prst="rect">
            <a:avLst/>
          </a:prstGeom>
          <a:solidFill>
            <a:schemeClr val="bg1"/>
          </a:solidFill>
          <a:ln w="9525">
            <a:noFill/>
            <a:miter lim="800000"/>
            <a:headEnd/>
            <a:tailEnd/>
          </a:ln>
          <a:effectLst/>
        </p:spPr>
        <p:txBody>
          <a:bodyPr wrap="square" lIns="91328" tIns="45666" rIns="91328" bIns="45666">
            <a:spAutoFit/>
          </a:bodyPr>
          <a:lstStyle/>
          <a:p>
            <a:pPr marL="228325" indent="-228325">
              <a:spcBef>
                <a:spcPct val="20000"/>
              </a:spcBef>
              <a:defRPr/>
            </a:pPr>
            <a:r>
              <a:rPr lang="en-US" sz="1100" dirty="0">
                <a:solidFill>
                  <a:schemeClr val="tx2">
                    <a:lumMod val="75000"/>
                  </a:schemeClr>
                </a:solidFill>
                <a:latin typeface="Calibri"/>
                <a:cs typeface="Calibri"/>
              </a:rPr>
              <a:t>CLIC Nominal, unloaded</a:t>
            </a:r>
          </a:p>
        </p:txBody>
      </p:sp>
      <p:pic>
        <p:nvPicPr>
          <p:cNvPr id="26" name="Picture 25"/>
          <p:cNvPicPr>
            <a:picLocks noChangeAspect="1"/>
          </p:cNvPicPr>
          <p:nvPr/>
        </p:nvPicPr>
        <p:blipFill>
          <a:blip r:embed="rId4" cstate="print"/>
          <a:stretch>
            <a:fillRect/>
          </a:stretch>
        </p:blipFill>
        <p:spPr>
          <a:xfrm>
            <a:off x="145428" y="2749883"/>
            <a:ext cx="3483123" cy="3402120"/>
          </a:xfrm>
          <a:prstGeom prst="rect">
            <a:avLst/>
          </a:prstGeom>
        </p:spPr>
      </p:pic>
      <p:sp>
        <p:nvSpPr>
          <p:cNvPr id="28" name="Content Placeholder 2"/>
          <p:cNvSpPr txBox="1">
            <a:spLocks/>
          </p:cNvSpPr>
          <p:nvPr/>
        </p:nvSpPr>
        <p:spPr bwMode="auto">
          <a:xfrm>
            <a:off x="3140821" y="4055539"/>
            <a:ext cx="1111975" cy="246221"/>
          </a:xfrm>
          <a:prstGeom prst="rect">
            <a:avLst/>
          </a:prstGeom>
          <a:solidFill>
            <a:schemeClr val="bg1"/>
          </a:solidFill>
          <a:ln w="9525">
            <a:noFill/>
            <a:miter lim="800000"/>
            <a:headEnd/>
            <a:tailEnd/>
          </a:ln>
          <a:effectLst/>
        </p:spPr>
        <p:txBody>
          <a:bodyPr wrap="square" lIns="91328" tIns="45666" rIns="91328" bIns="45666">
            <a:spAutoFit/>
          </a:bodyPr>
          <a:lstStyle/>
          <a:p>
            <a:pPr marL="228325" indent="-228325">
              <a:spcBef>
                <a:spcPct val="20000"/>
              </a:spcBef>
            </a:pPr>
            <a:r>
              <a:rPr lang="en-US" sz="1000" b="1" dirty="0">
                <a:solidFill>
                  <a:srgbClr val="17375E"/>
                </a:solidFill>
                <a:latin typeface="Calibri" pitchFamily="34" charset="0"/>
              </a:rPr>
              <a:t>Drive beam </a:t>
            </a:r>
            <a:r>
              <a:rPr lang="en-US" sz="1000" b="1" dirty="0">
                <a:solidFill>
                  <a:srgbClr val="00B050"/>
                </a:solidFill>
                <a:latin typeface="Calibri" pitchFamily="34" charset="0"/>
              </a:rPr>
              <a:t>ON</a:t>
            </a:r>
            <a:endParaRPr lang="en-US" sz="1000" b="1" dirty="0">
              <a:solidFill>
                <a:srgbClr val="C00000"/>
              </a:solidFill>
              <a:latin typeface="Calibri" pitchFamily="34" charset="0"/>
            </a:endParaRPr>
          </a:p>
        </p:txBody>
      </p:sp>
      <p:sp>
        <p:nvSpPr>
          <p:cNvPr id="29" name="Content Placeholder 2"/>
          <p:cNvSpPr txBox="1">
            <a:spLocks/>
          </p:cNvSpPr>
          <p:nvPr/>
        </p:nvSpPr>
        <p:spPr bwMode="auto">
          <a:xfrm>
            <a:off x="3122757" y="5250614"/>
            <a:ext cx="1111975" cy="249636"/>
          </a:xfrm>
          <a:prstGeom prst="rect">
            <a:avLst/>
          </a:prstGeom>
          <a:solidFill>
            <a:schemeClr val="bg1"/>
          </a:solidFill>
          <a:ln w="9525">
            <a:noFill/>
            <a:miter lim="800000"/>
            <a:headEnd/>
            <a:tailEnd/>
          </a:ln>
          <a:effectLst/>
        </p:spPr>
        <p:txBody>
          <a:bodyPr wrap="square" lIns="91328" tIns="45666" rIns="91328" bIns="45666">
            <a:spAutoFit/>
          </a:bodyPr>
          <a:lstStyle/>
          <a:p>
            <a:pPr marL="228325" indent="-228325">
              <a:spcBef>
                <a:spcPct val="20000"/>
              </a:spcBef>
              <a:defRPr/>
            </a:pPr>
            <a:r>
              <a:rPr lang="en-US" sz="1000" b="1" dirty="0">
                <a:solidFill>
                  <a:schemeClr val="tx2">
                    <a:lumMod val="75000"/>
                  </a:schemeClr>
                </a:solidFill>
                <a:latin typeface="Calibri" pitchFamily="34" charset="0"/>
              </a:rPr>
              <a:t>Drive beam </a:t>
            </a:r>
            <a:r>
              <a:rPr lang="en-US" sz="1000" b="1" dirty="0">
                <a:solidFill>
                  <a:srgbClr val="FF0000"/>
                </a:solidFill>
                <a:latin typeface="Calibri" pitchFamily="34" charset="0"/>
              </a:rPr>
              <a:t>OFF</a:t>
            </a:r>
          </a:p>
        </p:txBody>
      </p:sp>
      <p:sp>
        <p:nvSpPr>
          <p:cNvPr id="2" name="Title 1"/>
          <p:cNvSpPr>
            <a:spLocks noGrp="1"/>
          </p:cNvSpPr>
          <p:nvPr>
            <p:ph type="title"/>
          </p:nvPr>
        </p:nvSpPr>
        <p:spPr/>
        <p:txBody>
          <a:bodyPr>
            <a:noAutofit/>
          </a:bodyPr>
          <a:lstStyle/>
          <a:p>
            <a:r>
              <a:rPr lang="en-US" sz="3600" dirty="0"/>
              <a:t>Two-Beam Acceleration</a:t>
            </a:r>
          </a:p>
        </p:txBody>
      </p:sp>
      <p:sp>
        <p:nvSpPr>
          <p:cNvPr id="36" name="Slide Number Placeholder 1"/>
          <p:cNvSpPr>
            <a:spLocks noGrp="1"/>
          </p:cNvSpPr>
          <p:nvPr>
            <p:ph type="sldNum" sz="quarter" idx="12"/>
          </p:nvPr>
        </p:nvSpPr>
        <p:spPr/>
        <p:txBody>
          <a:bodyPr/>
          <a:lstStyle/>
          <a:p>
            <a:fld id="{0D1D6AF9-1F0E-2547-B7C2-EBD1501318D2}" type="slidenum">
              <a:rPr lang="en-US" smtClean="0"/>
              <a:pPr/>
              <a:t>24</a:t>
            </a:fld>
            <a:endParaRPr lang="en-US" dirty="0"/>
          </a:p>
        </p:txBody>
      </p:sp>
    </p:spTree>
    <p:extLst>
      <p:ext uri="{BB962C8B-B14F-4D97-AF65-F5344CB8AC3E}">
        <p14:creationId xmlns:p14="http://schemas.microsoft.com/office/powerpoint/2010/main" val="306149382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720" y="2348941"/>
            <a:ext cx="5720571" cy="523111"/>
          </a:xfrm>
          <a:prstGeom prst="rect">
            <a:avLst/>
          </a:prstGeom>
          <a:noFill/>
        </p:spPr>
        <p:txBody>
          <a:bodyPr wrap="none" lIns="91328" tIns="45666" rIns="91328" bIns="45666" rtlCol="0">
            <a:spAutoFit/>
          </a:bodyPr>
          <a:lstStyle/>
          <a:p>
            <a:r>
              <a:rPr lang="en-GB" sz="2800" dirty="0"/>
              <a:t>Power production: Two-beam scheme</a:t>
            </a:r>
          </a:p>
        </p:txBody>
      </p:sp>
    </p:spTree>
    <p:extLst>
      <p:ext uri="{BB962C8B-B14F-4D97-AF65-F5344CB8AC3E}">
        <p14:creationId xmlns:p14="http://schemas.microsoft.com/office/powerpoint/2010/main" val="380769152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55784" y="332659"/>
            <a:ext cx="4029403" cy="461556"/>
          </a:xfrm>
          <a:prstGeom prst="rect">
            <a:avLst/>
          </a:prstGeom>
          <a:noFill/>
        </p:spPr>
        <p:txBody>
          <a:bodyPr wrap="none" lIns="91328" tIns="45666" rIns="91328" bIns="45666" rtlCol="0">
            <a:spAutoFit/>
          </a:bodyPr>
          <a:lstStyle/>
          <a:p>
            <a:r>
              <a:rPr lang="en-GB" sz="2400" dirty="0"/>
              <a:t>Drive-beam power production </a:t>
            </a:r>
          </a:p>
        </p:txBody>
      </p:sp>
      <p:sp>
        <p:nvSpPr>
          <p:cNvPr id="3" name="TextBox 2"/>
          <p:cNvSpPr txBox="1"/>
          <p:nvPr/>
        </p:nvSpPr>
        <p:spPr>
          <a:xfrm>
            <a:off x="395242" y="1263195"/>
            <a:ext cx="8352928" cy="4524206"/>
          </a:xfrm>
          <a:prstGeom prst="rect">
            <a:avLst/>
          </a:prstGeom>
          <a:noFill/>
        </p:spPr>
        <p:txBody>
          <a:bodyPr wrap="square" lIns="91328" tIns="45666" rIns="91328" bIns="45666" rtlCol="0">
            <a:spAutoFit/>
          </a:bodyPr>
          <a:lstStyle/>
          <a:p>
            <a:r>
              <a:rPr lang="en-GB" dirty="0" smtClean="0"/>
              <a:t>The basic idea:</a:t>
            </a:r>
          </a:p>
          <a:p>
            <a:endParaRPr lang="en-GB" dirty="0"/>
          </a:p>
          <a:p>
            <a:r>
              <a:rPr lang="en-GB" smtClean="0"/>
              <a:t>To feed </a:t>
            </a:r>
            <a:r>
              <a:rPr lang="en-GB" dirty="0" smtClean="0"/>
              <a:t>all the energy the collider needs into a long 140 </a:t>
            </a:r>
            <a:r>
              <a:rPr lang="el-GR" dirty="0" smtClean="0"/>
              <a:t>μ</a:t>
            </a:r>
            <a:r>
              <a:rPr lang="en-GB" dirty="0" smtClean="0"/>
              <a:t>s, 4.2 A, 2.4 </a:t>
            </a:r>
            <a:r>
              <a:rPr lang="en-GB" dirty="0" err="1" smtClean="0"/>
              <a:t>GeV</a:t>
            </a:r>
            <a:r>
              <a:rPr lang="en-GB" dirty="0" smtClean="0"/>
              <a:t> bunched train using 1 GHz rf klystrons and fully loaded low gradient accelerating structures. Very efficient!</a:t>
            </a:r>
          </a:p>
          <a:p>
            <a:endParaRPr lang="en-GB" dirty="0"/>
          </a:p>
          <a:p>
            <a:r>
              <a:rPr lang="en-GB" dirty="0" smtClean="0"/>
              <a:t>Do ‘beam pulse compression’ using a delay loop and combiner rings to take the current up to 100 A. Counter feed these pulses from the accelerator </a:t>
            </a:r>
            <a:r>
              <a:rPr lang="en-GB" dirty="0" err="1" smtClean="0"/>
              <a:t>center</a:t>
            </a:r>
            <a:r>
              <a:rPr lang="en-GB" dirty="0" smtClean="0"/>
              <a:t>, which is another step of pulse compression.</a:t>
            </a:r>
          </a:p>
          <a:p>
            <a:endParaRPr lang="en-GB" dirty="0"/>
          </a:p>
          <a:p>
            <a:r>
              <a:rPr lang="en-GB" dirty="0" smtClean="0"/>
              <a:t>Decelerate the beam in 25 cm long low-impedance rf structures called PETS (Power Extraction and Transfer Structures) to produce output powers of 120 MW to feed two accelerating structures. </a:t>
            </a:r>
          </a:p>
          <a:p>
            <a:endParaRPr lang="en-GB" dirty="0"/>
          </a:p>
          <a:p>
            <a:r>
              <a:rPr lang="en-GB" dirty="0" smtClean="0"/>
              <a:t>To test all this, as close as we can to full specifications, we have a test facility called CTF3.</a:t>
            </a:r>
            <a:endParaRPr lang="en-GB" dirty="0"/>
          </a:p>
        </p:txBody>
      </p:sp>
    </p:spTree>
    <p:extLst>
      <p:ext uri="{BB962C8B-B14F-4D97-AF65-F5344CB8AC3E}">
        <p14:creationId xmlns:p14="http://schemas.microsoft.com/office/powerpoint/2010/main" val="213817279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4471"/>
            <a:ext cx="9144000" cy="4972911"/>
          </a:xfrm>
          <a:prstGeom prst="rect">
            <a:avLst/>
          </a:prstGeom>
        </p:spPr>
      </p:pic>
      <p:sp>
        <p:nvSpPr>
          <p:cNvPr id="8" name="Title 7"/>
          <p:cNvSpPr>
            <a:spLocks noGrp="1"/>
          </p:cNvSpPr>
          <p:nvPr>
            <p:ph type="title"/>
          </p:nvPr>
        </p:nvSpPr>
        <p:spPr>
          <a:xfrm>
            <a:off x="815467" y="0"/>
            <a:ext cx="7566923" cy="616022"/>
          </a:xfrm>
        </p:spPr>
        <p:txBody>
          <a:bodyPr>
            <a:noAutofit/>
          </a:bodyPr>
          <a:lstStyle/>
          <a:p>
            <a:r>
              <a:rPr lang="en-US" sz="3600" dirty="0"/>
              <a:t>CLIC Layout at 3 TeV</a:t>
            </a:r>
          </a:p>
        </p:txBody>
      </p:sp>
      <p:sp>
        <p:nvSpPr>
          <p:cNvPr id="10" name="Rectangle 3"/>
          <p:cNvSpPr>
            <a:spLocks noChangeArrowheads="1"/>
          </p:cNvSpPr>
          <p:nvPr/>
        </p:nvSpPr>
        <p:spPr bwMode="auto">
          <a:xfrm>
            <a:off x="3345952" y="723902"/>
            <a:ext cx="1315269" cy="738646"/>
          </a:xfrm>
          <a:prstGeom prst="rect">
            <a:avLst/>
          </a:prstGeom>
          <a:solidFill>
            <a:schemeClr val="bg1">
              <a:lumMod val="95000"/>
            </a:schemeClr>
          </a:solidFill>
          <a:ln w="0">
            <a:noFill/>
            <a:miter lim="800000"/>
            <a:headEnd/>
            <a:tailEnd/>
          </a:ln>
          <a:effectLst>
            <a:outerShdw blurRad="50800" dist="38100" dir="2700000" algn="tl" rotWithShape="0">
              <a:srgbClr val="000000">
                <a:alpha val="43000"/>
              </a:srgbClr>
            </a:outerShdw>
          </a:effectLst>
        </p:spPr>
        <p:txBody>
          <a:bodyPr wrap="square" lIns="91310" tIns="45657" rIns="91310" bIns="45657">
            <a:prstTxWarp prst="textNoShape">
              <a:avLst/>
            </a:prstTxWarp>
            <a:spAutoFit/>
          </a:bodyPr>
          <a:lstStyle/>
          <a:p>
            <a:pPr defTabSz="912567">
              <a:defRPr/>
            </a:pPr>
            <a:r>
              <a:rPr lang="en-US" sz="1400" b="1" dirty="0">
                <a:solidFill>
                  <a:srgbClr val="0000FF"/>
                </a:solidFill>
              </a:rPr>
              <a:t>Drive Beam Generation Complex</a:t>
            </a:r>
          </a:p>
        </p:txBody>
      </p:sp>
      <p:sp>
        <p:nvSpPr>
          <p:cNvPr id="11" name="Rectangle 3"/>
          <p:cNvSpPr>
            <a:spLocks noChangeArrowheads="1"/>
          </p:cNvSpPr>
          <p:nvPr/>
        </p:nvSpPr>
        <p:spPr bwMode="auto">
          <a:xfrm>
            <a:off x="688529" y="5749082"/>
            <a:ext cx="1150923" cy="738646"/>
          </a:xfrm>
          <a:prstGeom prst="rect">
            <a:avLst/>
          </a:prstGeom>
          <a:solidFill>
            <a:schemeClr val="bg1">
              <a:lumMod val="95000"/>
            </a:schemeClr>
          </a:solidFill>
          <a:ln w="0">
            <a:noFill/>
            <a:miter lim="800000"/>
            <a:headEnd/>
            <a:tailEnd/>
          </a:ln>
          <a:effectLst>
            <a:outerShdw blurRad="50800" dist="38100" dir="2700000">
              <a:srgbClr val="000000">
                <a:alpha val="43000"/>
              </a:srgbClr>
            </a:outerShdw>
          </a:effectLst>
        </p:spPr>
        <p:txBody>
          <a:bodyPr lIns="91310" tIns="45657" rIns="91310" bIns="45657">
            <a:prstTxWarp prst="textNoShape">
              <a:avLst/>
            </a:prstTxWarp>
            <a:spAutoFit/>
          </a:bodyPr>
          <a:lstStyle/>
          <a:p>
            <a:pPr defTabSz="912567">
              <a:defRPr/>
            </a:pPr>
            <a:r>
              <a:rPr lang="en-US" sz="1400" b="1" dirty="0">
                <a:solidFill>
                  <a:srgbClr val="0000FF"/>
                </a:solidFill>
              </a:rPr>
              <a:t>Main Beam Generation Complex</a:t>
            </a:r>
          </a:p>
        </p:txBody>
      </p:sp>
      <p:sp>
        <p:nvSpPr>
          <p:cNvPr id="9" name="Slide Number Placeholder 8"/>
          <p:cNvSpPr>
            <a:spLocks noGrp="1"/>
          </p:cNvSpPr>
          <p:nvPr>
            <p:ph type="sldNum" sz="quarter" idx="12"/>
          </p:nvPr>
        </p:nvSpPr>
        <p:spPr/>
        <p:txBody>
          <a:bodyPr/>
          <a:lstStyle/>
          <a:p>
            <a:fld id="{0D1D6AF9-1F0E-2547-B7C2-EBD1501318D2}" type="slidenum">
              <a:rPr lang="en-US" smtClean="0">
                <a:solidFill>
                  <a:prstClr val="black">
                    <a:tint val="75000"/>
                  </a:prstClr>
                </a:solidFill>
              </a:rPr>
              <a:pPr/>
              <a:t>27</a:t>
            </a:fld>
            <a:endParaRPr lang="en-US">
              <a:solidFill>
                <a:prstClr val="black">
                  <a:tint val="75000"/>
                </a:prstClr>
              </a:solidFill>
            </a:endParaRPr>
          </a:p>
        </p:txBody>
      </p:sp>
    </p:spTree>
    <p:extLst>
      <p:ext uri="{BB962C8B-B14F-4D97-AF65-F5344CB8AC3E}">
        <p14:creationId xmlns:p14="http://schemas.microsoft.com/office/powerpoint/2010/main" val="19212522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p:cNvSpPr>
            <a:spLocks noGrp="1"/>
          </p:cNvSpPr>
          <p:nvPr>
            <p:ph type="title"/>
          </p:nvPr>
        </p:nvSpPr>
        <p:spPr/>
        <p:txBody>
          <a:bodyPr>
            <a:noAutofit/>
          </a:bodyPr>
          <a:lstStyle/>
          <a:p>
            <a:r>
              <a:rPr lang="en-US" sz="3600" dirty="0"/>
              <a:t>CLIC Test Facility (CTF3)</a:t>
            </a:r>
          </a:p>
        </p:txBody>
      </p:sp>
      <p:sp>
        <p:nvSpPr>
          <p:cNvPr id="2" name="Slide Number Placeholder 1"/>
          <p:cNvSpPr>
            <a:spLocks noGrp="1"/>
          </p:cNvSpPr>
          <p:nvPr>
            <p:ph type="sldNum" sz="quarter" idx="12"/>
          </p:nvPr>
        </p:nvSpPr>
        <p:spPr/>
        <p:txBody>
          <a:bodyPr/>
          <a:lstStyle/>
          <a:p>
            <a:fld id="{0D1D6AF9-1F0E-2547-B7C2-EBD1501318D2}" type="slidenum">
              <a:rPr lang="en-US" smtClean="0"/>
              <a:pPr/>
              <a:t>28</a:t>
            </a:fld>
            <a:endParaRPr lang="en-US"/>
          </a:p>
        </p:txBody>
      </p:sp>
      <p:pic>
        <p:nvPicPr>
          <p:cNvPr id="4" name="Picture 3"/>
          <p:cNvPicPr>
            <a:picLocks noChangeAspect="1"/>
          </p:cNvPicPr>
          <p:nvPr/>
        </p:nvPicPr>
        <p:blipFill>
          <a:blip r:embed="rId2" cstate="print"/>
          <a:stretch>
            <a:fillRect/>
          </a:stretch>
        </p:blipFill>
        <p:spPr>
          <a:xfrm>
            <a:off x="908280" y="1177980"/>
            <a:ext cx="7410931" cy="5383190"/>
          </a:xfrm>
          <a:prstGeom prst="rect">
            <a:avLst/>
          </a:prstGeom>
        </p:spPr>
      </p:pic>
      <p:sp>
        <p:nvSpPr>
          <p:cNvPr id="5" name="Rectangle 4"/>
          <p:cNvSpPr/>
          <p:nvPr/>
        </p:nvSpPr>
        <p:spPr>
          <a:xfrm>
            <a:off x="1340264" y="3901494"/>
            <a:ext cx="1285717" cy="646331"/>
          </a:xfrm>
          <a:prstGeom prst="rect">
            <a:avLst/>
          </a:prstGeom>
          <a:solidFill>
            <a:schemeClr val="bg1"/>
          </a:solidFill>
          <a:ln>
            <a:solidFill>
              <a:srgbClr val="C00000"/>
            </a:solidFill>
          </a:ln>
          <a:effectLst>
            <a:outerShdw blurRad="50800" dist="38100" dir="2700000" algn="tl" rotWithShape="0">
              <a:prstClr val="black">
                <a:alpha val="40000"/>
              </a:prstClr>
            </a:outerShdw>
          </a:effectLst>
        </p:spPr>
        <p:txBody>
          <a:bodyPr wrap="square" lIns="91328" tIns="45666" rIns="91328" bIns="45666">
            <a:spAutoFit/>
          </a:bodyPr>
          <a:lstStyle/>
          <a:p>
            <a:r>
              <a:rPr lang="en-US" sz="1200" b="1" dirty="0">
                <a:solidFill>
                  <a:srgbClr val="C00000"/>
                </a:solidFill>
                <a:latin typeface="Calibri"/>
                <a:cs typeface="Calibri"/>
              </a:rPr>
              <a:t>High current, full</a:t>
            </a:r>
          </a:p>
          <a:p>
            <a:r>
              <a:rPr lang="en-US" sz="1200" b="1" dirty="0">
                <a:solidFill>
                  <a:srgbClr val="C00000"/>
                </a:solidFill>
                <a:latin typeface="Calibri"/>
                <a:cs typeface="Calibri"/>
              </a:rPr>
              <a:t>beam-loading operation</a:t>
            </a:r>
          </a:p>
        </p:txBody>
      </p:sp>
      <p:sp>
        <p:nvSpPr>
          <p:cNvPr id="6" name="Rectangle 5"/>
          <p:cNvSpPr/>
          <p:nvPr/>
        </p:nvSpPr>
        <p:spPr>
          <a:xfrm>
            <a:off x="3985985" y="1177978"/>
            <a:ext cx="1700398" cy="646222"/>
          </a:xfrm>
          <a:prstGeom prst="rect">
            <a:avLst/>
          </a:prstGeom>
          <a:solidFill>
            <a:schemeClr val="bg1"/>
          </a:solidFill>
          <a:ln>
            <a:solidFill>
              <a:srgbClr val="C00000"/>
            </a:solidFill>
          </a:ln>
          <a:effectLst>
            <a:outerShdw blurRad="50800" dist="38100" dir="2700000" algn="tl" rotWithShape="0">
              <a:prstClr val="black">
                <a:alpha val="40000"/>
              </a:prstClr>
            </a:outerShdw>
          </a:effectLst>
        </p:spPr>
        <p:txBody>
          <a:bodyPr wrap="square" lIns="91328" tIns="45666" rIns="91328" bIns="45666">
            <a:spAutoFit/>
          </a:bodyPr>
          <a:lstStyle/>
          <a:p>
            <a:r>
              <a:rPr lang="en-US" sz="1200" b="1" dirty="0">
                <a:solidFill>
                  <a:srgbClr val="C00000"/>
                </a:solidFill>
                <a:latin typeface="Calibri"/>
                <a:cs typeface="Calibri"/>
              </a:rPr>
              <a:t>Operation of isochronous lines and rings</a:t>
            </a:r>
          </a:p>
        </p:txBody>
      </p:sp>
      <p:sp>
        <p:nvSpPr>
          <p:cNvPr id="7" name="Rectangle 6"/>
          <p:cNvSpPr/>
          <p:nvPr/>
        </p:nvSpPr>
        <p:spPr>
          <a:xfrm>
            <a:off x="1569979" y="6470812"/>
            <a:ext cx="1581251" cy="276989"/>
          </a:xfrm>
          <a:prstGeom prst="rect">
            <a:avLst/>
          </a:prstGeom>
          <a:solidFill>
            <a:schemeClr val="bg1"/>
          </a:solidFill>
          <a:ln>
            <a:solidFill>
              <a:srgbClr val="C00000"/>
            </a:solidFill>
          </a:ln>
          <a:effectLst>
            <a:outerShdw blurRad="50800" dist="38100" dir="2700000" algn="tl" rotWithShape="0">
              <a:prstClr val="black">
                <a:alpha val="40000"/>
              </a:prstClr>
            </a:outerShdw>
          </a:effectLst>
        </p:spPr>
        <p:txBody>
          <a:bodyPr wrap="square" lIns="91328" tIns="45666" rIns="91328" bIns="45666">
            <a:spAutoFit/>
          </a:bodyPr>
          <a:lstStyle/>
          <a:p>
            <a:r>
              <a:rPr lang="en-US" sz="1200" b="1" dirty="0">
                <a:solidFill>
                  <a:srgbClr val="C00000"/>
                </a:solidFill>
                <a:latin typeface="Calibri"/>
                <a:cs typeface="Calibri"/>
              </a:rPr>
              <a:t>Bunch phase coding</a:t>
            </a:r>
          </a:p>
        </p:txBody>
      </p:sp>
      <p:sp>
        <p:nvSpPr>
          <p:cNvPr id="8" name="Rectangle 7"/>
          <p:cNvSpPr/>
          <p:nvPr/>
        </p:nvSpPr>
        <p:spPr>
          <a:xfrm>
            <a:off x="7286768" y="3922404"/>
            <a:ext cx="1732754" cy="830888"/>
          </a:xfrm>
          <a:prstGeom prst="rect">
            <a:avLst/>
          </a:prstGeom>
          <a:solidFill>
            <a:schemeClr val="bg1"/>
          </a:solidFill>
          <a:ln>
            <a:solidFill>
              <a:srgbClr val="C00000"/>
            </a:solidFill>
          </a:ln>
          <a:effectLst>
            <a:outerShdw blurRad="50800" dist="38100" dir="2700000" algn="tl" rotWithShape="0">
              <a:prstClr val="black">
                <a:alpha val="40000"/>
              </a:prstClr>
            </a:outerShdw>
          </a:effectLst>
        </p:spPr>
        <p:txBody>
          <a:bodyPr wrap="square" lIns="91328" tIns="45666" rIns="91328" bIns="45666">
            <a:spAutoFit/>
          </a:bodyPr>
          <a:lstStyle/>
          <a:p>
            <a:r>
              <a:rPr lang="en-US" sz="1200" b="1" dirty="0">
                <a:solidFill>
                  <a:srgbClr val="C00000"/>
                </a:solidFill>
                <a:latin typeface="Calibri"/>
                <a:cs typeface="Calibri"/>
              </a:rPr>
              <a:t>Beam recombination and current multiplication  by RF deflectors</a:t>
            </a:r>
          </a:p>
        </p:txBody>
      </p:sp>
      <p:sp>
        <p:nvSpPr>
          <p:cNvPr id="9" name="Rectangle 8"/>
          <p:cNvSpPr/>
          <p:nvPr/>
        </p:nvSpPr>
        <p:spPr>
          <a:xfrm>
            <a:off x="7113973" y="5354292"/>
            <a:ext cx="1623634" cy="1200329"/>
          </a:xfrm>
          <a:prstGeom prst="rect">
            <a:avLst/>
          </a:prstGeom>
          <a:solidFill>
            <a:schemeClr val="bg1"/>
          </a:solidFill>
          <a:ln>
            <a:solidFill>
              <a:srgbClr val="C00000"/>
            </a:solidFill>
          </a:ln>
          <a:effectLst>
            <a:outerShdw blurRad="50800" dist="38100" dir="2700000" algn="tl" rotWithShape="0">
              <a:prstClr val="black">
                <a:alpha val="40000"/>
              </a:prstClr>
            </a:outerShdw>
          </a:effectLst>
        </p:spPr>
        <p:txBody>
          <a:bodyPr wrap="square" lIns="91328" tIns="45666" rIns="91328" bIns="45666">
            <a:spAutoFit/>
          </a:bodyPr>
          <a:lstStyle/>
          <a:p>
            <a:r>
              <a:rPr lang="en-US" sz="1200" b="1" dirty="0">
                <a:solidFill>
                  <a:srgbClr val="C00000"/>
                </a:solidFill>
                <a:latin typeface="Calibri"/>
                <a:cs typeface="Calibri"/>
              </a:rPr>
              <a:t>12 GHz power generation by drive beam deceleration</a:t>
            </a:r>
          </a:p>
          <a:p>
            <a:endParaRPr lang="en-US" sz="1200" b="1" dirty="0">
              <a:solidFill>
                <a:srgbClr val="C00000"/>
              </a:solidFill>
              <a:latin typeface="Calibri"/>
              <a:cs typeface="Calibri"/>
            </a:endParaRPr>
          </a:p>
          <a:p>
            <a:r>
              <a:rPr lang="en-US" sz="1200" b="1" dirty="0">
                <a:solidFill>
                  <a:srgbClr val="C00000"/>
                </a:solidFill>
                <a:latin typeface="Calibri"/>
                <a:cs typeface="Calibri"/>
              </a:rPr>
              <a:t>High-gradient two-beam acceleration</a:t>
            </a:r>
          </a:p>
        </p:txBody>
      </p:sp>
      <p:pic>
        <p:nvPicPr>
          <p:cNvPr id="10" name="Picture 1"/>
          <p:cNvPicPr>
            <a:picLocks noChangeAspect="1" noChangeArrowheads="1"/>
          </p:cNvPicPr>
          <p:nvPr/>
        </p:nvPicPr>
        <p:blipFill>
          <a:blip r:embed="rId3" cstate="print"/>
          <a:srcRect/>
          <a:stretch>
            <a:fillRect/>
          </a:stretch>
        </p:blipFill>
        <p:spPr bwMode="auto">
          <a:xfrm>
            <a:off x="209629" y="992558"/>
            <a:ext cx="2941596" cy="1711569"/>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11" name="Straight Connector 10"/>
          <p:cNvCxnSpPr/>
          <p:nvPr/>
        </p:nvCxnSpPr>
        <p:spPr>
          <a:xfrm>
            <a:off x="4237031" y="3451100"/>
            <a:ext cx="257352" cy="205970"/>
          </a:xfrm>
          <a:prstGeom prst="line">
            <a:avLst/>
          </a:prstGeom>
          <a:ln>
            <a:solidFill>
              <a:srgbClr val="00187E"/>
            </a:solidFill>
          </a:ln>
        </p:spPr>
        <p:style>
          <a:lnRef idx="2">
            <a:schemeClr val="accent1"/>
          </a:lnRef>
          <a:fillRef idx="0">
            <a:schemeClr val="accent1"/>
          </a:fillRef>
          <a:effectRef idx="1">
            <a:schemeClr val="accent1"/>
          </a:effectRef>
          <a:fontRef idx="minor">
            <a:schemeClr val="tx1"/>
          </a:fontRef>
        </p:style>
      </p:cxnSp>
      <p:sp>
        <p:nvSpPr>
          <p:cNvPr id="12" name="Content Placeholder 2"/>
          <p:cNvSpPr txBox="1">
            <a:spLocks/>
          </p:cNvSpPr>
          <p:nvPr/>
        </p:nvSpPr>
        <p:spPr bwMode="auto">
          <a:xfrm>
            <a:off x="3210200" y="2921240"/>
            <a:ext cx="1062330" cy="547153"/>
          </a:xfrm>
          <a:prstGeom prst="rect">
            <a:avLst/>
          </a:prstGeom>
          <a:solidFill>
            <a:srgbClr val="DCE6F2"/>
          </a:solidFill>
          <a:ln w="9525">
            <a:noFill/>
            <a:miter lim="800000"/>
            <a:headEnd/>
            <a:tailEnd/>
          </a:ln>
          <a:effectLst>
            <a:outerShdw dist="38100" dir="2700000" rotWithShape="0">
              <a:srgbClr val="808080">
                <a:alpha val="42999"/>
              </a:srgbClr>
            </a:outerShdw>
          </a:effectLst>
        </p:spPr>
        <p:txBody>
          <a:bodyPr lIns="91328" tIns="45666" rIns="91328" bIns="45666"/>
          <a:lstStyle/>
          <a:p>
            <a:pPr algn="ctr" defTabSz="456652">
              <a:spcBef>
                <a:spcPct val="20000"/>
              </a:spcBef>
              <a:defRPr/>
            </a:pPr>
            <a:r>
              <a:rPr lang="en-GB" sz="1400" dirty="0">
                <a:solidFill>
                  <a:srgbClr val="00187E"/>
                </a:solidFill>
                <a:latin typeface="Calibri"/>
                <a:cs typeface="Calibri"/>
              </a:rPr>
              <a:t>4 A, 1.4us</a:t>
            </a:r>
          </a:p>
          <a:p>
            <a:pPr algn="ctr" defTabSz="456652">
              <a:spcBef>
                <a:spcPct val="20000"/>
              </a:spcBef>
              <a:defRPr/>
            </a:pPr>
            <a:r>
              <a:rPr lang="en-GB" sz="1400" dirty="0">
                <a:solidFill>
                  <a:srgbClr val="00187E"/>
                </a:solidFill>
                <a:latin typeface="Calibri"/>
                <a:cs typeface="Calibri"/>
              </a:rPr>
              <a:t>120 </a:t>
            </a:r>
            <a:r>
              <a:rPr lang="en-GB" sz="1400" dirty="0" err="1">
                <a:solidFill>
                  <a:srgbClr val="00187E"/>
                </a:solidFill>
                <a:latin typeface="Calibri"/>
                <a:cs typeface="Calibri"/>
              </a:rPr>
              <a:t>MeV</a:t>
            </a:r>
            <a:endParaRPr lang="en-GB" sz="1400" dirty="0">
              <a:latin typeface="Calibri"/>
              <a:cs typeface="Calibri"/>
            </a:endParaRPr>
          </a:p>
        </p:txBody>
      </p:sp>
      <p:cxnSp>
        <p:nvCxnSpPr>
          <p:cNvPr id="13" name="Straight Connector 12"/>
          <p:cNvCxnSpPr/>
          <p:nvPr/>
        </p:nvCxnSpPr>
        <p:spPr>
          <a:xfrm>
            <a:off x="5425894" y="3545165"/>
            <a:ext cx="541675" cy="137648"/>
          </a:xfrm>
          <a:prstGeom prst="line">
            <a:avLst/>
          </a:prstGeom>
          <a:ln>
            <a:solidFill>
              <a:srgbClr val="00187E"/>
            </a:solidFill>
          </a:ln>
        </p:spPr>
        <p:style>
          <a:lnRef idx="2">
            <a:schemeClr val="accent1"/>
          </a:lnRef>
          <a:fillRef idx="0">
            <a:schemeClr val="accent1"/>
          </a:fillRef>
          <a:effectRef idx="1">
            <a:schemeClr val="accent1"/>
          </a:effectRef>
          <a:fontRef idx="minor">
            <a:schemeClr val="tx1"/>
          </a:fontRef>
        </p:style>
      </p:cxnSp>
      <p:sp>
        <p:nvSpPr>
          <p:cNvPr id="14" name="Content Placeholder 2"/>
          <p:cNvSpPr txBox="1">
            <a:spLocks/>
          </p:cNvSpPr>
          <p:nvPr/>
        </p:nvSpPr>
        <p:spPr bwMode="auto">
          <a:xfrm>
            <a:off x="5907660" y="3590191"/>
            <a:ext cx="1071547" cy="547153"/>
          </a:xfrm>
          <a:prstGeom prst="rect">
            <a:avLst/>
          </a:prstGeom>
          <a:solidFill>
            <a:srgbClr val="DCE6F2"/>
          </a:solidFill>
          <a:ln w="9525">
            <a:noFill/>
            <a:miter lim="800000"/>
            <a:headEnd/>
            <a:tailEnd/>
          </a:ln>
          <a:effectLst>
            <a:outerShdw dist="38100" dir="2700000" rotWithShape="0">
              <a:srgbClr val="808080">
                <a:alpha val="42999"/>
              </a:srgbClr>
            </a:outerShdw>
          </a:effectLst>
        </p:spPr>
        <p:txBody>
          <a:bodyPr lIns="91328" tIns="45666" rIns="91328" bIns="45666"/>
          <a:lstStyle/>
          <a:p>
            <a:pPr algn="ctr" defTabSz="456652">
              <a:spcBef>
                <a:spcPct val="20000"/>
              </a:spcBef>
              <a:defRPr/>
            </a:pPr>
            <a:r>
              <a:rPr lang="en-GB" sz="1400" dirty="0">
                <a:solidFill>
                  <a:srgbClr val="00187E"/>
                </a:solidFill>
                <a:latin typeface="Calibri"/>
                <a:cs typeface="Calibri"/>
              </a:rPr>
              <a:t>30 A, 140 ns</a:t>
            </a:r>
          </a:p>
          <a:p>
            <a:pPr algn="ctr" defTabSz="456652">
              <a:spcBef>
                <a:spcPct val="20000"/>
              </a:spcBef>
              <a:defRPr/>
            </a:pPr>
            <a:r>
              <a:rPr lang="en-GB" sz="1400" dirty="0">
                <a:solidFill>
                  <a:srgbClr val="00187E"/>
                </a:solidFill>
                <a:latin typeface="Calibri"/>
                <a:cs typeface="Calibri"/>
              </a:rPr>
              <a:t>120 </a:t>
            </a:r>
            <a:r>
              <a:rPr lang="en-GB" sz="1400" dirty="0" err="1">
                <a:solidFill>
                  <a:srgbClr val="00187E"/>
                </a:solidFill>
                <a:latin typeface="Calibri"/>
                <a:cs typeface="Calibri"/>
              </a:rPr>
              <a:t>MeV</a:t>
            </a:r>
            <a:endParaRPr lang="en-GB" sz="1400" dirty="0">
              <a:latin typeface="Calibri"/>
              <a:cs typeface="Calibri"/>
            </a:endParaRPr>
          </a:p>
        </p:txBody>
      </p:sp>
      <p:cxnSp>
        <p:nvCxnSpPr>
          <p:cNvPr id="15" name="Straight Connector 14"/>
          <p:cNvCxnSpPr/>
          <p:nvPr/>
        </p:nvCxnSpPr>
        <p:spPr>
          <a:xfrm rot="5400000">
            <a:off x="3225641" y="5081554"/>
            <a:ext cx="797798" cy="248830"/>
          </a:xfrm>
          <a:prstGeom prst="line">
            <a:avLst/>
          </a:prstGeom>
          <a:ln>
            <a:solidFill>
              <a:srgbClr val="00187E"/>
            </a:solidFill>
          </a:ln>
        </p:spPr>
        <p:style>
          <a:lnRef idx="2">
            <a:schemeClr val="accent1"/>
          </a:lnRef>
          <a:fillRef idx="0">
            <a:schemeClr val="accent1"/>
          </a:fillRef>
          <a:effectRef idx="1">
            <a:schemeClr val="accent1"/>
          </a:effectRef>
          <a:fontRef idx="minor">
            <a:schemeClr val="tx1"/>
          </a:fontRef>
        </p:style>
      </p:cxnSp>
      <p:sp>
        <p:nvSpPr>
          <p:cNvPr id="16" name="Content Placeholder 2"/>
          <p:cNvSpPr txBox="1">
            <a:spLocks/>
          </p:cNvSpPr>
          <p:nvPr/>
        </p:nvSpPr>
        <p:spPr bwMode="auto">
          <a:xfrm>
            <a:off x="3188371" y="5615350"/>
            <a:ext cx="1084225" cy="547153"/>
          </a:xfrm>
          <a:prstGeom prst="rect">
            <a:avLst/>
          </a:prstGeom>
          <a:solidFill>
            <a:srgbClr val="DCE6F2"/>
          </a:solidFill>
          <a:ln w="9525">
            <a:noFill/>
            <a:miter lim="800000"/>
            <a:headEnd/>
            <a:tailEnd/>
          </a:ln>
          <a:effectLst>
            <a:outerShdw dist="38100" dir="2700000" rotWithShape="0">
              <a:srgbClr val="808080">
                <a:alpha val="42999"/>
              </a:srgbClr>
            </a:outerShdw>
          </a:effectLst>
        </p:spPr>
        <p:txBody>
          <a:bodyPr lIns="91328" tIns="45666" rIns="91328" bIns="45666"/>
          <a:lstStyle/>
          <a:p>
            <a:pPr algn="ctr" defTabSz="456652">
              <a:spcBef>
                <a:spcPct val="20000"/>
              </a:spcBef>
              <a:defRPr/>
            </a:pPr>
            <a:r>
              <a:rPr lang="en-GB" sz="1400" dirty="0">
                <a:solidFill>
                  <a:srgbClr val="00187E"/>
                </a:solidFill>
                <a:latin typeface="Calibri"/>
                <a:cs typeface="Calibri"/>
              </a:rPr>
              <a:t>30 A, 140 ns</a:t>
            </a:r>
          </a:p>
          <a:p>
            <a:pPr algn="ctr" defTabSz="456652">
              <a:spcBef>
                <a:spcPct val="20000"/>
              </a:spcBef>
              <a:defRPr/>
            </a:pPr>
            <a:r>
              <a:rPr lang="en-GB" sz="1400" dirty="0">
                <a:solidFill>
                  <a:srgbClr val="00187E"/>
                </a:solidFill>
                <a:latin typeface="Calibri"/>
                <a:cs typeface="Calibri"/>
              </a:rPr>
              <a:t>60 </a:t>
            </a:r>
            <a:r>
              <a:rPr lang="en-GB" sz="1400" dirty="0" err="1">
                <a:solidFill>
                  <a:srgbClr val="00187E"/>
                </a:solidFill>
                <a:latin typeface="Calibri"/>
                <a:cs typeface="Calibri"/>
              </a:rPr>
              <a:t>MeV</a:t>
            </a:r>
            <a:endParaRPr lang="en-GB" sz="1400" dirty="0">
              <a:latin typeface="Calibri"/>
              <a:cs typeface="Calibri"/>
            </a:endParaRPr>
          </a:p>
        </p:txBody>
      </p:sp>
      <p:pic>
        <p:nvPicPr>
          <p:cNvPr id="17" name="Picture 6" descr="DSC_0157"/>
          <p:cNvPicPr>
            <a:picLocks noChangeAspect="1" noChangeArrowheads="1"/>
          </p:cNvPicPr>
          <p:nvPr/>
        </p:nvPicPr>
        <p:blipFill>
          <a:blip r:embed="rId4"/>
          <a:srcRect/>
          <a:stretch>
            <a:fillRect/>
          </a:stretch>
        </p:blipFill>
        <p:spPr bwMode="auto">
          <a:xfrm>
            <a:off x="209629" y="472098"/>
            <a:ext cx="2416340" cy="2810069"/>
          </a:xfrm>
          <a:prstGeom prst="rect">
            <a:avLst/>
          </a:prstGeom>
          <a:noFill/>
        </p:spPr>
      </p:pic>
      <p:pic>
        <p:nvPicPr>
          <p:cNvPr id="18" name="Picture 11" descr="DSCN5896"/>
          <p:cNvPicPr>
            <a:picLocks noChangeAspect="1" noChangeArrowheads="1"/>
          </p:cNvPicPr>
          <p:nvPr/>
        </p:nvPicPr>
        <p:blipFill>
          <a:blip r:embed="rId5"/>
          <a:srcRect/>
          <a:stretch>
            <a:fillRect/>
          </a:stretch>
        </p:blipFill>
        <p:spPr bwMode="auto">
          <a:xfrm>
            <a:off x="908217" y="1078642"/>
            <a:ext cx="2416340" cy="1625480"/>
          </a:xfrm>
          <a:prstGeom prst="rect">
            <a:avLst/>
          </a:prstGeom>
          <a:noFill/>
          <a:ln w="9525">
            <a:noFill/>
            <a:miter lim="800000"/>
            <a:headEnd/>
            <a:tailEnd/>
          </a:ln>
        </p:spPr>
      </p:pic>
      <p:pic>
        <p:nvPicPr>
          <p:cNvPr id="19" name="Picture 8" descr="DSCN5899"/>
          <p:cNvPicPr>
            <a:picLocks noChangeAspect="1" noChangeArrowheads="1"/>
          </p:cNvPicPr>
          <p:nvPr/>
        </p:nvPicPr>
        <p:blipFill>
          <a:blip r:embed="rId6"/>
          <a:srcRect/>
          <a:stretch>
            <a:fillRect/>
          </a:stretch>
        </p:blipFill>
        <p:spPr bwMode="auto">
          <a:xfrm>
            <a:off x="6396989" y="1177977"/>
            <a:ext cx="2411732" cy="1808502"/>
          </a:xfrm>
          <a:prstGeom prst="rect">
            <a:avLst/>
          </a:prstGeom>
          <a:noFill/>
          <a:ln w="9525">
            <a:noFill/>
            <a:miter lim="800000"/>
            <a:headEnd/>
            <a:tailEnd/>
          </a:ln>
        </p:spPr>
      </p:pic>
      <p:pic>
        <p:nvPicPr>
          <p:cNvPr id="20" name="Picture 11" descr="1006091_06-A4-at-144-dpi"/>
          <p:cNvPicPr>
            <a:picLocks noChangeAspect="1" noChangeArrowheads="1"/>
          </p:cNvPicPr>
          <p:nvPr/>
        </p:nvPicPr>
        <p:blipFill>
          <a:blip r:embed="rId7" cstate="print"/>
          <a:srcRect/>
          <a:stretch>
            <a:fillRect/>
          </a:stretch>
        </p:blipFill>
        <p:spPr bwMode="auto">
          <a:xfrm>
            <a:off x="1569973" y="1701023"/>
            <a:ext cx="2924410" cy="2109707"/>
          </a:xfrm>
          <a:prstGeom prst="rect">
            <a:avLst/>
          </a:prstGeom>
          <a:noFill/>
        </p:spPr>
      </p:pic>
      <p:pic>
        <p:nvPicPr>
          <p:cNvPr id="21" name="Picture 12" descr="1006091_05-A4-at-144-dpi"/>
          <p:cNvPicPr>
            <a:picLocks noChangeAspect="1" noChangeArrowheads="1"/>
          </p:cNvPicPr>
          <p:nvPr/>
        </p:nvPicPr>
        <p:blipFill>
          <a:blip r:embed="rId8" cstate="print"/>
          <a:srcRect/>
          <a:stretch>
            <a:fillRect/>
          </a:stretch>
        </p:blipFill>
        <p:spPr bwMode="auto">
          <a:xfrm>
            <a:off x="367324" y="4137332"/>
            <a:ext cx="2610268" cy="2604948"/>
          </a:xfrm>
          <a:prstGeom prst="rect">
            <a:avLst/>
          </a:prstGeom>
          <a:noFill/>
        </p:spPr>
      </p:pic>
      <p:pic>
        <p:nvPicPr>
          <p:cNvPr id="22" name="Picture 21" descr="RR201004080027"/>
          <p:cNvPicPr>
            <a:picLocks noChangeAspect="1" noChangeArrowheads="1"/>
          </p:cNvPicPr>
          <p:nvPr/>
        </p:nvPicPr>
        <p:blipFill>
          <a:blip r:embed="rId9" cstate="print"/>
          <a:srcRect/>
          <a:stretch>
            <a:fillRect/>
          </a:stretch>
        </p:blipFill>
        <p:spPr bwMode="auto">
          <a:xfrm>
            <a:off x="5967494" y="2054646"/>
            <a:ext cx="3052028" cy="2082823"/>
          </a:xfrm>
          <a:prstGeom prst="rect">
            <a:avLst/>
          </a:prstGeom>
          <a:noFill/>
          <a:ln w="9525">
            <a:noFill/>
            <a:miter lim="800000"/>
            <a:headEnd/>
            <a:tailEnd/>
          </a:ln>
          <a:effectLst/>
        </p:spPr>
      </p:pic>
    </p:spTree>
    <p:extLst>
      <p:ext uri="{BB962C8B-B14F-4D97-AF65-F5344CB8AC3E}">
        <p14:creationId xmlns:p14="http://schemas.microsoft.com/office/powerpoint/2010/main" val="38856456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2" grpId="0" animBg="1"/>
      <p:bldP spid="14"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600" dirty="0"/>
              <a:t>Drive Beam Generation</a:t>
            </a:r>
          </a:p>
        </p:txBody>
      </p:sp>
      <p:sp>
        <p:nvSpPr>
          <p:cNvPr id="2" name="Slide Number Placeholder 1"/>
          <p:cNvSpPr>
            <a:spLocks noGrp="1"/>
          </p:cNvSpPr>
          <p:nvPr>
            <p:ph type="sldNum" sz="quarter" idx="12"/>
          </p:nvPr>
        </p:nvSpPr>
        <p:spPr/>
        <p:txBody>
          <a:bodyPr/>
          <a:lstStyle/>
          <a:p>
            <a:fld id="{0D1D6AF9-1F0E-2547-B7C2-EBD1501318D2}" type="slidenum">
              <a:rPr lang="en-US" smtClean="0"/>
              <a:pPr/>
              <a:t>29</a:t>
            </a:fld>
            <a:endParaRPr lang="en-US"/>
          </a:p>
        </p:txBody>
      </p:sp>
      <p:pic>
        <p:nvPicPr>
          <p:cNvPr id="11" name="Picture 10" descr="2010MeasureFBon_modified_factor8.eps"/>
          <p:cNvPicPr>
            <a:picLocks noChangeAspect="1"/>
          </p:cNvPicPr>
          <p:nvPr/>
        </p:nvPicPr>
        <p:blipFill>
          <a:blip r:embed="rId2"/>
          <a:stretch>
            <a:fillRect/>
          </a:stretch>
        </p:blipFill>
        <p:spPr>
          <a:xfrm>
            <a:off x="2" y="4949669"/>
            <a:ext cx="4535746" cy="1908332"/>
          </a:xfrm>
          <a:prstGeom prst="rect">
            <a:avLst/>
          </a:prstGeom>
        </p:spPr>
      </p:pic>
      <p:grpSp>
        <p:nvGrpSpPr>
          <p:cNvPr id="17" name="Group 5"/>
          <p:cNvGrpSpPr>
            <a:grpSpLocks/>
          </p:cNvGrpSpPr>
          <p:nvPr/>
        </p:nvGrpSpPr>
        <p:grpSpPr bwMode="auto">
          <a:xfrm>
            <a:off x="207771" y="1043444"/>
            <a:ext cx="1812408" cy="1722813"/>
            <a:chOff x="3919" y="2156"/>
            <a:chExt cx="2032" cy="1844"/>
          </a:xfrm>
          <a:effectLst>
            <a:outerShdw blurRad="50800" dist="38100" dir="2700000" algn="tl" rotWithShape="0">
              <a:prstClr val="black">
                <a:alpha val="40000"/>
              </a:prstClr>
            </a:outerShdw>
          </a:effectLst>
        </p:grpSpPr>
        <p:pic>
          <p:nvPicPr>
            <p:cNvPr id="18" name="Picture 6"/>
            <p:cNvPicPr>
              <a:picLocks noChangeAspect="1" noChangeArrowheads="1"/>
            </p:cNvPicPr>
            <p:nvPr/>
          </p:nvPicPr>
          <p:blipFill>
            <a:blip r:embed="rId3" cstate="print"/>
            <a:srcRect/>
            <a:stretch>
              <a:fillRect/>
            </a:stretch>
          </p:blipFill>
          <p:spPr bwMode="auto">
            <a:xfrm>
              <a:off x="3919" y="2156"/>
              <a:ext cx="2032" cy="1844"/>
            </a:xfrm>
            <a:prstGeom prst="rect">
              <a:avLst/>
            </a:prstGeom>
            <a:noFill/>
            <a:ln w="9525">
              <a:noFill/>
              <a:miter lim="800000"/>
              <a:headEnd/>
              <a:tailEnd/>
            </a:ln>
            <a:effectLst/>
          </p:spPr>
        </p:pic>
        <p:sp>
          <p:nvSpPr>
            <p:cNvPr id="19" name="Rectangle 7"/>
            <p:cNvSpPr>
              <a:spLocks noChangeArrowheads="1"/>
            </p:cNvSpPr>
            <p:nvPr/>
          </p:nvSpPr>
          <p:spPr bwMode="auto">
            <a:xfrm>
              <a:off x="3929" y="3660"/>
              <a:ext cx="810" cy="264"/>
            </a:xfrm>
            <a:prstGeom prst="rect">
              <a:avLst/>
            </a:prstGeom>
            <a:noFill/>
            <a:ln w="9525">
              <a:noFill/>
              <a:miter lim="800000"/>
              <a:headEnd/>
              <a:tailEnd/>
            </a:ln>
            <a:effectLst/>
          </p:spPr>
          <p:txBody>
            <a:bodyPr wrap="square">
              <a:spAutoFit/>
            </a:bodyPr>
            <a:lstStyle/>
            <a:p>
              <a:pPr algn="l"/>
              <a:r>
                <a:rPr lang="en-US" sz="1000" dirty="0" err="1">
                  <a:solidFill>
                    <a:srgbClr val="FFFF00"/>
                  </a:solidFill>
                </a:rPr>
                <a:t>SiC</a:t>
              </a:r>
              <a:r>
                <a:rPr lang="en-US" sz="1000" dirty="0">
                  <a:solidFill>
                    <a:srgbClr val="FFFF00"/>
                  </a:solidFill>
                </a:rPr>
                <a:t> load</a:t>
              </a:r>
              <a:endParaRPr lang="en-US" sz="1000" noProof="1">
                <a:solidFill>
                  <a:srgbClr val="FFFF00"/>
                </a:solidFill>
              </a:endParaRPr>
            </a:p>
          </p:txBody>
        </p:sp>
        <p:sp>
          <p:nvSpPr>
            <p:cNvPr id="20" name="Line 8"/>
            <p:cNvSpPr>
              <a:spLocks noChangeShapeType="1"/>
            </p:cNvSpPr>
            <p:nvPr/>
          </p:nvSpPr>
          <p:spPr bwMode="auto">
            <a:xfrm>
              <a:off x="4301" y="2475"/>
              <a:ext cx="364" cy="641"/>
            </a:xfrm>
            <a:prstGeom prst="line">
              <a:avLst/>
            </a:prstGeom>
            <a:noFill/>
            <a:ln w="12700">
              <a:solidFill>
                <a:schemeClr val="tx1"/>
              </a:solidFill>
              <a:round/>
              <a:headEnd/>
              <a:tailEnd type="triangle" w="med" len="med"/>
            </a:ln>
            <a:effectLst/>
          </p:spPr>
          <p:txBody>
            <a:bodyPr/>
            <a:lstStyle/>
            <a:p>
              <a:endParaRPr lang="en-US" sz="800"/>
            </a:p>
          </p:txBody>
        </p:sp>
        <p:sp>
          <p:nvSpPr>
            <p:cNvPr id="21" name="Rectangle 9"/>
            <p:cNvSpPr>
              <a:spLocks noChangeArrowheads="1"/>
            </p:cNvSpPr>
            <p:nvPr/>
          </p:nvSpPr>
          <p:spPr bwMode="auto">
            <a:xfrm>
              <a:off x="3921" y="2165"/>
              <a:ext cx="926" cy="428"/>
            </a:xfrm>
            <a:prstGeom prst="rect">
              <a:avLst/>
            </a:prstGeom>
            <a:noFill/>
            <a:ln w="9525">
              <a:noFill/>
              <a:miter lim="800000"/>
              <a:headEnd/>
              <a:tailEnd/>
            </a:ln>
            <a:effectLst/>
          </p:spPr>
          <p:txBody>
            <a:bodyPr wrap="square">
              <a:spAutoFit/>
            </a:bodyPr>
            <a:lstStyle/>
            <a:p>
              <a:pPr algn="l"/>
              <a:r>
                <a:rPr lang="en-US" sz="1000" dirty="0"/>
                <a:t>damping </a:t>
              </a:r>
            </a:p>
            <a:p>
              <a:pPr algn="l"/>
              <a:r>
                <a:rPr lang="en-US" sz="1000" dirty="0"/>
                <a:t>slot</a:t>
              </a:r>
              <a:endParaRPr lang="en-US" sz="1000" noProof="1"/>
            </a:p>
          </p:txBody>
        </p:sp>
        <p:sp>
          <p:nvSpPr>
            <p:cNvPr id="22" name="Line 10"/>
            <p:cNvSpPr>
              <a:spLocks noChangeShapeType="1"/>
            </p:cNvSpPr>
            <p:nvPr/>
          </p:nvSpPr>
          <p:spPr bwMode="auto">
            <a:xfrm flipV="1">
              <a:off x="4234" y="3270"/>
              <a:ext cx="129" cy="447"/>
            </a:xfrm>
            <a:prstGeom prst="line">
              <a:avLst/>
            </a:prstGeom>
            <a:noFill/>
            <a:ln w="12700">
              <a:solidFill>
                <a:srgbClr val="FFFF00"/>
              </a:solidFill>
              <a:round/>
              <a:headEnd/>
              <a:tailEnd type="triangle" w="med" len="med"/>
            </a:ln>
            <a:effectLst/>
          </p:spPr>
          <p:txBody>
            <a:bodyPr/>
            <a:lstStyle/>
            <a:p>
              <a:endParaRPr lang="en-US" sz="800"/>
            </a:p>
          </p:txBody>
        </p:sp>
      </p:grpSp>
      <p:grpSp>
        <p:nvGrpSpPr>
          <p:cNvPr id="23" name="Group 24"/>
          <p:cNvGrpSpPr>
            <a:grpSpLocks/>
          </p:cNvGrpSpPr>
          <p:nvPr/>
        </p:nvGrpSpPr>
        <p:grpSpPr bwMode="auto">
          <a:xfrm>
            <a:off x="1778381" y="1455282"/>
            <a:ext cx="2678367" cy="1752019"/>
            <a:chOff x="-254" y="2769"/>
            <a:chExt cx="2206" cy="910"/>
          </a:xfrm>
        </p:grpSpPr>
        <p:sp>
          <p:nvSpPr>
            <p:cNvPr id="24" name="Line 25"/>
            <p:cNvSpPr>
              <a:spLocks noChangeAspect="1" noChangeShapeType="1"/>
            </p:cNvSpPr>
            <p:nvPr/>
          </p:nvSpPr>
          <p:spPr bwMode="auto">
            <a:xfrm flipV="1">
              <a:off x="1547" y="3127"/>
              <a:ext cx="242" cy="200"/>
            </a:xfrm>
            <a:prstGeom prst="line">
              <a:avLst/>
            </a:prstGeom>
            <a:noFill/>
            <a:ln w="9525">
              <a:solidFill>
                <a:schemeClr val="bg1"/>
              </a:solidFill>
              <a:round/>
              <a:headEnd type="diamond" w="med" len="med"/>
              <a:tailEnd type="diamond" w="med" len="med"/>
            </a:ln>
          </p:spPr>
          <p:txBody>
            <a:bodyPr/>
            <a:lstStyle/>
            <a:p>
              <a:endParaRPr lang="en-US"/>
            </a:p>
          </p:txBody>
        </p:sp>
        <p:sp>
          <p:nvSpPr>
            <p:cNvPr id="25" name="Rectangle 26"/>
            <p:cNvSpPr>
              <a:spLocks noChangeArrowheads="1"/>
            </p:cNvSpPr>
            <p:nvPr/>
          </p:nvSpPr>
          <p:spPr bwMode="auto">
            <a:xfrm>
              <a:off x="1476" y="3090"/>
              <a:ext cx="262" cy="80"/>
            </a:xfrm>
            <a:prstGeom prst="rect">
              <a:avLst/>
            </a:prstGeom>
            <a:noFill/>
            <a:ln w="9525">
              <a:noFill/>
              <a:miter lim="800000"/>
              <a:headEnd/>
              <a:tailEnd/>
            </a:ln>
          </p:spPr>
          <p:txBody>
            <a:bodyPr lIns="0" tIns="0" rIns="0" bIns="0">
              <a:spAutoFit/>
            </a:bodyPr>
            <a:lstStyle/>
            <a:p>
              <a:r>
                <a:rPr lang="en-US" sz="1000">
                  <a:solidFill>
                    <a:schemeClr val="bg1"/>
                  </a:solidFill>
                </a:rPr>
                <a:t>10 m</a:t>
              </a:r>
              <a:endParaRPr lang="en-US" sz="1000" noProof="1">
                <a:solidFill>
                  <a:schemeClr val="bg1"/>
                </a:solidFill>
              </a:endParaRPr>
            </a:p>
          </p:txBody>
        </p:sp>
        <p:grpSp>
          <p:nvGrpSpPr>
            <p:cNvPr id="26" name="Group 27"/>
            <p:cNvGrpSpPr>
              <a:grpSpLocks/>
            </p:cNvGrpSpPr>
            <p:nvPr/>
          </p:nvGrpSpPr>
          <p:grpSpPr bwMode="auto">
            <a:xfrm>
              <a:off x="-254" y="2769"/>
              <a:ext cx="2206" cy="910"/>
              <a:chOff x="597" y="1011"/>
              <a:chExt cx="2206" cy="910"/>
            </a:xfrm>
          </p:grpSpPr>
          <p:pic>
            <p:nvPicPr>
              <p:cNvPr id="27" name="Picture 28" descr="beam_loading_MKS06_power"/>
              <p:cNvPicPr>
                <a:picLocks noChangeAspect="1" noChangeArrowheads="1"/>
              </p:cNvPicPr>
              <p:nvPr/>
            </p:nvPicPr>
            <p:blipFill>
              <a:blip r:embed="rId4" cstate="print"/>
              <a:srcRect/>
              <a:stretch>
                <a:fillRect/>
              </a:stretch>
            </p:blipFill>
            <p:spPr bwMode="auto">
              <a:xfrm>
                <a:off x="1025" y="1011"/>
                <a:ext cx="1778" cy="677"/>
              </a:xfrm>
              <a:prstGeom prst="rect">
                <a:avLst/>
              </a:prstGeom>
              <a:noFill/>
              <a:ln w="12700">
                <a:solidFill>
                  <a:schemeClr val="tx1"/>
                </a:solidFill>
                <a:miter lim="800000"/>
                <a:headEnd/>
                <a:tailEnd/>
              </a:ln>
            </p:spPr>
          </p:pic>
          <p:sp>
            <p:nvSpPr>
              <p:cNvPr id="28" name="Text Box 29"/>
              <p:cNvSpPr txBox="1">
                <a:spLocks noChangeArrowheads="1"/>
              </p:cNvSpPr>
              <p:nvPr/>
            </p:nvSpPr>
            <p:spPr bwMode="auto">
              <a:xfrm>
                <a:off x="1597" y="1436"/>
                <a:ext cx="978" cy="128"/>
              </a:xfrm>
              <a:prstGeom prst="rect">
                <a:avLst/>
              </a:prstGeom>
              <a:noFill/>
              <a:ln w="9525">
                <a:noFill/>
                <a:miter lim="800000"/>
                <a:headEnd/>
                <a:tailEnd/>
              </a:ln>
            </p:spPr>
            <p:txBody>
              <a:bodyPr wrap="square">
                <a:spAutoFit/>
              </a:bodyPr>
              <a:lstStyle/>
              <a:p>
                <a:r>
                  <a:rPr lang="en-US" sz="1000" dirty="0"/>
                  <a:t>RF pulse at output</a:t>
                </a:r>
                <a:endParaRPr lang="el-GR" sz="1000" dirty="0">
                  <a:cs typeface="Arial" pitchFamily="34" charset="0"/>
                </a:endParaRPr>
              </a:p>
            </p:txBody>
          </p:sp>
          <p:sp>
            <p:nvSpPr>
              <p:cNvPr id="29" name="Text Box 30"/>
              <p:cNvSpPr txBox="1">
                <a:spLocks noChangeArrowheads="1"/>
              </p:cNvSpPr>
              <p:nvPr/>
            </p:nvSpPr>
            <p:spPr bwMode="auto">
              <a:xfrm>
                <a:off x="1364" y="1135"/>
                <a:ext cx="1280" cy="128"/>
              </a:xfrm>
              <a:prstGeom prst="rect">
                <a:avLst/>
              </a:prstGeom>
              <a:noFill/>
              <a:ln w="9525">
                <a:noFill/>
                <a:miter lim="800000"/>
                <a:headEnd/>
                <a:tailEnd/>
              </a:ln>
            </p:spPr>
            <p:txBody>
              <a:bodyPr>
                <a:spAutoFit/>
              </a:bodyPr>
              <a:lstStyle/>
              <a:p>
                <a:r>
                  <a:rPr lang="en-US" sz="1000" dirty="0"/>
                  <a:t>RF pulse at structure input</a:t>
                </a:r>
                <a:endParaRPr lang="el-GR" sz="1000" dirty="0">
                  <a:cs typeface="Arial" pitchFamily="34" charset="0"/>
                </a:endParaRPr>
              </a:p>
            </p:txBody>
          </p:sp>
          <p:sp>
            <p:nvSpPr>
              <p:cNvPr id="30" name="Line 31"/>
              <p:cNvSpPr>
                <a:spLocks noChangeShapeType="1"/>
              </p:cNvSpPr>
              <p:nvPr/>
            </p:nvSpPr>
            <p:spPr bwMode="auto">
              <a:xfrm flipV="1">
                <a:off x="597" y="1281"/>
                <a:ext cx="858" cy="640"/>
              </a:xfrm>
              <a:prstGeom prst="line">
                <a:avLst/>
              </a:prstGeom>
              <a:noFill/>
              <a:ln w="9525">
                <a:solidFill>
                  <a:schemeClr val="tx1"/>
                </a:solidFill>
                <a:round/>
                <a:headEnd/>
                <a:tailEnd type="triangle" w="med" len="med"/>
              </a:ln>
            </p:spPr>
            <p:txBody>
              <a:bodyPr/>
              <a:lstStyle/>
              <a:p>
                <a:endParaRPr lang="en-US"/>
              </a:p>
            </p:txBody>
          </p:sp>
          <p:sp>
            <p:nvSpPr>
              <p:cNvPr id="31" name="Line 32"/>
              <p:cNvSpPr>
                <a:spLocks noChangeShapeType="1"/>
              </p:cNvSpPr>
              <p:nvPr/>
            </p:nvSpPr>
            <p:spPr bwMode="auto">
              <a:xfrm flipV="1">
                <a:off x="2290" y="1576"/>
                <a:ext cx="120" cy="212"/>
              </a:xfrm>
              <a:prstGeom prst="line">
                <a:avLst/>
              </a:prstGeom>
              <a:noFill/>
              <a:ln w="9525">
                <a:solidFill>
                  <a:schemeClr val="tx1"/>
                </a:solidFill>
                <a:round/>
                <a:headEnd/>
                <a:tailEnd type="triangle" w="med" len="med"/>
              </a:ln>
            </p:spPr>
            <p:txBody>
              <a:bodyPr/>
              <a:lstStyle/>
              <a:p>
                <a:endParaRPr lang="en-US"/>
              </a:p>
            </p:txBody>
          </p:sp>
        </p:grpSp>
      </p:grpSp>
      <p:sp>
        <p:nvSpPr>
          <p:cNvPr id="34" name="Content Placeholder 2"/>
          <p:cNvSpPr txBox="1">
            <a:spLocks/>
          </p:cNvSpPr>
          <p:nvPr/>
        </p:nvSpPr>
        <p:spPr>
          <a:xfrm>
            <a:off x="5060066" y="1043438"/>
            <a:ext cx="3765176" cy="1623834"/>
          </a:xfrm>
          <a:prstGeom prst="rect">
            <a:avLst/>
          </a:prstGeom>
          <a:solidFill>
            <a:schemeClr val="bg1">
              <a:lumMod val="95000"/>
            </a:schemeClr>
          </a:solidFill>
          <a:ln>
            <a:noFill/>
          </a:ln>
          <a:effectLst>
            <a:outerShdw blurRad="50800" dist="38100" dir="2700000">
              <a:srgbClr val="000000">
                <a:alpha val="43000"/>
              </a:srgbClr>
            </a:outerShdw>
          </a:effectLst>
        </p:spPr>
        <p:txBody>
          <a:bodyPr lIns="91328" tIns="45666" rIns="91328" bIns="45666">
            <a:normAutofit/>
          </a:bodyPr>
          <a:lstStyle/>
          <a:p>
            <a:pPr marL="532760" indent="-532760" defTabSz="456652">
              <a:spcBef>
                <a:spcPct val="20000"/>
              </a:spcBef>
              <a:defRPr/>
            </a:pPr>
            <a:r>
              <a:rPr lang="en-GB" sz="1600" dirty="0">
                <a:cs typeface="ＭＳ Ｐゴシック" charset="-128"/>
              </a:rPr>
              <a:t>95.3% RF to beam efficiency</a:t>
            </a:r>
          </a:p>
          <a:p>
            <a:pPr marL="532760" indent="-532760" defTabSz="456652">
              <a:spcBef>
                <a:spcPct val="20000"/>
              </a:spcBef>
              <a:defRPr/>
            </a:pPr>
            <a:r>
              <a:rPr lang="en-GB" sz="1600" dirty="0">
                <a:cs typeface="ＭＳ Ｐゴシック" charset="-128"/>
              </a:rPr>
              <a:t>Stable high current acceleration</a:t>
            </a:r>
          </a:p>
          <a:p>
            <a:pPr marL="532760" indent="-532760">
              <a:spcBef>
                <a:spcPct val="20000"/>
              </a:spcBef>
              <a:defRPr/>
            </a:pPr>
            <a:r>
              <a:rPr lang="en-GB" sz="1600" dirty="0">
                <a:cs typeface="ＭＳ Ｐゴシック" charset="-128"/>
              </a:rPr>
              <a:t>Current stability</a:t>
            </a:r>
          </a:p>
          <a:p>
            <a:pPr marL="532760" indent="-532760" defTabSz="456652">
              <a:spcBef>
                <a:spcPct val="20000"/>
              </a:spcBef>
              <a:defRPr/>
            </a:pPr>
            <a:r>
              <a:rPr lang="en-GB" sz="1600" dirty="0" err="1">
                <a:cs typeface="ＭＳ Ｐゴシック" charset="-128"/>
              </a:rPr>
              <a:t>Isochronicity</a:t>
            </a:r>
            <a:r>
              <a:rPr lang="en-GB" sz="1600" dirty="0">
                <a:cs typeface="ＭＳ Ｐゴシック" charset="-128"/>
              </a:rPr>
              <a:t>, phase coding</a:t>
            </a:r>
          </a:p>
          <a:p>
            <a:pPr marL="532760" indent="-532760" defTabSz="456652">
              <a:spcBef>
                <a:spcPct val="20000"/>
              </a:spcBef>
              <a:defRPr/>
            </a:pPr>
            <a:r>
              <a:rPr lang="en-GB" sz="1600" dirty="0">
                <a:cs typeface="ＭＳ Ｐゴシック" charset="-128"/>
              </a:rPr>
              <a:t>Factor 8 current &amp; frequency multiplication</a:t>
            </a:r>
          </a:p>
        </p:txBody>
      </p:sp>
      <p:sp>
        <p:nvSpPr>
          <p:cNvPr id="35" name="TextBox 34"/>
          <p:cNvSpPr txBox="1"/>
          <p:nvPr/>
        </p:nvSpPr>
        <p:spPr>
          <a:xfrm>
            <a:off x="2198582" y="4734503"/>
            <a:ext cx="2164212" cy="307668"/>
          </a:xfrm>
          <a:prstGeom prst="rect">
            <a:avLst/>
          </a:prstGeom>
          <a:solidFill>
            <a:schemeClr val="bg1">
              <a:lumMod val="95000"/>
            </a:schemeClr>
          </a:solidFill>
        </p:spPr>
        <p:txBody>
          <a:bodyPr wrap="none" lIns="91328" tIns="45666" rIns="91328" bIns="45666" rtlCol="0">
            <a:spAutoFit/>
          </a:bodyPr>
          <a:lstStyle/>
          <a:p>
            <a:r>
              <a:rPr lang="en-US" sz="1400" dirty="0"/>
              <a:t>Pulse charge measurement</a:t>
            </a:r>
          </a:p>
        </p:txBody>
      </p:sp>
      <p:sp>
        <p:nvSpPr>
          <p:cNvPr id="36" name="TextBox 35"/>
          <p:cNvSpPr txBox="1"/>
          <p:nvPr/>
        </p:nvSpPr>
        <p:spPr>
          <a:xfrm>
            <a:off x="2212720" y="1052689"/>
            <a:ext cx="2719347" cy="338445"/>
          </a:xfrm>
          <a:prstGeom prst="rect">
            <a:avLst/>
          </a:prstGeom>
          <a:solidFill>
            <a:schemeClr val="bg1">
              <a:lumMod val="95000"/>
            </a:schemeClr>
          </a:solidFill>
        </p:spPr>
        <p:txBody>
          <a:bodyPr wrap="square" lIns="91328" tIns="45666" rIns="91328" bIns="45666" rtlCol="0">
            <a:spAutoFit/>
          </a:bodyPr>
          <a:lstStyle/>
          <a:p>
            <a:r>
              <a:rPr lang="en-US" sz="1600" dirty="0"/>
              <a:t>Full beam loading acceleration</a:t>
            </a:r>
          </a:p>
        </p:txBody>
      </p:sp>
      <p:sp>
        <p:nvSpPr>
          <p:cNvPr id="37" name="TextBox 36"/>
          <p:cNvSpPr txBox="1"/>
          <p:nvPr/>
        </p:nvSpPr>
        <p:spPr>
          <a:xfrm>
            <a:off x="7025564" y="6339115"/>
            <a:ext cx="1857398" cy="338445"/>
          </a:xfrm>
          <a:prstGeom prst="rect">
            <a:avLst/>
          </a:prstGeom>
          <a:solidFill>
            <a:schemeClr val="bg1">
              <a:lumMod val="95000"/>
            </a:schemeClr>
          </a:solidFill>
        </p:spPr>
        <p:txBody>
          <a:bodyPr wrap="none" lIns="91328" tIns="45666" rIns="91328" bIns="45666" rtlCol="0">
            <a:spAutoFit/>
          </a:bodyPr>
          <a:lstStyle/>
          <a:p>
            <a:r>
              <a:rPr lang="en-US" sz="1400" dirty="0"/>
              <a:t>Factor 8 </a:t>
            </a:r>
            <a:r>
              <a:rPr lang="en-US" sz="1600" dirty="0"/>
              <a:t>combination</a:t>
            </a:r>
          </a:p>
        </p:txBody>
      </p:sp>
      <p:grpSp>
        <p:nvGrpSpPr>
          <p:cNvPr id="38" name="Group 37"/>
          <p:cNvGrpSpPr/>
          <p:nvPr/>
        </p:nvGrpSpPr>
        <p:grpSpPr>
          <a:xfrm>
            <a:off x="48" y="2812737"/>
            <a:ext cx="5060063" cy="1759275"/>
            <a:chOff x="1529123" y="1859904"/>
            <a:chExt cx="5060063" cy="1759275"/>
          </a:xfrm>
        </p:grpSpPr>
        <p:pic>
          <p:nvPicPr>
            <p:cNvPr id="39" name="Picture 22"/>
            <p:cNvPicPr>
              <a:picLocks noChangeAspect="1"/>
            </p:cNvPicPr>
            <p:nvPr/>
          </p:nvPicPr>
          <p:blipFill>
            <a:blip r:embed="rId5" cstate="print"/>
            <a:srcRect/>
            <a:stretch>
              <a:fillRect/>
            </a:stretch>
          </p:blipFill>
          <p:spPr bwMode="auto">
            <a:xfrm>
              <a:off x="1529123" y="1859904"/>
              <a:ext cx="5060063" cy="1759275"/>
            </a:xfrm>
            <a:prstGeom prst="rect">
              <a:avLst/>
            </a:prstGeom>
            <a:noFill/>
            <a:ln w="9525">
              <a:noFill/>
              <a:miter lim="800000"/>
              <a:headEnd/>
              <a:tailEnd/>
            </a:ln>
          </p:spPr>
        </p:pic>
        <p:sp>
          <p:nvSpPr>
            <p:cNvPr id="40" name="TextBox 39"/>
            <p:cNvSpPr txBox="1"/>
            <p:nvPr/>
          </p:nvSpPr>
          <p:spPr>
            <a:xfrm>
              <a:off x="5114794" y="2956916"/>
              <a:ext cx="1346332" cy="461665"/>
            </a:xfrm>
            <a:prstGeom prst="rect">
              <a:avLst/>
            </a:prstGeom>
            <a:solidFill>
              <a:schemeClr val="bg1"/>
            </a:solidFill>
          </p:spPr>
          <p:txBody>
            <a:bodyPr wrap="square" rtlCol="0">
              <a:spAutoFit/>
            </a:bodyPr>
            <a:lstStyle/>
            <a:p>
              <a:r>
                <a:rPr lang="en-US" sz="1200" dirty="0"/>
                <a:t>Most RF power</a:t>
              </a:r>
            </a:p>
            <a:p>
              <a:r>
                <a:rPr lang="en-US" sz="1200" dirty="0"/>
                <a:t>to beam</a:t>
              </a:r>
            </a:p>
          </p:txBody>
        </p:sp>
        <p:sp>
          <p:nvSpPr>
            <p:cNvPr id="41" name="TextBox 40"/>
            <p:cNvSpPr txBox="1"/>
            <p:nvPr/>
          </p:nvSpPr>
          <p:spPr>
            <a:xfrm>
              <a:off x="1736892" y="2956916"/>
              <a:ext cx="986464" cy="461665"/>
            </a:xfrm>
            <a:prstGeom prst="rect">
              <a:avLst/>
            </a:prstGeom>
            <a:solidFill>
              <a:schemeClr val="bg1"/>
            </a:solidFill>
          </p:spPr>
          <p:txBody>
            <a:bodyPr wrap="square" rtlCol="0">
              <a:spAutoFit/>
            </a:bodyPr>
            <a:lstStyle/>
            <a:p>
              <a:r>
                <a:rPr lang="en-US" sz="1200" dirty="0"/>
                <a:t>High beam current</a:t>
              </a:r>
            </a:p>
          </p:txBody>
        </p:sp>
        <p:sp>
          <p:nvSpPr>
            <p:cNvPr id="42" name="TextBox 41"/>
            <p:cNvSpPr txBox="1"/>
            <p:nvPr/>
          </p:nvSpPr>
          <p:spPr>
            <a:xfrm>
              <a:off x="2625031" y="1909325"/>
              <a:ext cx="525423" cy="276999"/>
            </a:xfrm>
            <a:prstGeom prst="rect">
              <a:avLst/>
            </a:prstGeom>
            <a:solidFill>
              <a:schemeClr val="bg1"/>
            </a:solidFill>
          </p:spPr>
          <p:txBody>
            <a:bodyPr wrap="square" rtlCol="0">
              <a:spAutoFit/>
            </a:bodyPr>
            <a:lstStyle/>
            <a:p>
              <a:r>
                <a:rPr lang="en-US" sz="1200" dirty="0">
                  <a:solidFill>
                    <a:srgbClr val="C00000"/>
                  </a:solidFill>
                </a:rPr>
                <a:t>RF in</a:t>
              </a:r>
            </a:p>
          </p:txBody>
        </p:sp>
        <p:sp>
          <p:nvSpPr>
            <p:cNvPr id="43" name="TextBox 42"/>
            <p:cNvSpPr txBox="1"/>
            <p:nvPr/>
          </p:nvSpPr>
          <p:spPr>
            <a:xfrm>
              <a:off x="4421813" y="1909325"/>
              <a:ext cx="1041533" cy="276999"/>
            </a:xfrm>
            <a:prstGeom prst="rect">
              <a:avLst/>
            </a:prstGeom>
            <a:solidFill>
              <a:schemeClr val="bg1"/>
            </a:solidFill>
          </p:spPr>
          <p:txBody>
            <a:bodyPr wrap="square" rtlCol="0">
              <a:spAutoFit/>
            </a:bodyPr>
            <a:lstStyle/>
            <a:p>
              <a:r>
                <a:rPr lang="en-US" sz="1200" dirty="0">
                  <a:solidFill>
                    <a:srgbClr val="C00000"/>
                  </a:solidFill>
                </a:rPr>
                <a:t>No RF to load</a:t>
              </a:r>
            </a:p>
          </p:txBody>
        </p:sp>
        <p:sp>
          <p:nvSpPr>
            <p:cNvPr id="44" name="TextBox 43"/>
            <p:cNvSpPr txBox="1"/>
            <p:nvPr/>
          </p:nvSpPr>
          <p:spPr>
            <a:xfrm>
              <a:off x="2625031" y="3255312"/>
              <a:ext cx="2507903" cy="276999"/>
            </a:xfrm>
            <a:prstGeom prst="rect">
              <a:avLst/>
            </a:prstGeom>
            <a:solidFill>
              <a:schemeClr val="bg1"/>
            </a:solidFill>
          </p:spPr>
          <p:txBody>
            <a:bodyPr wrap="square" rtlCol="0">
              <a:spAutoFit/>
            </a:bodyPr>
            <a:lstStyle/>
            <a:p>
              <a:r>
                <a:rPr lang="en-US" sz="1200" dirty="0">
                  <a:solidFill>
                    <a:srgbClr val="C00000"/>
                  </a:solidFill>
                </a:rPr>
                <a:t>“short” structure – low </a:t>
              </a:r>
              <a:r>
                <a:rPr lang="en-US" sz="1200" dirty="0" err="1">
                  <a:solidFill>
                    <a:srgbClr val="C00000"/>
                  </a:solidFill>
                </a:rPr>
                <a:t>Ohmic</a:t>
              </a:r>
              <a:r>
                <a:rPr lang="en-US" sz="1200" dirty="0">
                  <a:solidFill>
                    <a:srgbClr val="C00000"/>
                  </a:solidFill>
                </a:rPr>
                <a:t> losses</a:t>
              </a:r>
            </a:p>
          </p:txBody>
        </p:sp>
      </p:grpSp>
      <p:pic>
        <p:nvPicPr>
          <p:cNvPr id="2050" name="Picture 2"/>
          <p:cNvPicPr>
            <a:picLocks noChangeAspect="1" noChangeArrowheads="1"/>
          </p:cNvPicPr>
          <p:nvPr/>
        </p:nvPicPr>
        <p:blipFill>
          <a:blip r:embed="rId6"/>
          <a:srcRect/>
          <a:stretch>
            <a:fillRect/>
          </a:stretch>
        </p:blipFill>
        <p:spPr bwMode="auto">
          <a:xfrm>
            <a:off x="4979328" y="3156875"/>
            <a:ext cx="3776203" cy="3028349"/>
          </a:xfrm>
          <a:prstGeom prst="rect">
            <a:avLst/>
          </a:prstGeom>
          <a:noFill/>
          <a:ln w="9525">
            <a:noFill/>
            <a:miter lim="800000"/>
            <a:headEnd/>
            <a:tailEnd/>
          </a:ln>
        </p:spPr>
      </p:pic>
    </p:spTree>
    <p:extLst>
      <p:ext uri="{BB962C8B-B14F-4D97-AF65-F5344CB8AC3E}">
        <p14:creationId xmlns:p14="http://schemas.microsoft.com/office/powerpoint/2010/main" val="93050518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Image 1" descr="CLIC-CollabMap.png"/>
          <p:cNvPicPr>
            <a:picLocks noChangeAspect="1"/>
          </p:cNvPicPr>
          <p:nvPr/>
        </p:nvPicPr>
        <p:blipFill>
          <a:blip r:embed="rId3">
            <a:extLst>
              <a:ext uri="{28A0092B-C50C-407E-A947-70E740481C1C}">
                <a14:useLocalDpi xmlns:a14="http://schemas.microsoft.com/office/drawing/2010/main" val="0"/>
              </a:ext>
            </a:extLst>
          </a:blip>
          <a:srcRect t="2928" b="7321"/>
          <a:stretch>
            <a:fillRect/>
          </a:stretch>
        </p:blipFill>
        <p:spPr bwMode="auto">
          <a:xfrm>
            <a:off x="-174615" y="821299"/>
            <a:ext cx="9461501" cy="4261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4" name="Oval 33"/>
          <p:cNvSpPr>
            <a:spLocks noChangeArrowheads="1"/>
          </p:cNvSpPr>
          <p:nvPr/>
        </p:nvSpPr>
        <p:spPr bwMode="auto">
          <a:xfrm>
            <a:off x="2296167" y="2356718"/>
            <a:ext cx="75045" cy="76488"/>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35" name="Oval 33"/>
          <p:cNvSpPr>
            <a:spLocks noChangeArrowheads="1"/>
          </p:cNvSpPr>
          <p:nvPr/>
        </p:nvSpPr>
        <p:spPr bwMode="auto">
          <a:xfrm>
            <a:off x="2257199" y="2277468"/>
            <a:ext cx="76489" cy="76489"/>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36" name="Oval 33"/>
          <p:cNvSpPr>
            <a:spLocks noChangeArrowheads="1"/>
          </p:cNvSpPr>
          <p:nvPr/>
        </p:nvSpPr>
        <p:spPr bwMode="auto">
          <a:xfrm>
            <a:off x="2365377" y="2306332"/>
            <a:ext cx="76488" cy="76489"/>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37" name="Oval 33"/>
          <p:cNvSpPr>
            <a:spLocks noChangeArrowheads="1"/>
          </p:cNvSpPr>
          <p:nvPr/>
        </p:nvSpPr>
        <p:spPr bwMode="auto">
          <a:xfrm>
            <a:off x="2540064" y="2417331"/>
            <a:ext cx="76489" cy="76488"/>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38" name="Oval 33"/>
          <p:cNvSpPr>
            <a:spLocks noChangeArrowheads="1"/>
          </p:cNvSpPr>
          <p:nvPr/>
        </p:nvSpPr>
        <p:spPr bwMode="auto">
          <a:xfrm>
            <a:off x="1524064" y="2366944"/>
            <a:ext cx="76489" cy="76489"/>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39" name="Oval 33"/>
          <p:cNvSpPr>
            <a:spLocks noChangeArrowheads="1"/>
          </p:cNvSpPr>
          <p:nvPr/>
        </p:nvSpPr>
        <p:spPr bwMode="auto">
          <a:xfrm>
            <a:off x="1600491" y="2518353"/>
            <a:ext cx="76488" cy="76488"/>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0" name="Oval 33"/>
          <p:cNvSpPr>
            <a:spLocks noChangeArrowheads="1"/>
          </p:cNvSpPr>
          <p:nvPr/>
        </p:nvSpPr>
        <p:spPr bwMode="auto">
          <a:xfrm>
            <a:off x="4267489" y="2213841"/>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1" name="Oval 33"/>
          <p:cNvSpPr>
            <a:spLocks noChangeArrowheads="1"/>
          </p:cNvSpPr>
          <p:nvPr/>
        </p:nvSpPr>
        <p:spPr bwMode="auto">
          <a:xfrm>
            <a:off x="4222750" y="2033444"/>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2" name="Oval 33"/>
          <p:cNvSpPr>
            <a:spLocks noChangeArrowheads="1"/>
          </p:cNvSpPr>
          <p:nvPr/>
        </p:nvSpPr>
        <p:spPr bwMode="auto">
          <a:xfrm>
            <a:off x="4267489" y="2096944"/>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3" name="Oval 33"/>
          <p:cNvSpPr>
            <a:spLocks noChangeArrowheads="1"/>
          </p:cNvSpPr>
          <p:nvPr/>
        </p:nvSpPr>
        <p:spPr bwMode="auto">
          <a:xfrm>
            <a:off x="4203989" y="2105603"/>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4" name="Oval 33"/>
          <p:cNvSpPr>
            <a:spLocks noChangeArrowheads="1"/>
          </p:cNvSpPr>
          <p:nvPr/>
        </p:nvSpPr>
        <p:spPr bwMode="auto">
          <a:xfrm>
            <a:off x="4343977" y="2213841"/>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5" name="Oval 33"/>
          <p:cNvSpPr>
            <a:spLocks noChangeArrowheads="1"/>
          </p:cNvSpPr>
          <p:nvPr/>
        </p:nvSpPr>
        <p:spPr bwMode="auto">
          <a:xfrm>
            <a:off x="4343977" y="2290330"/>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6" name="Oval 33"/>
          <p:cNvSpPr>
            <a:spLocks noChangeArrowheads="1"/>
          </p:cNvSpPr>
          <p:nvPr/>
        </p:nvSpPr>
        <p:spPr bwMode="auto">
          <a:xfrm>
            <a:off x="4193886" y="2309091"/>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7" name="Oval 33"/>
          <p:cNvSpPr>
            <a:spLocks noChangeArrowheads="1"/>
          </p:cNvSpPr>
          <p:nvPr/>
        </p:nvSpPr>
        <p:spPr bwMode="auto">
          <a:xfrm>
            <a:off x="4273262" y="2382694"/>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8" name="Oval 33"/>
          <p:cNvSpPr>
            <a:spLocks noChangeArrowheads="1"/>
          </p:cNvSpPr>
          <p:nvPr/>
        </p:nvSpPr>
        <p:spPr bwMode="auto">
          <a:xfrm>
            <a:off x="4178012" y="2391353"/>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49" name="Oval 33"/>
          <p:cNvSpPr>
            <a:spLocks noChangeArrowheads="1"/>
          </p:cNvSpPr>
          <p:nvPr/>
        </p:nvSpPr>
        <p:spPr bwMode="auto">
          <a:xfrm>
            <a:off x="4572000" y="2366818"/>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0" name="Oval 33"/>
          <p:cNvSpPr>
            <a:spLocks noChangeArrowheads="1"/>
          </p:cNvSpPr>
          <p:nvPr/>
        </p:nvSpPr>
        <p:spPr bwMode="auto">
          <a:xfrm>
            <a:off x="4492625" y="2036330"/>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1" name="Oval 33"/>
          <p:cNvSpPr>
            <a:spLocks noChangeArrowheads="1"/>
          </p:cNvSpPr>
          <p:nvPr/>
        </p:nvSpPr>
        <p:spPr bwMode="auto">
          <a:xfrm>
            <a:off x="5159375" y="1994477"/>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2" name="Oval 33"/>
          <p:cNvSpPr>
            <a:spLocks noChangeArrowheads="1"/>
          </p:cNvSpPr>
          <p:nvPr/>
        </p:nvSpPr>
        <p:spPr bwMode="auto">
          <a:xfrm>
            <a:off x="4521489" y="1972830"/>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3" name="Oval 33"/>
          <p:cNvSpPr>
            <a:spLocks noChangeArrowheads="1"/>
          </p:cNvSpPr>
          <p:nvPr/>
        </p:nvSpPr>
        <p:spPr bwMode="auto">
          <a:xfrm>
            <a:off x="4455103" y="1896341"/>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4" name="Oval 33"/>
          <p:cNvSpPr>
            <a:spLocks noChangeArrowheads="1"/>
          </p:cNvSpPr>
          <p:nvPr/>
        </p:nvSpPr>
        <p:spPr bwMode="auto">
          <a:xfrm>
            <a:off x="5232977" y="2062307"/>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5" name="Oval 33"/>
          <p:cNvSpPr>
            <a:spLocks noChangeArrowheads="1"/>
          </p:cNvSpPr>
          <p:nvPr/>
        </p:nvSpPr>
        <p:spPr bwMode="auto">
          <a:xfrm>
            <a:off x="4854864" y="1845830"/>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6" name="Oval 33"/>
          <p:cNvSpPr>
            <a:spLocks noChangeArrowheads="1"/>
          </p:cNvSpPr>
          <p:nvPr/>
        </p:nvSpPr>
        <p:spPr bwMode="auto">
          <a:xfrm>
            <a:off x="6169603" y="2052205"/>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7" name="Oval 33"/>
          <p:cNvSpPr>
            <a:spLocks noChangeArrowheads="1"/>
          </p:cNvSpPr>
          <p:nvPr/>
        </p:nvSpPr>
        <p:spPr bwMode="auto">
          <a:xfrm>
            <a:off x="7432386" y="2449080"/>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8" name="Oval 33"/>
          <p:cNvSpPr>
            <a:spLocks noChangeArrowheads="1"/>
          </p:cNvSpPr>
          <p:nvPr/>
        </p:nvSpPr>
        <p:spPr bwMode="auto">
          <a:xfrm>
            <a:off x="7003762" y="2348057"/>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59" name="Oval 33"/>
          <p:cNvSpPr>
            <a:spLocks noChangeArrowheads="1"/>
          </p:cNvSpPr>
          <p:nvPr/>
        </p:nvSpPr>
        <p:spPr bwMode="auto">
          <a:xfrm>
            <a:off x="6915727" y="2404341"/>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0" name="Oval 33"/>
          <p:cNvSpPr>
            <a:spLocks noChangeArrowheads="1"/>
          </p:cNvSpPr>
          <p:nvPr/>
        </p:nvSpPr>
        <p:spPr bwMode="auto">
          <a:xfrm>
            <a:off x="7582477" y="4144818"/>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1" name="Oval 33"/>
          <p:cNvSpPr>
            <a:spLocks noChangeArrowheads="1"/>
          </p:cNvSpPr>
          <p:nvPr/>
        </p:nvSpPr>
        <p:spPr bwMode="auto">
          <a:xfrm>
            <a:off x="5883853" y="2811318"/>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2" name="Oval 33"/>
          <p:cNvSpPr>
            <a:spLocks noChangeArrowheads="1"/>
          </p:cNvSpPr>
          <p:nvPr/>
        </p:nvSpPr>
        <p:spPr bwMode="auto">
          <a:xfrm>
            <a:off x="5740977" y="2623705"/>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3" name="Oval 33"/>
          <p:cNvSpPr>
            <a:spLocks noChangeArrowheads="1"/>
          </p:cNvSpPr>
          <p:nvPr/>
        </p:nvSpPr>
        <p:spPr bwMode="auto">
          <a:xfrm>
            <a:off x="4416136" y="2118591"/>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4" name="Oval 33"/>
          <p:cNvSpPr>
            <a:spLocks noChangeArrowheads="1"/>
          </p:cNvSpPr>
          <p:nvPr/>
        </p:nvSpPr>
        <p:spPr bwMode="auto">
          <a:xfrm>
            <a:off x="4495512" y="2118591"/>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5" name="Oval 33"/>
          <p:cNvSpPr>
            <a:spLocks noChangeArrowheads="1"/>
          </p:cNvSpPr>
          <p:nvPr/>
        </p:nvSpPr>
        <p:spPr bwMode="auto">
          <a:xfrm>
            <a:off x="4489739" y="2182091"/>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6" name="Oval 33"/>
          <p:cNvSpPr>
            <a:spLocks noChangeArrowheads="1"/>
          </p:cNvSpPr>
          <p:nvPr/>
        </p:nvSpPr>
        <p:spPr bwMode="auto">
          <a:xfrm>
            <a:off x="4426239" y="2197966"/>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7" name="Oval 33"/>
          <p:cNvSpPr>
            <a:spLocks noChangeArrowheads="1"/>
          </p:cNvSpPr>
          <p:nvPr/>
        </p:nvSpPr>
        <p:spPr bwMode="auto">
          <a:xfrm>
            <a:off x="4470977" y="2239818"/>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8" name="Oval 33"/>
          <p:cNvSpPr>
            <a:spLocks noChangeArrowheads="1"/>
          </p:cNvSpPr>
          <p:nvPr/>
        </p:nvSpPr>
        <p:spPr bwMode="auto">
          <a:xfrm>
            <a:off x="4902489" y="2081068"/>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69" name="Oval 33"/>
          <p:cNvSpPr>
            <a:spLocks noChangeArrowheads="1"/>
          </p:cNvSpPr>
          <p:nvPr/>
        </p:nvSpPr>
        <p:spPr bwMode="auto">
          <a:xfrm>
            <a:off x="4724977" y="2382694"/>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70" name="Oval 33"/>
          <p:cNvSpPr>
            <a:spLocks noChangeArrowheads="1"/>
          </p:cNvSpPr>
          <p:nvPr/>
        </p:nvSpPr>
        <p:spPr bwMode="auto">
          <a:xfrm>
            <a:off x="4788477" y="2379807"/>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71" name="Oval 33"/>
          <p:cNvSpPr>
            <a:spLocks noChangeArrowheads="1"/>
          </p:cNvSpPr>
          <p:nvPr/>
        </p:nvSpPr>
        <p:spPr bwMode="auto">
          <a:xfrm>
            <a:off x="4847648" y="2379807"/>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72" name="Oval 33"/>
          <p:cNvSpPr>
            <a:spLocks noChangeArrowheads="1"/>
          </p:cNvSpPr>
          <p:nvPr/>
        </p:nvSpPr>
        <p:spPr bwMode="auto">
          <a:xfrm>
            <a:off x="4958773" y="2385580"/>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73" name="Oval 33"/>
          <p:cNvSpPr>
            <a:spLocks noChangeArrowheads="1"/>
          </p:cNvSpPr>
          <p:nvPr/>
        </p:nvSpPr>
        <p:spPr bwMode="auto">
          <a:xfrm>
            <a:off x="5048250" y="2411557"/>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074" name="Rectangle 62"/>
          <p:cNvSpPr>
            <a:spLocks noChangeArrowheads="1"/>
          </p:cNvSpPr>
          <p:nvPr/>
        </p:nvSpPr>
        <p:spPr bwMode="auto">
          <a:xfrm>
            <a:off x="1282990" y="46187"/>
            <a:ext cx="6578023" cy="424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91364" bIns="0" anchor="ctr"/>
          <a:lstStyle/>
          <a:p>
            <a:pPr algn="ctr" defTabSz="455954" eaLnBrk="0" fontAlgn="base" hangingPunct="0">
              <a:spcBef>
                <a:spcPct val="0"/>
              </a:spcBef>
              <a:spcAft>
                <a:spcPct val="0"/>
              </a:spcAft>
            </a:pPr>
            <a:r>
              <a:rPr lang="en-US" sz="3600">
                <a:solidFill>
                  <a:srgbClr val="404040"/>
                </a:solidFill>
                <a:ea typeface="ＭＳ Ｐゴシック" pitchFamily="34" charset="-128"/>
                <a:cs typeface="Arial" pitchFamily="34" charset="0"/>
              </a:rPr>
              <a:t>Current CLIC Collaboration</a:t>
            </a:r>
          </a:p>
        </p:txBody>
      </p:sp>
      <p:sp>
        <p:nvSpPr>
          <p:cNvPr id="44075" name="Rectangle 7"/>
          <p:cNvSpPr>
            <a:spLocks noChangeArrowheads="1"/>
          </p:cNvSpPr>
          <p:nvPr/>
        </p:nvSpPr>
        <p:spPr bwMode="auto">
          <a:xfrm>
            <a:off x="2413000" y="5156615"/>
            <a:ext cx="2095500" cy="1818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spAutoFit/>
          </a:bodyPr>
          <a:lstStyle/>
          <a:p>
            <a:pPr defTabSz="455954" eaLnBrk="0" fontAlgn="base" hangingPunct="0">
              <a:spcBef>
                <a:spcPct val="0"/>
              </a:spcBef>
              <a:spcAft>
                <a:spcPct val="0"/>
              </a:spcAft>
            </a:pPr>
            <a:r>
              <a:rPr lang="en-US" sz="900" b="1">
                <a:solidFill>
                  <a:srgbClr val="7F7F7F"/>
                </a:solidFill>
                <a:ea typeface="ＭＳ Ｐゴシック" pitchFamily="34" charset="-128"/>
              </a:rPr>
              <a:t>Gazi Universities (Turkey)</a:t>
            </a:r>
          </a:p>
          <a:p>
            <a:pPr defTabSz="455954" eaLnBrk="0" fontAlgn="base" hangingPunct="0">
              <a:spcBef>
                <a:spcPct val="0"/>
              </a:spcBef>
              <a:spcAft>
                <a:spcPct val="0"/>
              </a:spcAft>
            </a:pPr>
            <a:r>
              <a:rPr lang="en-US" sz="900" b="1">
                <a:solidFill>
                  <a:srgbClr val="7F7F7F"/>
                </a:solidFill>
                <a:ea typeface="ＭＳ Ｐゴシック" pitchFamily="34" charset="-128"/>
              </a:rPr>
              <a:t>Helsinki Institute of Physics (Finland)</a:t>
            </a:r>
          </a:p>
          <a:p>
            <a:pPr defTabSz="455954" eaLnBrk="0" fontAlgn="base" hangingPunct="0">
              <a:spcBef>
                <a:spcPct val="0"/>
              </a:spcBef>
              <a:spcAft>
                <a:spcPct val="0"/>
              </a:spcAft>
            </a:pPr>
            <a:r>
              <a:rPr lang="en-US" sz="900" b="1">
                <a:solidFill>
                  <a:srgbClr val="7F7F7F"/>
                </a:solidFill>
                <a:ea typeface="ＭＳ Ｐゴシック" pitchFamily="34" charset="-128"/>
              </a:rPr>
              <a:t>IAP (Russia)</a:t>
            </a:r>
          </a:p>
          <a:p>
            <a:pPr defTabSz="455954" eaLnBrk="0" fontAlgn="base" hangingPunct="0">
              <a:spcBef>
                <a:spcPct val="0"/>
              </a:spcBef>
              <a:spcAft>
                <a:spcPct val="0"/>
              </a:spcAft>
            </a:pPr>
            <a:r>
              <a:rPr lang="en-US" sz="900" b="1">
                <a:solidFill>
                  <a:srgbClr val="7F7F7F"/>
                </a:solidFill>
                <a:ea typeface="ＭＳ Ｐゴシック" pitchFamily="34" charset="-128"/>
              </a:rPr>
              <a:t>IAP NASU (Ukraine)</a:t>
            </a:r>
          </a:p>
          <a:p>
            <a:pPr defTabSz="455954" eaLnBrk="0" fontAlgn="base" hangingPunct="0">
              <a:spcBef>
                <a:spcPct val="0"/>
              </a:spcBef>
              <a:spcAft>
                <a:spcPct val="0"/>
              </a:spcAft>
            </a:pPr>
            <a:r>
              <a:rPr lang="en-US" sz="900" b="1">
                <a:solidFill>
                  <a:srgbClr val="7F7F7F"/>
                </a:solidFill>
                <a:ea typeface="ＭＳ Ｐゴシック" pitchFamily="34" charset="-128"/>
              </a:rPr>
              <a:t>IHEP (China)</a:t>
            </a:r>
          </a:p>
          <a:p>
            <a:pPr defTabSz="455954" eaLnBrk="0" fontAlgn="base" hangingPunct="0">
              <a:spcBef>
                <a:spcPct val="0"/>
              </a:spcBef>
              <a:spcAft>
                <a:spcPct val="0"/>
              </a:spcAft>
            </a:pPr>
            <a:r>
              <a:rPr lang="en-US" sz="900" b="1">
                <a:solidFill>
                  <a:srgbClr val="7F7F7F"/>
                </a:solidFill>
                <a:ea typeface="ＭＳ Ｐゴシック" pitchFamily="34" charset="-128"/>
              </a:rPr>
              <a:t>INFN / LNF (Italy)</a:t>
            </a:r>
          </a:p>
          <a:p>
            <a:pPr defTabSz="455954" eaLnBrk="0" fontAlgn="base" hangingPunct="0">
              <a:spcBef>
                <a:spcPct val="0"/>
              </a:spcBef>
              <a:spcAft>
                <a:spcPct val="0"/>
              </a:spcAft>
            </a:pPr>
            <a:r>
              <a:rPr lang="pt-BR" sz="900" b="1">
                <a:solidFill>
                  <a:srgbClr val="7F7F7F"/>
                </a:solidFill>
                <a:ea typeface="ＭＳ Ｐゴシック" pitchFamily="34" charset="-128"/>
              </a:rPr>
              <a:t>Instituto de Fisica Corpuscular (Spain)</a:t>
            </a:r>
            <a:r>
              <a:rPr lang="en-US" sz="900" b="1">
                <a:solidFill>
                  <a:srgbClr val="7F7F7F"/>
                </a:solidFill>
                <a:ea typeface="ＭＳ Ｐゴシック" pitchFamily="34" charset="-128"/>
              </a:rPr>
              <a:t> </a:t>
            </a:r>
          </a:p>
          <a:p>
            <a:pPr defTabSz="455954" eaLnBrk="0" fontAlgn="base" hangingPunct="0">
              <a:spcBef>
                <a:spcPct val="0"/>
              </a:spcBef>
              <a:spcAft>
                <a:spcPct val="0"/>
              </a:spcAft>
            </a:pPr>
            <a:r>
              <a:rPr lang="en-US" sz="900" b="1">
                <a:solidFill>
                  <a:srgbClr val="7F7F7F"/>
                </a:solidFill>
                <a:ea typeface="ＭＳ Ｐゴシック" pitchFamily="34" charset="-128"/>
              </a:rPr>
              <a:t>IRFU / </a:t>
            </a:r>
            <a:r>
              <a:rPr lang="en-US" sz="900" b="1" noProof="1">
                <a:solidFill>
                  <a:srgbClr val="7F7F7F"/>
                </a:solidFill>
                <a:ea typeface="ＭＳ Ｐゴシック" pitchFamily="34" charset="-128"/>
              </a:rPr>
              <a:t>Saclay</a:t>
            </a:r>
            <a:r>
              <a:rPr lang="en-US" sz="900" b="1">
                <a:solidFill>
                  <a:srgbClr val="7F7F7F"/>
                </a:solidFill>
                <a:ea typeface="ＭＳ Ｐゴシック" pitchFamily="34" charset="-128"/>
              </a:rPr>
              <a:t> (France)</a:t>
            </a:r>
          </a:p>
          <a:p>
            <a:pPr defTabSz="455954" eaLnBrk="0" fontAlgn="base" hangingPunct="0">
              <a:spcBef>
                <a:spcPct val="0"/>
              </a:spcBef>
              <a:spcAft>
                <a:spcPct val="0"/>
              </a:spcAft>
            </a:pPr>
            <a:r>
              <a:rPr lang="en-US" sz="900" b="1">
                <a:solidFill>
                  <a:srgbClr val="7F7F7F"/>
                </a:solidFill>
                <a:ea typeface="ＭＳ Ｐゴシック" pitchFamily="34" charset="-128"/>
              </a:rPr>
              <a:t>Jefferson Lab (USA)</a:t>
            </a:r>
          </a:p>
          <a:p>
            <a:pPr defTabSz="455954" eaLnBrk="0" fontAlgn="base" hangingPunct="0">
              <a:spcBef>
                <a:spcPct val="0"/>
              </a:spcBef>
              <a:spcAft>
                <a:spcPct val="0"/>
              </a:spcAft>
            </a:pPr>
            <a:r>
              <a:rPr lang="en-US" sz="900" b="1">
                <a:solidFill>
                  <a:srgbClr val="7F7F7F"/>
                </a:solidFill>
                <a:ea typeface="ＭＳ Ｐゴシック" pitchFamily="34" charset="-128"/>
              </a:rPr>
              <a:t>John Adams Institute/Oxford (UK)</a:t>
            </a:r>
          </a:p>
          <a:p>
            <a:pPr defTabSz="455954" eaLnBrk="0" fontAlgn="base" hangingPunct="0">
              <a:spcBef>
                <a:spcPct val="0"/>
              </a:spcBef>
              <a:spcAft>
                <a:spcPct val="0"/>
              </a:spcAft>
            </a:pPr>
            <a:r>
              <a:rPr lang="fr-CH" sz="900" b="1">
                <a:solidFill>
                  <a:srgbClr val="7F7F7F"/>
                </a:solidFill>
                <a:ea typeface="ＭＳ Ｐゴシック" pitchFamily="34" charset="-128"/>
              </a:rPr>
              <a:t>Joint Institute for Power and Nuclear Research SOSNY /Minsk (Belarus)</a:t>
            </a:r>
            <a:endParaRPr lang="en-US" sz="900" b="1">
              <a:solidFill>
                <a:srgbClr val="7F7F7F"/>
              </a:solidFill>
              <a:ea typeface="ＭＳ Ｐゴシック" pitchFamily="34" charset="-128"/>
            </a:endParaRPr>
          </a:p>
          <a:p>
            <a:pPr defTabSz="455954" eaLnBrk="0" fontAlgn="base" hangingPunct="0">
              <a:spcBef>
                <a:spcPct val="0"/>
              </a:spcBef>
              <a:spcAft>
                <a:spcPct val="0"/>
              </a:spcAft>
            </a:pPr>
            <a:endParaRPr lang="en-US" sz="900" b="1">
              <a:solidFill>
                <a:srgbClr val="7F7F7F"/>
              </a:solidFill>
              <a:ea typeface="ＭＳ Ｐゴシック" pitchFamily="34" charset="-128"/>
            </a:endParaRPr>
          </a:p>
        </p:txBody>
      </p:sp>
      <p:sp>
        <p:nvSpPr>
          <p:cNvPr id="63" name="Rectangle 18"/>
          <p:cNvSpPr>
            <a:spLocks noChangeArrowheads="1"/>
          </p:cNvSpPr>
          <p:nvPr/>
        </p:nvSpPr>
        <p:spPr bwMode="auto">
          <a:xfrm>
            <a:off x="6850788" y="5156489"/>
            <a:ext cx="2095500" cy="1538432"/>
          </a:xfrm>
          <a:prstGeom prst="rect">
            <a:avLst/>
          </a:prstGeom>
          <a:noFill/>
          <a:ln w="0">
            <a:noFill/>
            <a:miter lim="800000"/>
            <a:headEnd/>
            <a:tailEnd/>
          </a:ln>
        </p:spPr>
        <p:txBody>
          <a:bodyPr lIns="0" tIns="0" rIns="0" bIns="0">
            <a:spAutoFit/>
          </a:bodyPr>
          <a:lstStyle/>
          <a:p>
            <a:pPr defTabSz="456834" eaLnBrk="0" hangingPunct="0">
              <a:defRPr/>
            </a:pPr>
            <a:r>
              <a:rPr lang="en-US" sz="900" b="1" dirty="0">
                <a:solidFill>
                  <a:srgbClr val="7F7F7F"/>
                </a:solidFill>
                <a:ea typeface="ＭＳ Ｐゴシック"/>
                <a:cs typeface="ＭＳ Ｐゴシック"/>
              </a:rPr>
              <a:t>PSI (Switzerland)</a:t>
            </a:r>
          </a:p>
          <a:p>
            <a:pPr defTabSz="456834" eaLnBrk="0" hangingPunct="0">
              <a:defRPr/>
            </a:pPr>
            <a:r>
              <a:rPr lang="en-US" sz="900" b="1" dirty="0">
                <a:solidFill>
                  <a:srgbClr val="7F7F7F"/>
                </a:solidFill>
                <a:ea typeface="ＭＳ Ｐゴシック"/>
                <a:cs typeface="ＭＳ Ｐゴシック"/>
              </a:rPr>
              <a:t>RAL (UK)</a:t>
            </a:r>
          </a:p>
          <a:p>
            <a:pPr defTabSz="456834" eaLnBrk="0" hangingPunct="0">
              <a:defRPr/>
            </a:pPr>
            <a:r>
              <a:rPr lang="en-US" sz="900" b="1" dirty="0">
                <a:solidFill>
                  <a:srgbClr val="7F7F7F"/>
                </a:solidFill>
                <a:ea typeface="ＭＳ Ｐゴシック"/>
                <a:cs typeface="ＭＳ Ｐゴシック"/>
              </a:rPr>
              <a:t>RRCAT / Indore (India)</a:t>
            </a:r>
          </a:p>
          <a:p>
            <a:pPr defTabSz="456834" eaLnBrk="0" hangingPunct="0">
              <a:defRPr/>
            </a:pPr>
            <a:r>
              <a:rPr lang="en-US" sz="900" b="1" dirty="0">
                <a:solidFill>
                  <a:srgbClr val="7F7F7F"/>
                </a:solidFill>
                <a:ea typeface="ＭＳ Ｐゴシック"/>
                <a:cs typeface="ＭＳ Ｐゴシック"/>
              </a:rPr>
              <a:t>SLAC (USA)</a:t>
            </a:r>
          </a:p>
          <a:p>
            <a:pPr defTabSz="456834" eaLnBrk="0" hangingPunct="0">
              <a:defRPr/>
            </a:pPr>
            <a:r>
              <a:rPr lang="fr-CH" sz="900" b="1" dirty="0">
                <a:solidFill>
                  <a:srgbClr val="7F7F7F"/>
                </a:solidFill>
                <a:ea typeface="ＭＳ Ｐゴシック"/>
                <a:cs typeface="ＭＳ Ｐゴシック"/>
              </a:rPr>
              <a:t>Sincrotrone Trieste/ELETTRA (Italy)</a:t>
            </a:r>
            <a:endParaRPr lang="en-US" sz="900" b="1" dirty="0">
              <a:solidFill>
                <a:srgbClr val="7F7F7F"/>
              </a:solidFill>
              <a:ea typeface="ＭＳ Ｐゴシック"/>
              <a:cs typeface="ＭＳ Ｐゴシック"/>
            </a:endParaRPr>
          </a:p>
          <a:p>
            <a:pPr defTabSz="456834" eaLnBrk="0" hangingPunct="0">
              <a:defRPr/>
            </a:pPr>
            <a:r>
              <a:rPr lang="en-US" sz="900" b="1" dirty="0">
                <a:solidFill>
                  <a:srgbClr val="7F7F7F"/>
                </a:solidFill>
                <a:ea typeface="ＭＳ Ｐゴシック"/>
                <a:cs typeface="ＭＳ Ｐゴシック"/>
              </a:rPr>
              <a:t>Thrace University (Greece)</a:t>
            </a:r>
          </a:p>
          <a:p>
            <a:pPr defTabSz="456834" eaLnBrk="0" hangingPunct="0">
              <a:defRPr/>
            </a:pPr>
            <a:r>
              <a:rPr lang="en-US" sz="900" b="1" dirty="0" err="1">
                <a:solidFill>
                  <a:srgbClr val="7F7F7F"/>
                </a:solidFill>
                <a:ea typeface="ＭＳ Ｐゴシック" pitchFamily="34" charset="-128"/>
              </a:rPr>
              <a:t>Tsinghua</a:t>
            </a:r>
            <a:r>
              <a:rPr lang="en-US" sz="900" b="1" dirty="0">
                <a:solidFill>
                  <a:srgbClr val="7F7F7F"/>
                </a:solidFill>
                <a:ea typeface="ＭＳ Ｐゴシック" pitchFamily="34" charset="-128"/>
              </a:rPr>
              <a:t> University (China)</a:t>
            </a:r>
          </a:p>
          <a:p>
            <a:pPr defTabSz="456834" eaLnBrk="0" hangingPunct="0">
              <a:defRPr/>
            </a:pPr>
            <a:r>
              <a:rPr lang="en-US" sz="900" b="1" dirty="0">
                <a:solidFill>
                  <a:srgbClr val="7F7F7F"/>
                </a:solidFill>
                <a:ea typeface="ＭＳ Ｐゴシック" pitchFamily="34" charset="-128"/>
              </a:rPr>
              <a:t>University of Oslo (Norway)</a:t>
            </a:r>
          </a:p>
          <a:p>
            <a:pPr defTabSz="456834" eaLnBrk="0" hangingPunct="0">
              <a:defRPr/>
            </a:pPr>
            <a:r>
              <a:rPr lang="en-US" sz="900" b="1" dirty="0">
                <a:solidFill>
                  <a:srgbClr val="7F7F7F"/>
                </a:solidFill>
                <a:ea typeface="ＭＳ Ｐゴシック"/>
                <a:cs typeface="ＭＳ Ｐゴシック"/>
              </a:rPr>
              <a:t>University of Vigo (Spain)</a:t>
            </a:r>
          </a:p>
          <a:p>
            <a:pPr defTabSz="456834" eaLnBrk="0" hangingPunct="0">
              <a:defRPr/>
            </a:pPr>
            <a:r>
              <a:rPr lang="en-US" sz="900" b="1" dirty="0">
                <a:solidFill>
                  <a:srgbClr val="7F7F7F"/>
                </a:solidFill>
                <a:ea typeface="ＭＳ Ｐゴシック"/>
                <a:cs typeface="ＭＳ Ｐゴシック"/>
              </a:rPr>
              <a:t>Uppsala University (Sweden)</a:t>
            </a:r>
          </a:p>
          <a:p>
            <a:pPr defTabSz="456834" eaLnBrk="0" hangingPunct="0">
              <a:defRPr/>
            </a:pPr>
            <a:r>
              <a:rPr lang="en-US" sz="900" b="1" dirty="0">
                <a:solidFill>
                  <a:srgbClr val="7F7F7F"/>
                </a:solidFill>
                <a:ea typeface="ＭＳ Ｐゴシック"/>
                <a:cs typeface="ＭＳ Ｐゴシック"/>
              </a:rPr>
              <a:t>UCSC SCIPP (USA)</a:t>
            </a:r>
          </a:p>
        </p:txBody>
      </p:sp>
      <p:sp>
        <p:nvSpPr>
          <p:cNvPr id="44077" name="Rectangle 20"/>
          <p:cNvSpPr>
            <a:spLocks noChangeArrowheads="1"/>
          </p:cNvSpPr>
          <p:nvPr/>
        </p:nvSpPr>
        <p:spPr bwMode="auto">
          <a:xfrm>
            <a:off x="194832" y="5156489"/>
            <a:ext cx="2095500" cy="153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spAutoFit/>
          </a:bodyPr>
          <a:lstStyle/>
          <a:p>
            <a:pPr defTabSz="455954" eaLnBrk="0" fontAlgn="base" hangingPunct="0">
              <a:spcBef>
                <a:spcPct val="0"/>
              </a:spcBef>
              <a:spcAft>
                <a:spcPct val="0"/>
              </a:spcAft>
            </a:pPr>
            <a:r>
              <a:rPr lang="fr-CH" sz="900" b="1">
                <a:solidFill>
                  <a:srgbClr val="7F7F7F"/>
                </a:solidFill>
                <a:ea typeface="ＭＳ Ｐゴシック" pitchFamily="34" charset="-128"/>
              </a:rPr>
              <a:t>ACAS (Australia)</a:t>
            </a:r>
          </a:p>
          <a:p>
            <a:pPr defTabSz="455954" eaLnBrk="0" fontAlgn="base" hangingPunct="0">
              <a:spcBef>
                <a:spcPct val="0"/>
              </a:spcBef>
              <a:spcAft>
                <a:spcPct val="0"/>
              </a:spcAft>
            </a:pPr>
            <a:r>
              <a:rPr lang="fr-CH" sz="900" b="1">
                <a:solidFill>
                  <a:srgbClr val="7F7F7F"/>
                </a:solidFill>
                <a:ea typeface="ＭＳ Ｐゴシック" pitchFamily="34" charset="-128"/>
              </a:rPr>
              <a:t>Aarhus University  (Denmark)</a:t>
            </a:r>
            <a:endParaRPr lang="en-US" sz="900" b="1">
              <a:solidFill>
                <a:srgbClr val="7F7F7F"/>
              </a:solidFill>
              <a:ea typeface="ＭＳ Ｐゴシック" pitchFamily="34" charset="-128"/>
            </a:endParaRPr>
          </a:p>
          <a:p>
            <a:pPr defTabSz="455954" eaLnBrk="0" fontAlgn="base" hangingPunct="0">
              <a:spcBef>
                <a:spcPct val="0"/>
              </a:spcBef>
              <a:spcAft>
                <a:spcPct val="0"/>
              </a:spcAft>
            </a:pPr>
            <a:r>
              <a:rPr lang="en-US" sz="900" b="1">
                <a:solidFill>
                  <a:srgbClr val="7F7F7F"/>
                </a:solidFill>
                <a:ea typeface="ＭＳ Ｐゴシック" pitchFamily="34" charset="-128"/>
              </a:rPr>
              <a:t>Ankara University (Turkey)</a:t>
            </a:r>
          </a:p>
          <a:p>
            <a:pPr defTabSz="455954" eaLnBrk="0" fontAlgn="base" hangingPunct="0">
              <a:spcBef>
                <a:spcPct val="0"/>
              </a:spcBef>
              <a:spcAft>
                <a:spcPct val="0"/>
              </a:spcAft>
            </a:pPr>
            <a:r>
              <a:rPr lang="en-US" sz="900" b="1">
                <a:solidFill>
                  <a:srgbClr val="7F7F7F"/>
                </a:solidFill>
                <a:ea typeface="ＭＳ Ｐゴシック" pitchFamily="34" charset="-128"/>
              </a:rPr>
              <a:t>Argonne National Laboratory (USA)</a:t>
            </a:r>
          </a:p>
          <a:p>
            <a:pPr defTabSz="455954" eaLnBrk="0" fontAlgn="base" hangingPunct="0">
              <a:spcBef>
                <a:spcPct val="0"/>
              </a:spcBef>
              <a:spcAft>
                <a:spcPct val="0"/>
              </a:spcAft>
            </a:pPr>
            <a:r>
              <a:rPr lang="en-US" sz="900" b="1">
                <a:solidFill>
                  <a:srgbClr val="7F7F7F"/>
                </a:solidFill>
                <a:ea typeface="ＭＳ Ｐゴシック" pitchFamily="34" charset="-128"/>
              </a:rPr>
              <a:t>Athens University (Greece)</a:t>
            </a:r>
          </a:p>
          <a:p>
            <a:pPr defTabSz="455954" eaLnBrk="0" fontAlgn="base" hangingPunct="0">
              <a:spcBef>
                <a:spcPct val="0"/>
              </a:spcBef>
              <a:spcAft>
                <a:spcPct val="0"/>
              </a:spcAft>
            </a:pPr>
            <a:r>
              <a:rPr lang="en-US" sz="900" b="1">
                <a:solidFill>
                  <a:srgbClr val="7F7F7F"/>
                </a:solidFill>
                <a:ea typeface="ＭＳ Ｐゴシック" pitchFamily="34" charset="-128"/>
              </a:rPr>
              <a:t>BINP (Russia)</a:t>
            </a:r>
          </a:p>
          <a:p>
            <a:pPr defTabSz="455954" eaLnBrk="0" fontAlgn="base" hangingPunct="0">
              <a:spcBef>
                <a:spcPct val="0"/>
              </a:spcBef>
              <a:spcAft>
                <a:spcPct val="0"/>
              </a:spcAft>
            </a:pPr>
            <a:r>
              <a:rPr lang="en-US" sz="900" b="1">
                <a:solidFill>
                  <a:srgbClr val="7F7F7F"/>
                </a:solidFill>
                <a:ea typeface="ＭＳ Ｐゴシック" pitchFamily="34" charset="-128"/>
              </a:rPr>
              <a:t>CERN</a:t>
            </a:r>
          </a:p>
          <a:p>
            <a:pPr defTabSz="455954" eaLnBrk="0" fontAlgn="base" hangingPunct="0">
              <a:spcBef>
                <a:spcPct val="0"/>
              </a:spcBef>
              <a:spcAft>
                <a:spcPct val="0"/>
              </a:spcAft>
            </a:pPr>
            <a:r>
              <a:rPr lang="en-US" sz="900" b="1">
                <a:solidFill>
                  <a:srgbClr val="7F7F7F"/>
                </a:solidFill>
                <a:ea typeface="ＭＳ Ｐゴシック" pitchFamily="34" charset="-128"/>
              </a:rPr>
              <a:t>CIEMAT (Spain)</a:t>
            </a:r>
          </a:p>
          <a:p>
            <a:pPr defTabSz="455954" eaLnBrk="0" fontAlgn="base" hangingPunct="0">
              <a:spcBef>
                <a:spcPct val="0"/>
              </a:spcBef>
              <a:spcAft>
                <a:spcPct val="0"/>
              </a:spcAft>
            </a:pPr>
            <a:r>
              <a:rPr lang="en-US" sz="900" b="1">
                <a:solidFill>
                  <a:srgbClr val="7F7F7F"/>
                </a:solidFill>
                <a:ea typeface="ＭＳ Ｐゴシック" pitchFamily="34" charset="-128"/>
              </a:rPr>
              <a:t>Cockcroft Institute (UK)</a:t>
            </a:r>
          </a:p>
          <a:p>
            <a:pPr defTabSz="455954" eaLnBrk="0" fontAlgn="base" hangingPunct="0">
              <a:spcBef>
                <a:spcPct val="0"/>
              </a:spcBef>
              <a:spcAft>
                <a:spcPct val="0"/>
              </a:spcAft>
            </a:pPr>
            <a:r>
              <a:rPr lang="en-US" sz="900" b="1">
                <a:solidFill>
                  <a:srgbClr val="7F7F7F"/>
                </a:solidFill>
                <a:ea typeface="ＭＳ Ｐゴシック" pitchFamily="34" charset="-128"/>
              </a:rPr>
              <a:t>ETH Zurich (Switzerland)</a:t>
            </a:r>
          </a:p>
          <a:p>
            <a:pPr defTabSz="455954" eaLnBrk="0" fontAlgn="base" hangingPunct="0">
              <a:spcBef>
                <a:spcPct val="0"/>
              </a:spcBef>
              <a:spcAft>
                <a:spcPct val="0"/>
              </a:spcAft>
            </a:pPr>
            <a:r>
              <a:rPr lang="en-US" sz="900" b="1">
                <a:solidFill>
                  <a:srgbClr val="7F7F7F"/>
                </a:solidFill>
                <a:ea typeface="ＭＳ Ｐゴシック" pitchFamily="34" charset="-128"/>
              </a:rPr>
              <a:t>FNAL (USA) </a:t>
            </a:r>
          </a:p>
        </p:txBody>
      </p:sp>
      <p:sp>
        <p:nvSpPr>
          <p:cNvPr id="65" name="Rectangle 21"/>
          <p:cNvSpPr>
            <a:spLocks noChangeArrowheads="1"/>
          </p:cNvSpPr>
          <p:nvPr/>
        </p:nvSpPr>
        <p:spPr bwMode="auto">
          <a:xfrm>
            <a:off x="4632614" y="5156615"/>
            <a:ext cx="2095500" cy="1818409"/>
          </a:xfrm>
          <a:prstGeom prst="rect">
            <a:avLst/>
          </a:prstGeom>
          <a:noFill/>
          <a:ln w="0">
            <a:noFill/>
            <a:miter lim="800000"/>
            <a:headEnd/>
            <a:tailEnd/>
          </a:ln>
        </p:spPr>
        <p:txBody>
          <a:bodyPr lIns="0" tIns="0" rIns="0" bIns="0">
            <a:spAutoFit/>
          </a:bodyPr>
          <a:lstStyle/>
          <a:p>
            <a:pPr defTabSz="456834" eaLnBrk="0" hangingPunct="0">
              <a:defRPr/>
            </a:pPr>
            <a:r>
              <a:rPr lang="en-US" sz="900" b="1" dirty="0">
                <a:solidFill>
                  <a:srgbClr val="7F7F7F"/>
                </a:solidFill>
                <a:ea typeface="ＭＳ Ｐゴシック" pitchFamily="34" charset="-128"/>
              </a:rPr>
              <a:t>John Adams Institute/RHUL (UK)</a:t>
            </a:r>
          </a:p>
          <a:p>
            <a:pPr defTabSz="456834" eaLnBrk="0" hangingPunct="0">
              <a:defRPr/>
            </a:pPr>
            <a:r>
              <a:rPr lang="en-US" sz="900" b="1" dirty="0">
                <a:solidFill>
                  <a:srgbClr val="7F7F7F"/>
                </a:solidFill>
                <a:ea typeface="ＭＳ Ｐゴシック"/>
                <a:cs typeface="ＭＳ Ｐゴシック"/>
              </a:rPr>
              <a:t>JINR</a:t>
            </a:r>
          </a:p>
          <a:p>
            <a:pPr defTabSz="456834" eaLnBrk="0" hangingPunct="0">
              <a:defRPr/>
            </a:pPr>
            <a:r>
              <a:rPr lang="en-US" sz="900" b="1" dirty="0">
                <a:solidFill>
                  <a:srgbClr val="7F7F7F"/>
                </a:solidFill>
                <a:ea typeface="ＭＳ Ｐゴシック"/>
                <a:cs typeface="ＭＳ Ｐゴシック"/>
              </a:rPr>
              <a:t>Karlsruhe University (Germany)</a:t>
            </a:r>
          </a:p>
          <a:p>
            <a:pPr defTabSz="456834" eaLnBrk="0" hangingPunct="0">
              <a:defRPr/>
            </a:pPr>
            <a:r>
              <a:rPr lang="en-US" sz="900" b="1" dirty="0">
                <a:solidFill>
                  <a:srgbClr val="7F7F7F"/>
                </a:solidFill>
                <a:ea typeface="ＭＳ Ｐゴシック"/>
                <a:cs typeface="ＭＳ Ｐゴシック"/>
              </a:rPr>
              <a:t>KEK (Japan) </a:t>
            </a:r>
          </a:p>
          <a:p>
            <a:pPr defTabSz="456834" eaLnBrk="0" hangingPunct="0">
              <a:defRPr/>
            </a:pPr>
            <a:r>
              <a:rPr lang="en-US" sz="900" b="1" dirty="0">
                <a:solidFill>
                  <a:srgbClr val="7F7F7F"/>
                </a:solidFill>
                <a:ea typeface="ＭＳ Ｐゴシック"/>
                <a:cs typeface="ＭＳ Ｐゴシック"/>
              </a:rPr>
              <a:t>LAL / </a:t>
            </a:r>
            <a:r>
              <a:rPr lang="en-US" sz="900" b="1" dirty="0" err="1">
                <a:solidFill>
                  <a:srgbClr val="7F7F7F"/>
                </a:solidFill>
                <a:ea typeface="ＭＳ Ｐゴシック"/>
                <a:cs typeface="ＭＳ Ｐゴシック"/>
              </a:rPr>
              <a:t>Orsay</a:t>
            </a:r>
            <a:r>
              <a:rPr lang="en-US" sz="900" b="1" dirty="0">
                <a:solidFill>
                  <a:srgbClr val="7F7F7F"/>
                </a:solidFill>
                <a:ea typeface="ＭＳ Ｐゴシック"/>
                <a:cs typeface="ＭＳ Ｐゴシック"/>
              </a:rPr>
              <a:t> (France) </a:t>
            </a:r>
          </a:p>
          <a:p>
            <a:pPr defTabSz="456834" eaLnBrk="0" hangingPunct="0">
              <a:defRPr/>
            </a:pPr>
            <a:r>
              <a:rPr lang="en-US" sz="900" b="1" dirty="0">
                <a:solidFill>
                  <a:srgbClr val="7F7F7F"/>
                </a:solidFill>
                <a:ea typeface="ＭＳ Ｐゴシック"/>
                <a:cs typeface="ＭＳ Ｐゴシック"/>
              </a:rPr>
              <a:t>LAPP / ESIA (France)</a:t>
            </a:r>
          </a:p>
          <a:p>
            <a:pPr defTabSz="456834" eaLnBrk="0" hangingPunct="0">
              <a:defRPr/>
            </a:pPr>
            <a:r>
              <a:rPr lang="en-US" sz="900" b="1" dirty="0">
                <a:solidFill>
                  <a:srgbClr val="7F7F7F"/>
                </a:solidFill>
                <a:ea typeface="ＭＳ Ｐゴシック"/>
                <a:cs typeface="ＭＳ Ｐゴシック"/>
              </a:rPr>
              <a:t>NIKHEF/Amsterdam (Netherland) </a:t>
            </a:r>
          </a:p>
          <a:p>
            <a:pPr defTabSz="456834" eaLnBrk="0" hangingPunct="0">
              <a:defRPr/>
            </a:pPr>
            <a:r>
              <a:rPr lang="de-CH" sz="900" b="1" dirty="0">
                <a:solidFill>
                  <a:srgbClr val="7F7F7F"/>
                </a:solidFill>
                <a:ea typeface="ＭＳ Ｐゴシック"/>
                <a:cs typeface="ＭＳ Ｐゴシック"/>
              </a:rPr>
              <a:t>NCP (Pakistan)</a:t>
            </a:r>
          </a:p>
          <a:p>
            <a:pPr defTabSz="456834" eaLnBrk="0" hangingPunct="0">
              <a:defRPr/>
            </a:pPr>
            <a:r>
              <a:rPr lang="en-US" sz="900" b="1" dirty="0">
                <a:solidFill>
                  <a:srgbClr val="7F7F7F"/>
                </a:solidFill>
                <a:ea typeface="ＭＳ Ｐゴシック"/>
                <a:cs typeface="ＭＳ Ｐゴシック"/>
              </a:rPr>
              <a:t>North-West. Univ. Illinois (USA)</a:t>
            </a:r>
          </a:p>
          <a:p>
            <a:pPr defTabSz="456834" eaLnBrk="0" hangingPunct="0">
              <a:defRPr/>
            </a:pPr>
            <a:r>
              <a:rPr lang="en-US" sz="900" b="1" dirty="0" err="1">
                <a:solidFill>
                  <a:srgbClr val="7F7F7F"/>
                </a:solidFill>
                <a:ea typeface="ＭＳ Ｐゴシック" pitchFamily="34" charset="-128"/>
              </a:rPr>
              <a:t>Patras</a:t>
            </a:r>
            <a:r>
              <a:rPr lang="en-US" sz="900" b="1" dirty="0">
                <a:solidFill>
                  <a:srgbClr val="7F7F7F"/>
                </a:solidFill>
                <a:ea typeface="ＭＳ Ｐゴシック" pitchFamily="34" charset="-128"/>
              </a:rPr>
              <a:t> University (Greece)</a:t>
            </a:r>
          </a:p>
          <a:p>
            <a:pPr defTabSz="456834" eaLnBrk="0" hangingPunct="0">
              <a:defRPr/>
            </a:pPr>
            <a:r>
              <a:rPr lang="en-US" sz="900" b="1" dirty="0" err="1">
                <a:solidFill>
                  <a:srgbClr val="7F7F7F"/>
                </a:solidFill>
                <a:ea typeface="ＭＳ Ｐゴシック" pitchFamily="34" charset="-128"/>
              </a:rPr>
              <a:t>Polytech</a:t>
            </a:r>
            <a:r>
              <a:rPr lang="en-US" sz="900" b="1" dirty="0">
                <a:solidFill>
                  <a:srgbClr val="7F7F7F"/>
                </a:solidFill>
                <a:ea typeface="ＭＳ Ｐゴシック" pitchFamily="34" charset="-128"/>
              </a:rPr>
              <a:t>. Univ. of Catalonia (Spain)</a:t>
            </a:r>
            <a:endParaRPr lang="en-US" sz="900" b="1" dirty="0">
              <a:solidFill>
                <a:srgbClr val="7F7F7F"/>
              </a:solidFill>
              <a:ea typeface="ＭＳ Ｐゴシック"/>
              <a:cs typeface="ＭＳ Ｐゴシック"/>
            </a:endParaRPr>
          </a:p>
          <a:p>
            <a:pPr defTabSz="456834" eaLnBrk="0" hangingPunct="0">
              <a:defRPr/>
            </a:pPr>
            <a:endParaRPr lang="en-US" sz="900" b="1" dirty="0">
              <a:solidFill>
                <a:srgbClr val="7F7F7F"/>
              </a:solidFill>
              <a:ea typeface="ＭＳ Ｐゴシック" pitchFamily="34" charset="-128"/>
            </a:endParaRPr>
          </a:p>
          <a:p>
            <a:pPr defTabSz="456834" eaLnBrk="0" hangingPunct="0">
              <a:defRPr/>
            </a:pPr>
            <a:endParaRPr lang="en-US" sz="900" b="1" dirty="0">
              <a:solidFill>
                <a:srgbClr val="7F7F7F"/>
              </a:solidFill>
              <a:ea typeface="ＭＳ Ｐゴシック" pitchFamily="34" charset="-128"/>
            </a:endParaRPr>
          </a:p>
        </p:txBody>
      </p:sp>
      <p:pic>
        <p:nvPicPr>
          <p:cNvPr id="44079" name="Image 66" descr="Australia.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5452" y="1692854"/>
            <a:ext cx="624897" cy="60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0" name="Image 67" descr="China.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2723" y="3224070"/>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1" name="Image 68" descr="Denmark.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2723" y="3726296"/>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2" name="Image 71" descr="European-Union.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174246" y="1117150"/>
            <a:ext cx="609023" cy="60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3" name="Image 72" descr="France.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1383" y="4228523"/>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4" name="Image 73" descr="Germany.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29473" y="4228523"/>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5" name="Image 74" descr="Greec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587564" y="4228523"/>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6" name="Image 75" descr="India.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245592" y="4228523"/>
            <a:ext cx="610466"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7" name="Image 76" descr="Italy.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903682" y="4228523"/>
            <a:ext cx="610466"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8" name="Image 77" descr="Japan.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561773" y="4228523"/>
            <a:ext cx="610466"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9" name="Image 78" descr="Netherlands.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221372" y="4228523"/>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0" name="Image 79" descr="Pakistan.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879428" y="4228523"/>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1" name="Image 80" descr="Norway.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537553" y="4228523"/>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2" name="Image 81" descr="Russia.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6195644" y="4228523"/>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3" name="Image 82" descr="Spain.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6853728" y="4228523"/>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4" name="Image 83" descr="Sweden.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511826" y="4228523"/>
            <a:ext cx="610465"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5" name="Image 85" descr="United-States.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8158372" y="2205309"/>
            <a:ext cx="609023" cy="60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6" name="Image 86" descr="Turkey.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8158372" y="3723411"/>
            <a:ext cx="609023"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7" name="Image 87" descr="United-Kindom.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8158372" y="2713309"/>
            <a:ext cx="609023" cy="60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8" name="Image 88" descr="Ukraine.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8158372" y="3218301"/>
            <a:ext cx="609023" cy="60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9" name="Image 90" descr="Switzerland-apo.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8169917" y="4228523"/>
            <a:ext cx="610465" cy="61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00" name="ZoneTexte 91"/>
          <p:cNvSpPr txBox="1">
            <a:spLocks noChangeArrowheads="1"/>
          </p:cNvSpPr>
          <p:nvPr/>
        </p:nvSpPr>
        <p:spPr bwMode="auto">
          <a:xfrm>
            <a:off x="398318" y="902117"/>
            <a:ext cx="83473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501650" eaLnBrk="0" hangingPunct="0">
              <a:defRPr sz="2000">
                <a:solidFill>
                  <a:schemeClr val="tx1"/>
                </a:solidFill>
                <a:latin typeface="Arial" pitchFamily="34" charset="0"/>
                <a:ea typeface="ＭＳ Ｐゴシック" pitchFamily="34" charset="-128"/>
              </a:defRPr>
            </a:lvl1pPr>
            <a:lvl2pPr marL="742950" indent="-285750" defTabSz="501650" eaLnBrk="0" hangingPunct="0">
              <a:defRPr sz="2000">
                <a:solidFill>
                  <a:schemeClr val="tx1"/>
                </a:solidFill>
                <a:latin typeface="Arial" pitchFamily="34" charset="0"/>
                <a:ea typeface="ＭＳ Ｐゴシック" pitchFamily="34" charset="-128"/>
              </a:defRPr>
            </a:lvl2pPr>
            <a:lvl3pPr marL="1143000" indent="-228600" defTabSz="501650" eaLnBrk="0" hangingPunct="0">
              <a:defRPr sz="2000">
                <a:solidFill>
                  <a:schemeClr val="tx1"/>
                </a:solidFill>
                <a:latin typeface="Arial" pitchFamily="34" charset="0"/>
                <a:ea typeface="ＭＳ Ｐゴシック" pitchFamily="34" charset="-128"/>
              </a:defRPr>
            </a:lvl3pPr>
            <a:lvl4pPr marL="1600200" indent="-228600" defTabSz="501650" eaLnBrk="0" hangingPunct="0">
              <a:defRPr sz="2000">
                <a:solidFill>
                  <a:schemeClr val="tx1"/>
                </a:solidFill>
                <a:latin typeface="Arial" pitchFamily="34" charset="0"/>
                <a:ea typeface="ＭＳ Ｐゴシック" pitchFamily="34" charset="-128"/>
              </a:defRPr>
            </a:lvl4pPr>
            <a:lvl5pPr marL="2057400" indent="-228600" defTabSz="501650" eaLnBrk="0" hangingPunct="0">
              <a:defRPr sz="2000">
                <a:solidFill>
                  <a:schemeClr val="tx1"/>
                </a:solidFill>
                <a:latin typeface="Arial" pitchFamily="34" charset="0"/>
                <a:ea typeface="ＭＳ Ｐゴシック" pitchFamily="34" charset="-128"/>
              </a:defRPr>
            </a:lvl5pPr>
            <a:lvl6pPr marL="2514600" indent="-228600" defTabSz="50165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defTabSz="50165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defTabSz="50165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defTabSz="50165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algn="ctr" fontAlgn="base">
              <a:spcBef>
                <a:spcPct val="0"/>
              </a:spcBef>
              <a:spcAft>
                <a:spcPct val="0"/>
              </a:spcAft>
            </a:pPr>
            <a:r>
              <a:rPr lang="en-US" smtClean="0">
                <a:solidFill>
                  <a:srgbClr val="FFFFFF"/>
                </a:solidFill>
                <a:cs typeface="Arial" pitchFamily="34" charset="0"/>
              </a:rPr>
              <a:t>CLIC multi-lateral collaboration - 48 Institutes from 25 countries</a:t>
            </a:r>
          </a:p>
        </p:txBody>
      </p:sp>
      <p:pic>
        <p:nvPicPr>
          <p:cNvPr id="44101" name="Image 89" descr="Cern.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261281" y="2713309"/>
            <a:ext cx="610465" cy="60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02" name="Image 93" descr="Belarus.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55444" y="2203741"/>
            <a:ext cx="620568" cy="620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03" name="Oval 33"/>
          <p:cNvSpPr>
            <a:spLocks noChangeArrowheads="1"/>
          </p:cNvSpPr>
          <p:nvPr/>
        </p:nvSpPr>
        <p:spPr bwMode="auto">
          <a:xfrm>
            <a:off x="4814455" y="1993035"/>
            <a:ext cx="63500" cy="63500"/>
          </a:xfrm>
          <a:prstGeom prst="ellipse">
            <a:avLst/>
          </a:prstGeom>
          <a:solidFill>
            <a:srgbClr val="FF0000"/>
          </a:solidFill>
          <a:ln w="12700">
            <a:solidFill>
              <a:schemeClr val="bg1"/>
            </a:solidFill>
            <a:round/>
            <a:headEnd/>
            <a:tailEnd/>
          </a:ln>
        </p:spPr>
        <p:txBody>
          <a:bodyPr wrap="none" lIns="91364" tIns="45684" rIns="91364" bIns="45684" anchor="ctr"/>
          <a:lstStyle/>
          <a:p>
            <a:pPr defTabSz="455954" eaLnBrk="0" fontAlgn="base" hangingPunct="0">
              <a:spcBef>
                <a:spcPct val="0"/>
              </a:spcBef>
              <a:spcAft>
                <a:spcPct val="0"/>
              </a:spcAft>
            </a:pPr>
            <a:endParaRPr lang="en-US" sz="2400">
              <a:solidFill>
                <a:srgbClr val="000000"/>
              </a:solidFill>
              <a:ea typeface="ＭＳ Ｐゴシック" pitchFamily="34" charset="-128"/>
            </a:endParaRPr>
          </a:p>
        </p:txBody>
      </p:sp>
      <p:sp>
        <p:nvSpPr>
          <p:cNvPr id="44104" name="Slide Number Placeholder 9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800">
                <a:solidFill>
                  <a:schemeClr val="tx1"/>
                </a:solidFill>
                <a:latin typeface="Arial" pitchFamily="34" charset="0"/>
                <a:ea typeface="ＭＳ Ｐゴシック" pitchFamily="34" charset="-128"/>
              </a:defRPr>
            </a:lvl1pPr>
            <a:lvl2pPr marL="675274" indent="-259721" eaLnBrk="0" hangingPunct="0">
              <a:defRPr sz="1800">
                <a:solidFill>
                  <a:schemeClr val="tx1"/>
                </a:solidFill>
                <a:latin typeface="Arial" pitchFamily="34" charset="0"/>
                <a:ea typeface="ＭＳ Ｐゴシック" pitchFamily="34" charset="-128"/>
              </a:defRPr>
            </a:lvl2pPr>
            <a:lvl3pPr marL="1038883" indent="-207776" eaLnBrk="0" hangingPunct="0">
              <a:defRPr sz="1800">
                <a:solidFill>
                  <a:schemeClr val="tx1"/>
                </a:solidFill>
                <a:latin typeface="Arial" pitchFamily="34" charset="0"/>
                <a:ea typeface="ＭＳ Ｐゴシック" pitchFamily="34" charset="-128"/>
              </a:defRPr>
            </a:lvl3pPr>
            <a:lvl4pPr marL="1454436" indent="-207776" eaLnBrk="0" hangingPunct="0">
              <a:defRPr sz="1800">
                <a:solidFill>
                  <a:schemeClr val="tx1"/>
                </a:solidFill>
                <a:latin typeface="Arial" pitchFamily="34" charset="0"/>
                <a:ea typeface="ＭＳ Ｐゴシック" pitchFamily="34" charset="-128"/>
              </a:defRPr>
            </a:lvl4pPr>
            <a:lvl5pPr marL="1869990" indent="-207776" eaLnBrk="0" hangingPunct="0">
              <a:defRPr sz="1800">
                <a:solidFill>
                  <a:schemeClr val="tx1"/>
                </a:solidFill>
                <a:latin typeface="Arial" pitchFamily="34" charset="0"/>
                <a:ea typeface="ＭＳ Ｐゴシック" pitchFamily="34" charset="-128"/>
              </a:defRPr>
            </a:lvl5pPr>
            <a:lvl6pPr marL="2285542" indent="-207776" defTabSz="454512" eaLnBrk="0" fontAlgn="base" hangingPunct="0">
              <a:spcBef>
                <a:spcPct val="0"/>
              </a:spcBef>
              <a:spcAft>
                <a:spcPct val="0"/>
              </a:spcAft>
              <a:defRPr sz="1800">
                <a:solidFill>
                  <a:schemeClr val="tx1"/>
                </a:solidFill>
                <a:latin typeface="Arial" pitchFamily="34" charset="0"/>
                <a:ea typeface="ＭＳ Ｐゴシック" pitchFamily="34" charset="-128"/>
              </a:defRPr>
            </a:lvl6pPr>
            <a:lvl7pPr marL="2701096" indent="-207776" defTabSz="454512" eaLnBrk="0" fontAlgn="base" hangingPunct="0">
              <a:spcBef>
                <a:spcPct val="0"/>
              </a:spcBef>
              <a:spcAft>
                <a:spcPct val="0"/>
              </a:spcAft>
              <a:defRPr sz="1800">
                <a:solidFill>
                  <a:schemeClr val="tx1"/>
                </a:solidFill>
                <a:latin typeface="Arial" pitchFamily="34" charset="0"/>
                <a:ea typeface="ＭＳ Ｐゴシック" pitchFamily="34" charset="-128"/>
              </a:defRPr>
            </a:lvl7pPr>
            <a:lvl8pPr marL="3116649" indent="-207776" defTabSz="454512" eaLnBrk="0" fontAlgn="base" hangingPunct="0">
              <a:spcBef>
                <a:spcPct val="0"/>
              </a:spcBef>
              <a:spcAft>
                <a:spcPct val="0"/>
              </a:spcAft>
              <a:defRPr sz="1800">
                <a:solidFill>
                  <a:schemeClr val="tx1"/>
                </a:solidFill>
                <a:latin typeface="Arial" pitchFamily="34" charset="0"/>
                <a:ea typeface="ＭＳ Ｐゴシック" pitchFamily="34" charset="-128"/>
              </a:defRPr>
            </a:lvl8pPr>
            <a:lvl9pPr marL="3532203" indent="-207776" defTabSz="454512" eaLnBrk="0" fontAlgn="base" hangingPunct="0">
              <a:spcBef>
                <a:spcPct val="0"/>
              </a:spcBef>
              <a:spcAft>
                <a:spcPct val="0"/>
              </a:spcAft>
              <a:defRPr sz="1800">
                <a:solidFill>
                  <a:schemeClr val="tx1"/>
                </a:solidFill>
                <a:latin typeface="Arial" pitchFamily="34" charset="0"/>
                <a:ea typeface="ＭＳ Ｐゴシック" pitchFamily="34" charset="-128"/>
              </a:defRPr>
            </a:lvl9pPr>
          </a:lstStyle>
          <a:p>
            <a:pPr eaLnBrk="1" hangingPunct="1"/>
            <a:fld id="{953164F2-12BC-4A00-B934-8428F0487D35}" type="slidenum">
              <a:rPr lang="en-US" sz="1200">
                <a:solidFill>
                  <a:srgbClr val="898989"/>
                </a:solidFill>
                <a:latin typeface="Calibri" pitchFamily="34" charset="0"/>
              </a:rPr>
              <a:pPr eaLnBrk="1" hangingPunct="1"/>
              <a:t>3</a:t>
            </a:fld>
            <a:endParaRPr lang="en-US" sz="1200">
              <a:solidFill>
                <a:srgbClr val="898989"/>
              </a:solidFill>
              <a:latin typeface="Calibri" pitchFamily="34" charset="0"/>
            </a:endParaRPr>
          </a:p>
        </p:txBody>
      </p:sp>
      <p:pic>
        <p:nvPicPr>
          <p:cNvPr id="44105" name="Picture 2"/>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251114" y="1179206"/>
            <a:ext cx="620568"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06" name="Picture 3"/>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8174184" y="1734708"/>
            <a:ext cx="593148" cy="42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 name="TextBox 92"/>
          <p:cNvSpPr txBox="1">
            <a:spLocks noChangeArrowheads="1"/>
          </p:cNvSpPr>
          <p:nvPr/>
        </p:nvSpPr>
        <p:spPr bwMode="auto">
          <a:xfrm>
            <a:off x="1822802" y="1349482"/>
            <a:ext cx="5518727" cy="1631143"/>
          </a:xfrm>
          <a:prstGeom prst="rect">
            <a:avLst/>
          </a:prstGeom>
          <a:solidFill>
            <a:srgbClr val="F2F2F2"/>
          </a:solidFill>
          <a:ln>
            <a:noFill/>
          </a:ln>
          <a:effectLst>
            <a:outerShdw blurRad="50800" dist="38100" dir="2700000" algn="tl" rotWithShape="0">
              <a:srgbClr val="808080">
                <a:alpha val="42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91364" tIns="45684" rIns="91364" bIns="45684">
            <a:spAutoFit/>
          </a:bodyPr>
          <a:lstStyle>
            <a:lvl1pPr defTabSz="501650" eaLnBrk="0" hangingPunct="0">
              <a:defRPr sz="2000">
                <a:solidFill>
                  <a:schemeClr val="tx1"/>
                </a:solidFill>
                <a:latin typeface="Arial" pitchFamily="34" charset="0"/>
                <a:ea typeface="ＭＳ Ｐゴシック" pitchFamily="34" charset="-128"/>
              </a:defRPr>
            </a:lvl1pPr>
            <a:lvl2pPr marL="742950" indent="-285750" defTabSz="501650" eaLnBrk="0" hangingPunct="0">
              <a:defRPr sz="2000">
                <a:solidFill>
                  <a:schemeClr val="tx1"/>
                </a:solidFill>
                <a:latin typeface="Arial" pitchFamily="34" charset="0"/>
                <a:ea typeface="ＭＳ Ｐゴシック" pitchFamily="34" charset="-128"/>
              </a:defRPr>
            </a:lvl2pPr>
            <a:lvl3pPr marL="1143000" indent="-228600" defTabSz="501650" eaLnBrk="0" hangingPunct="0">
              <a:defRPr sz="2000">
                <a:solidFill>
                  <a:schemeClr val="tx1"/>
                </a:solidFill>
                <a:latin typeface="Arial" pitchFamily="34" charset="0"/>
                <a:ea typeface="ＭＳ Ｐゴシック" pitchFamily="34" charset="-128"/>
              </a:defRPr>
            </a:lvl3pPr>
            <a:lvl4pPr marL="1600200" indent="-228600" defTabSz="501650" eaLnBrk="0" hangingPunct="0">
              <a:defRPr sz="2000">
                <a:solidFill>
                  <a:schemeClr val="tx1"/>
                </a:solidFill>
                <a:latin typeface="Arial" pitchFamily="34" charset="0"/>
                <a:ea typeface="ＭＳ Ｐゴシック" pitchFamily="34" charset="-128"/>
              </a:defRPr>
            </a:lvl4pPr>
            <a:lvl5pPr marL="2057400" indent="-228600" defTabSz="501650" eaLnBrk="0" hangingPunct="0">
              <a:defRPr sz="2000">
                <a:solidFill>
                  <a:schemeClr val="tx1"/>
                </a:solidFill>
                <a:latin typeface="Arial" pitchFamily="34" charset="0"/>
                <a:ea typeface="ＭＳ Ｐゴシック" pitchFamily="34" charset="-128"/>
              </a:defRPr>
            </a:lvl5pPr>
            <a:lvl6pPr marL="2514600" indent="-228600" defTabSz="501650"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defTabSz="501650"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defTabSz="501650"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defTabSz="501650"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dirty="0" smtClean="0">
                <a:solidFill>
                  <a:srgbClr val="000000"/>
                </a:solidFill>
                <a:latin typeface="Calibri" pitchFamily="34" charset="0"/>
              </a:rPr>
              <a:t>Over the last months increased to 48 institutes from 25 countries adding Jerusalem, Belgrade, Alba and Tartu to the list – linked to 2012-2016 work-</a:t>
            </a:r>
            <a:r>
              <a:rPr lang="en-US" dirty="0" err="1" smtClean="0">
                <a:solidFill>
                  <a:srgbClr val="000000"/>
                </a:solidFill>
                <a:latin typeface="Calibri" pitchFamily="34" charset="0"/>
              </a:rPr>
              <a:t>programme</a:t>
            </a:r>
            <a:endParaRPr lang="en-US" dirty="0" smtClean="0">
              <a:solidFill>
                <a:srgbClr val="000000"/>
              </a:solidFill>
              <a:latin typeface="Calibri" pitchFamily="34" charset="0"/>
            </a:endParaRPr>
          </a:p>
          <a:p>
            <a:pPr eaLnBrk="1" fontAlgn="base" hangingPunct="1">
              <a:spcBef>
                <a:spcPct val="0"/>
              </a:spcBef>
              <a:spcAft>
                <a:spcPct val="0"/>
              </a:spcAft>
            </a:pPr>
            <a:r>
              <a:rPr lang="en-US" dirty="0" smtClean="0">
                <a:solidFill>
                  <a:srgbClr val="000000"/>
                </a:solidFill>
                <a:latin typeface="Calibri" pitchFamily="34" charset="0"/>
              </a:rPr>
              <a:t>On-going discussions with 5 more groups … </a:t>
            </a:r>
          </a:p>
        </p:txBody>
      </p:sp>
    </p:spTree>
    <p:extLst>
      <p:ext uri="{BB962C8B-B14F-4D97-AF65-F5344CB8AC3E}">
        <p14:creationId xmlns:p14="http://schemas.microsoft.com/office/powerpoint/2010/main" val="3778439782"/>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7784" y="332782"/>
            <a:ext cx="3832075" cy="461665"/>
          </a:xfrm>
          <a:prstGeom prst="rect">
            <a:avLst/>
          </a:prstGeom>
          <a:noFill/>
        </p:spPr>
        <p:txBody>
          <a:bodyPr wrap="none" rtlCol="0">
            <a:spAutoFit/>
          </a:bodyPr>
          <a:lstStyle/>
          <a:p>
            <a:r>
              <a:rPr lang="en-GB" sz="2400" dirty="0" smtClean="0"/>
              <a:t>L-band klystron development</a:t>
            </a:r>
            <a:endParaRPr lang="en-GB" sz="2400" dirty="0"/>
          </a:p>
        </p:txBody>
      </p:sp>
      <p:sp>
        <p:nvSpPr>
          <p:cNvPr id="3" name="TextBox 2"/>
          <p:cNvSpPr txBox="1"/>
          <p:nvPr/>
        </p:nvSpPr>
        <p:spPr>
          <a:xfrm>
            <a:off x="259345" y="1052736"/>
            <a:ext cx="8568952" cy="923330"/>
          </a:xfrm>
          <a:prstGeom prst="rect">
            <a:avLst/>
          </a:prstGeom>
          <a:noFill/>
        </p:spPr>
        <p:txBody>
          <a:bodyPr wrap="square" rtlCol="0">
            <a:spAutoFit/>
          </a:bodyPr>
          <a:lstStyle/>
          <a:p>
            <a:r>
              <a:rPr lang="en-GB" dirty="0" smtClean="0"/>
              <a:t>CLIC drive beam klystron not so different from ILC klystron but at 1 GHz (ILC 1.3 GHz) and with a target efficiency of 70% (ILC 65%), 140 </a:t>
            </a:r>
            <a:r>
              <a:rPr lang="el-GR" dirty="0" smtClean="0"/>
              <a:t>μ</a:t>
            </a:r>
            <a:r>
              <a:rPr lang="en-GB" dirty="0" smtClean="0"/>
              <a:t>s (ILC 1.5 </a:t>
            </a:r>
            <a:r>
              <a:rPr lang="en-GB" dirty="0" err="1" smtClean="0"/>
              <a:t>ms</a:t>
            </a:r>
            <a:r>
              <a:rPr lang="en-GB" dirty="0" smtClean="0"/>
              <a:t>) and a higher peak power around 15-20 MW (ILC 10 MW).</a:t>
            </a:r>
            <a:endParaRPr lang="en-GB"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7999" y="2276873"/>
            <a:ext cx="1111254" cy="2396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80" y="2271548"/>
            <a:ext cx="1275455" cy="2576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656" y="2204864"/>
            <a:ext cx="1173530" cy="2723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34425" y="5085310"/>
            <a:ext cx="1413387" cy="1635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4071" y="2133758"/>
            <a:ext cx="3724275"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 name="TextBox 80"/>
          <p:cNvSpPr txBox="1"/>
          <p:nvPr/>
        </p:nvSpPr>
        <p:spPr>
          <a:xfrm>
            <a:off x="4499996" y="5264627"/>
            <a:ext cx="4400313" cy="923330"/>
          </a:xfrm>
          <a:prstGeom prst="rect">
            <a:avLst/>
          </a:prstGeom>
          <a:noFill/>
        </p:spPr>
        <p:txBody>
          <a:bodyPr wrap="square" rtlCol="0">
            <a:spAutoFit/>
          </a:bodyPr>
          <a:lstStyle/>
          <a:p>
            <a:r>
              <a:rPr lang="en-GB" dirty="0" smtClean="0"/>
              <a:t>Detailed scaling studies now beginning to understand potential performance based on existing technology.</a:t>
            </a:r>
            <a:endParaRPr lang="en-GB" dirty="0"/>
          </a:p>
        </p:txBody>
      </p:sp>
      <p:sp>
        <p:nvSpPr>
          <p:cNvPr id="82" name="TextBox 81"/>
          <p:cNvSpPr txBox="1"/>
          <p:nvPr/>
        </p:nvSpPr>
        <p:spPr>
          <a:xfrm>
            <a:off x="1817983" y="5257587"/>
            <a:ext cx="2445359" cy="707886"/>
          </a:xfrm>
          <a:prstGeom prst="rect">
            <a:avLst/>
          </a:prstGeom>
          <a:noFill/>
        </p:spPr>
        <p:txBody>
          <a:bodyPr wrap="square" rtlCol="0">
            <a:spAutoFit/>
          </a:bodyPr>
          <a:lstStyle/>
          <a:p>
            <a:r>
              <a:rPr lang="en-GB" sz="2000" dirty="0" smtClean="0"/>
              <a:t>ILC 1.3 GHz multi-beam klystrons</a:t>
            </a:r>
            <a:endParaRPr lang="en-GB" sz="2000" dirty="0"/>
          </a:p>
        </p:txBody>
      </p:sp>
    </p:spTree>
    <p:extLst>
      <p:ext uri="{BB962C8B-B14F-4D97-AF65-F5344CB8AC3E}">
        <p14:creationId xmlns:p14="http://schemas.microsoft.com/office/powerpoint/2010/main" val="354320816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3"/>
          <p:cNvPicPr>
            <a:picLocks noChangeAspect="1" noChangeArrowheads="1"/>
          </p:cNvPicPr>
          <p:nvPr/>
        </p:nvPicPr>
        <p:blipFill>
          <a:blip r:embed="rId3" cstate="print"/>
          <a:srcRect l="1737" r="9684"/>
          <a:stretch>
            <a:fillRect/>
          </a:stretch>
        </p:blipFill>
        <p:spPr bwMode="auto">
          <a:xfrm>
            <a:off x="251520" y="2352813"/>
            <a:ext cx="3672408" cy="1076325"/>
          </a:xfrm>
          <a:prstGeom prst="rect">
            <a:avLst/>
          </a:prstGeom>
          <a:noFill/>
          <a:ln w="9525">
            <a:noFill/>
            <a:miter lim="800000"/>
            <a:headEnd/>
            <a:tailEnd/>
          </a:ln>
        </p:spPr>
      </p:pic>
      <p:pic>
        <p:nvPicPr>
          <p:cNvPr id="3" name="Picture 34"/>
          <p:cNvPicPr>
            <a:picLocks noChangeAspect="1" noChangeArrowheads="1"/>
          </p:cNvPicPr>
          <p:nvPr/>
        </p:nvPicPr>
        <p:blipFill>
          <a:blip r:embed="rId4" cstate="print"/>
          <a:srcRect t="-5821" r="8553" b="9363"/>
          <a:stretch>
            <a:fillRect/>
          </a:stretch>
        </p:blipFill>
        <p:spPr bwMode="auto">
          <a:xfrm>
            <a:off x="251527" y="908858"/>
            <a:ext cx="3516923" cy="969963"/>
          </a:xfrm>
          <a:prstGeom prst="rect">
            <a:avLst/>
          </a:prstGeom>
          <a:noFill/>
          <a:ln w="9525">
            <a:noFill/>
            <a:miter lim="800000"/>
            <a:headEnd/>
            <a:tailEnd/>
          </a:ln>
        </p:spPr>
      </p:pic>
      <p:pic>
        <p:nvPicPr>
          <p:cNvPr id="4" name="Picture 23"/>
          <p:cNvPicPr>
            <a:picLocks noChangeAspect="1" noChangeArrowheads="1"/>
          </p:cNvPicPr>
          <p:nvPr/>
        </p:nvPicPr>
        <p:blipFill>
          <a:blip r:embed="rId5" cstate="print"/>
          <a:srcRect/>
          <a:stretch>
            <a:fillRect/>
          </a:stretch>
        </p:blipFill>
        <p:spPr bwMode="auto">
          <a:xfrm>
            <a:off x="107504" y="4077210"/>
            <a:ext cx="2250831" cy="1774825"/>
          </a:xfrm>
          <a:prstGeom prst="rect">
            <a:avLst/>
          </a:prstGeom>
          <a:noFill/>
          <a:ln w="9525">
            <a:noFill/>
            <a:miter lim="800000"/>
            <a:headEnd/>
            <a:tailEnd/>
          </a:ln>
          <a:effectLst/>
        </p:spPr>
      </p:pic>
      <p:pic>
        <p:nvPicPr>
          <p:cNvPr id="5" name="Picture 37"/>
          <p:cNvPicPr>
            <a:picLocks noChangeAspect="1" noChangeArrowheads="1"/>
          </p:cNvPicPr>
          <p:nvPr/>
        </p:nvPicPr>
        <p:blipFill>
          <a:blip r:embed="rId6" cstate="print"/>
          <a:srcRect/>
          <a:stretch>
            <a:fillRect/>
          </a:stretch>
        </p:blipFill>
        <p:spPr bwMode="auto">
          <a:xfrm>
            <a:off x="2499018" y="4077071"/>
            <a:ext cx="1969477" cy="1792288"/>
          </a:xfrm>
          <a:prstGeom prst="rect">
            <a:avLst/>
          </a:prstGeom>
          <a:noFill/>
          <a:ln w="9525">
            <a:noFill/>
            <a:miter lim="800000"/>
            <a:headEnd/>
            <a:tailEnd/>
          </a:ln>
          <a:effectLst/>
        </p:spPr>
      </p:pic>
      <p:sp>
        <p:nvSpPr>
          <p:cNvPr id="6" name="TextBox 5"/>
          <p:cNvSpPr txBox="1"/>
          <p:nvPr/>
        </p:nvSpPr>
        <p:spPr>
          <a:xfrm>
            <a:off x="968958" y="1916832"/>
            <a:ext cx="2090957" cy="369332"/>
          </a:xfrm>
          <a:prstGeom prst="rect">
            <a:avLst/>
          </a:prstGeom>
          <a:noFill/>
        </p:spPr>
        <p:txBody>
          <a:bodyPr wrap="none" rtlCol="0">
            <a:spAutoFit/>
          </a:bodyPr>
          <a:lstStyle/>
          <a:p>
            <a:r>
              <a:rPr lang="en-US" dirty="0" smtClean="0">
                <a:solidFill>
                  <a:prstClr val="black"/>
                </a:solidFill>
              </a:rPr>
              <a:t>Surface electric field</a:t>
            </a:r>
            <a:endParaRPr lang="en-US" dirty="0">
              <a:solidFill>
                <a:prstClr val="black"/>
              </a:solidFill>
            </a:endParaRPr>
          </a:p>
        </p:txBody>
      </p:sp>
      <p:sp>
        <p:nvSpPr>
          <p:cNvPr id="7" name="TextBox 6"/>
          <p:cNvSpPr txBox="1"/>
          <p:nvPr/>
        </p:nvSpPr>
        <p:spPr>
          <a:xfrm>
            <a:off x="899592" y="3501008"/>
            <a:ext cx="2269276" cy="369332"/>
          </a:xfrm>
          <a:prstGeom prst="rect">
            <a:avLst/>
          </a:prstGeom>
          <a:noFill/>
        </p:spPr>
        <p:txBody>
          <a:bodyPr wrap="none" rtlCol="0">
            <a:spAutoFit/>
          </a:bodyPr>
          <a:lstStyle/>
          <a:p>
            <a:r>
              <a:rPr lang="en-US" dirty="0" smtClean="0">
                <a:solidFill>
                  <a:prstClr val="black"/>
                </a:solidFill>
              </a:rPr>
              <a:t>Surface magnetic field</a:t>
            </a:r>
            <a:endParaRPr lang="en-US" dirty="0">
              <a:solidFill>
                <a:prstClr val="black"/>
              </a:solidFill>
            </a:endParaRPr>
          </a:p>
        </p:txBody>
      </p:sp>
      <p:sp>
        <p:nvSpPr>
          <p:cNvPr id="8" name="TextBox 7"/>
          <p:cNvSpPr txBox="1"/>
          <p:nvPr/>
        </p:nvSpPr>
        <p:spPr>
          <a:xfrm>
            <a:off x="1475656" y="188640"/>
            <a:ext cx="6336704" cy="523220"/>
          </a:xfrm>
          <a:prstGeom prst="rect">
            <a:avLst/>
          </a:prstGeom>
          <a:noFill/>
        </p:spPr>
        <p:txBody>
          <a:bodyPr wrap="square" rtlCol="0">
            <a:spAutoFit/>
          </a:bodyPr>
          <a:lstStyle/>
          <a:p>
            <a:pPr algn="ctr"/>
            <a:r>
              <a:rPr lang="en-US" sz="2800" dirty="0" smtClean="0">
                <a:solidFill>
                  <a:prstClr val="black"/>
                </a:solidFill>
              </a:rPr>
              <a:t>PETS –  fundamental mode characteristics</a:t>
            </a:r>
            <a:endParaRPr lang="en-US" sz="2800" dirty="0">
              <a:solidFill>
                <a:prstClr val="black"/>
              </a:solidFill>
            </a:endParaRPr>
          </a:p>
        </p:txBody>
      </p:sp>
      <p:sp>
        <p:nvSpPr>
          <p:cNvPr id="10" name="TextBox 9"/>
          <p:cNvSpPr txBox="1"/>
          <p:nvPr/>
        </p:nvSpPr>
        <p:spPr>
          <a:xfrm>
            <a:off x="4355978" y="980866"/>
            <a:ext cx="4608512" cy="2554545"/>
          </a:xfrm>
          <a:prstGeom prst="rect">
            <a:avLst/>
          </a:prstGeom>
          <a:noFill/>
        </p:spPr>
        <p:txBody>
          <a:bodyPr wrap="square" rtlCol="0">
            <a:spAutoFit/>
          </a:bodyPr>
          <a:lstStyle/>
          <a:p>
            <a:r>
              <a:rPr lang="en-US" sz="2000" dirty="0" smtClean="0">
                <a:solidFill>
                  <a:prstClr val="black"/>
                </a:solidFill>
                <a:sym typeface="Symbol"/>
              </a:rPr>
              <a:t>Beam-driven structure so power rises </a:t>
            </a:r>
            <a:r>
              <a:rPr lang="en-US" sz="2000" dirty="0" err="1" smtClean="0">
                <a:solidFill>
                  <a:prstClr val="black"/>
                </a:solidFill>
                <a:sym typeface="Symbol"/>
              </a:rPr>
              <a:t>quadratically</a:t>
            </a:r>
            <a:r>
              <a:rPr lang="en-US" sz="2000" dirty="0" smtClean="0">
                <a:solidFill>
                  <a:prstClr val="black"/>
                </a:solidFill>
                <a:sym typeface="Symbol"/>
              </a:rPr>
              <a:t> with current and length, </a:t>
            </a:r>
          </a:p>
          <a:p>
            <a:pPr>
              <a:buFont typeface="Arial" pitchFamily="34" charset="0"/>
              <a:buChar char="•"/>
            </a:pPr>
            <a:r>
              <a:rPr lang="en-US" sz="2000" dirty="0" smtClean="0">
                <a:solidFill>
                  <a:prstClr val="black"/>
                </a:solidFill>
                <a:sym typeface="Symbol"/>
              </a:rPr>
              <a:t> 135 MW for 100 A beam</a:t>
            </a:r>
          </a:p>
          <a:p>
            <a:pPr>
              <a:buFont typeface="Arial" pitchFamily="34" charset="0"/>
              <a:buChar char="•"/>
            </a:pPr>
            <a:r>
              <a:rPr lang="en-US" sz="2000" dirty="0" smtClean="0">
                <a:solidFill>
                  <a:prstClr val="black"/>
                </a:solidFill>
                <a:sym typeface="Symbol"/>
              </a:rPr>
              <a:t> 213 mm active length</a:t>
            </a:r>
          </a:p>
          <a:p>
            <a:r>
              <a:rPr lang="en-US" sz="2000" dirty="0" smtClean="0">
                <a:solidFill>
                  <a:prstClr val="black"/>
                </a:solidFill>
                <a:sym typeface="Symbol"/>
              </a:rPr>
              <a:t>Maximum fields at output with values,</a:t>
            </a:r>
          </a:p>
          <a:p>
            <a:pPr>
              <a:buFont typeface="Arial" pitchFamily="34" charset="0"/>
              <a:buChar char="•"/>
            </a:pPr>
            <a:r>
              <a:rPr lang="en-US" sz="2000" dirty="0" smtClean="0">
                <a:solidFill>
                  <a:prstClr val="black"/>
                </a:solidFill>
                <a:sym typeface="Symbol"/>
              </a:rPr>
              <a:t> </a:t>
            </a:r>
            <a:r>
              <a:rPr lang="en-US" sz="2000" dirty="0" err="1" smtClean="0">
                <a:solidFill>
                  <a:prstClr val="black"/>
                </a:solidFill>
                <a:sym typeface="Symbol"/>
              </a:rPr>
              <a:t>E</a:t>
            </a:r>
            <a:r>
              <a:rPr lang="en-US" sz="2000" baseline="-25000" dirty="0" err="1" smtClean="0">
                <a:solidFill>
                  <a:prstClr val="black"/>
                </a:solidFill>
                <a:sym typeface="Symbol"/>
              </a:rPr>
              <a:t>surf</a:t>
            </a:r>
            <a:r>
              <a:rPr lang="en-US" sz="2000" dirty="0" smtClean="0">
                <a:solidFill>
                  <a:prstClr val="black"/>
                </a:solidFill>
                <a:sym typeface="Symbol"/>
              </a:rPr>
              <a:t>=56 MV/m</a:t>
            </a:r>
          </a:p>
          <a:p>
            <a:pPr>
              <a:buFont typeface="Arial" pitchFamily="34" charset="0"/>
              <a:buChar char="•"/>
            </a:pPr>
            <a:r>
              <a:rPr lang="en-US" sz="2000" dirty="0" smtClean="0">
                <a:solidFill>
                  <a:prstClr val="black"/>
                </a:solidFill>
                <a:sym typeface="Symbol"/>
              </a:rPr>
              <a:t> </a:t>
            </a:r>
            <a:r>
              <a:rPr lang="el-GR" sz="2000" dirty="0" smtClean="0">
                <a:solidFill>
                  <a:prstClr val="black"/>
                </a:solidFill>
                <a:sym typeface="Symbol"/>
              </a:rPr>
              <a:t>Δ</a:t>
            </a:r>
            <a:r>
              <a:rPr lang="en-US" sz="2000" dirty="0" smtClean="0">
                <a:solidFill>
                  <a:prstClr val="black"/>
                </a:solidFill>
                <a:sym typeface="Symbol"/>
              </a:rPr>
              <a:t>T=1.8 (</a:t>
            </a:r>
            <a:r>
              <a:rPr lang="en-US" sz="2000" dirty="0" err="1" smtClean="0">
                <a:solidFill>
                  <a:prstClr val="black"/>
                </a:solidFill>
                <a:sym typeface="Symbol"/>
              </a:rPr>
              <a:t>H</a:t>
            </a:r>
            <a:r>
              <a:rPr lang="en-US" sz="2000" baseline="-25000" dirty="0" err="1" smtClean="0">
                <a:solidFill>
                  <a:prstClr val="black"/>
                </a:solidFill>
                <a:sym typeface="Symbol"/>
              </a:rPr>
              <a:t>surf</a:t>
            </a:r>
            <a:r>
              <a:rPr lang="en-US" sz="2000" dirty="0" smtClean="0">
                <a:solidFill>
                  <a:prstClr val="black"/>
                </a:solidFill>
                <a:sym typeface="Symbol"/>
              </a:rPr>
              <a:t>=0.08 MA/m)</a:t>
            </a:r>
          </a:p>
          <a:p>
            <a:pPr>
              <a:buFont typeface="Arial" pitchFamily="34" charset="0"/>
              <a:buChar char="•"/>
            </a:pPr>
            <a:r>
              <a:rPr lang="en-US" sz="2000" dirty="0" smtClean="0">
                <a:solidFill>
                  <a:prstClr val="black"/>
                </a:solidFill>
                <a:sym typeface="Symbol"/>
              </a:rPr>
              <a:t> S</a:t>
            </a:r>
            <a:r>
              <a:rPr lang="en-US" sz="2000" baseline="-25000" dirty="0" smtClean="0">
                <a:solidFill>
                  <a:prstClr val="black"/>
                </a:solidFill>
                <a:sym typeface="Symbol"/>
              </a:rPr>
              <a:t>c</a:t>
            </a:r>
            <a:r>
              <a:rPr lang="en-US" sz="2000" dirty="0" smtClean="0">
                <a:solidFill>
                  <a:prstClr val="black"/>
                </a:solidFill>
                <a:sym typeface="Symbol"/>
              </a:rPr>
              <a:t>=1.2 MW/mm</a:t>
            </a:r>
            <a:r>
              <a:rPr lang="en-US" sz="2000" baseline="30000" dirty="0" smtClean="0">
                <a:solidFill>
                  <a:prstClr val="black"/>
                </a:solidFill>
                <a:sym typeface="Symbol"/>
              </a:rPr>
              <a:t>2</a:t>
            </a:r>
            <a:endParaRPr lang="en-US" sz="2000" baseline="30000" dirty="0">
              <a:solidFill>
                <a:prstClr val="black"/>
              </a:solidFill>
            </a:endParaRPr>
          </a:p>
        </p:txBody>
      </p:sp>
      <p:pic>
        <p:nvPicPr>
          <p:cNvPr id="12" name="Picture 36"/>
          <p:cNvPicPr>
            <a:picLocks noChangeAspect="1" noChangeArrowheads="1"/>
          </p:cNvPicPr>
          <p:nvPr/>
        </p:nvPicPr>
        <p:blipFill>
          <a:blip r:embed="rId7" cstate="print"/>
          <a:srcRect/>
          <a:stretch>
            <a:fillRect/>
          </a:stretch>
        </p:blipFill>
        <p:spPr bwMode="auto">
          <a:xfrm>
            <a:off x="5004050" y="5389240"/>
            <a:ext cx="3960440" cy="544822"/>
          </a:xfrm>
          <a:prstGeom prst="rect">
            <a:avLst/>
          </a:prstGeom>
          <a:noFill/>
        </p:spPr>
      </p:pic>
      <p:pic>
        <p:nvPicPr>
          <p:cNvPr id="13" name="Picture 38"/>
          <p:cNvPicPr>
            <a:picLocks noChangeAspect="1" noChangeArrowheads="1"/>
          </p:cNvPicPr>
          <p:nvPr/>
        </p:nvPicPr>
        <p:blipFill>
          <a:blip r:embed="rId8" cstate="print"/>
          <a:srcRect/>
          <a:stretch>
            <a:fillRect/>
          </a:stretch>
        </p:blipFill>
        <p:spPr bwMode="auto">
          <a:xfrm>
            <a:off x="5004050" y="3789178"/>
            <a:ext cx="3960440" cy="1430159"/>
          </a:xfrm>
          <a:prstGeom prst="rect">
            <a:avLst/>
          </a:prstGeom>
          <a:noFill/>
        </p:spPr>
      </p:pic>
    </p:spTree>
    <p:extLst>
      <p:ext uri="{BB962C8B-B14F-4D97-AF65-F5344CB8AC3E}">
        <p14:creationId xmlns:p14="http://schemas.microsoft.com/office/powerpoint/2010/main" val="369371368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2"/>
          <p:cNvPicPr>
            <a:picLocks noChangeAspect="1" noChangeArrowheads="1"/>
          </p:cNvPicPr>
          <p:nvPr/>
        </p:nvPicPr>
        <p:blipFill>
          <a:blip r:embed="rId3" cstate="print"/>
          <a:srcRect/>
          <a:stretch>
            <a:fillRect/>
          </a:stretch>
        </p:blipFill>
        <p:spPr bwMode="auto">
          <a:xfrm>
            <a:off x="211015" y="1143137"/>
            <a:ext cx="3938954" cy="709613"/>
          </a:xfrm>
          <a:prstGeom prst="rect">
            <a:avLst/>
          </a:prstGeom>
          <a:noFill/>
          <a:ln w="9525">
            <a:noFill/>
            <a:miter lim="800000"/>
            <a:headEnd/>
            <a:tailEnd/>
          </a:ln>
        </p:spPr>
      </p:pic>
      <p:pic>
        <p:nvPicPr>
          <p:cNvPr id="3" name="Picture 43"/>
          <p:cNvPicPr>
            <a:picLocks noChangeAspect="1" noChangeArrowheads="1"/>
          </p:cNvPicPr>
          <p:nvPr/>
        </p:nvPicPr>
        <p:blipFill>
          <a:blip r:embed="rId4" cstate="print"/>
          <a:srcRect/>
          <a:stretch>
            <a:fillRect/>
          </a:stretch>
        </p:blipFill>
        <p:spPr bwMode="auto">
          <a:xfrm>
            <a:off x="211015" y="1936750"/>
            <a:ext cx="3938954" cy="827088"/>
          </a:xfrm>
          <a:prstGeom prst="rect">
            <a:avLst/>
          </a:prstGeom>
          <a:noFill/>
          <a:ln w="9525">
            <a:noFill/>
            <a:miter lim="800000"/>
            <a:headEnd/>
            <a:tailEnd/>
          </a:ln>
        </p:spPr>
      </p:pic>
      <p:sp>
        <p:nvSpPr>
          <p:cNvPr id="4" name="Text Box 44"/>
          <p:cNvSpPr txBox="1">
            <a:spLocks noChangeArrowheads="1"/>
          </p:cNvSpPr>
          <p:nvPr/>
        </p:nvSpPr>
        <p:spPr bwMode="auto">
          <a:xfrm>
            <a:off x="2110154" y="2286137"/>
            <a:ext cx="425116" cy="246221"/>
          </a:xfrm>
          <a:prstGeom prst="rect">
            <a:avLst/>
          </a:prstGeom>
          <a:noFill/>
          <a:ln w="9525">
            <a:noFill/>
            <a:miter lim="800000"/>
            <a:headEnd/>
            <a:tailEnd/>
          </a:ln>
        </p:spPr>
        <p:txBody>
          <a:bodyPr wrap="none">
            <a:spAutoFit/>
          </a:bodyPr>
          <a:lstStyle/>
          <a:p>
            <a:pPr fontAlgn="base">
              <a:spcBef>
                <a:spcPct val="0"/>
              </a:spcBef>
              <a:spcAft>
                <a:spcPct val="0"/>
              </a:spcAft>
            </a:pPr>
            <a:r>
              <a:rPr lang="en-US" sz="1000" smtClean="0">
                <a:solidFill>
                  <a:srgbClr val="FFFFFF"/>
                </a:solidFill>
                <a:latin typeface="Arial Unicode MS" pitchFamily="34" charset="-128"/>
              </a:rPr>
              <a:t>load</a:t>
            </a:r>
          </a:p>
        </p:txBody>
      </p:sp>
      <p:pic>
        <p:nvPicPr>
          <p:cNvPr id="5" name="Picture 45"/>
          <p:cNvPicPr>
            <a:picLocks noChangeAspect="1" noChangeArrowheads="1"/>
          </p:cNvPicPr>
          <p:nvPr/>
        </p:nvPicPr>
        <p:blipFill>
          <a:blip r:embed="rId5" cstate="print"/>
          <a:srcRect/>
          <a:stretch>
            <a:fillRect/>
          </a:stretch>
        </p:blipFill>
        <p:spPr bwMode="auto">
          <a:xfrm>
            <a:off x="4220307" y="1143000"/>
            <a:ext cx="1758462" cy="1728788"/>
          </a:xfrm>
          <a:prstGeom prst="rect">
            <a:avLst/>
          </a:prstGeom>
          <a:noFill/>
          <a:ln w="9525">
            <a:noFill/>
            <a:miter lim="800000"/>
            <a:headEnd/>
            <a:tailEnd/>
          </a:ln>
        </p:spPr>
      </p:pic>
      <p:pic>
        <p:nvPicPr>
          <p:cNvPr id="6" name="Picture 46"/>
          <p:cNvPicPr>
            <a:picLocks noChangeAspect="1" noChangeArrowheads="1"/>
          </p:cNvPicPr>
          <p:nvPr/>
        </p:nvPicPr>
        <p:blipFill>
          <a:blip r:embed="rId6" cstate="print"/>
          <a:srcRect/>
          <a:stretch>
            <a:fillRect/>
          </a:stretch>
        </p:blipFill>
        <p:spPr bwMode="auto">
          <a:xfrm>
            <a:off x="6049110" y="1143000"/>
            <a:ext cx="1232389" cy="1676400"/>
          </a:xfrm>
          <a:prstGeom prst="rect">
            <a:avLst/>
          </a:prstGeom>
          <a:noFill/>
          <a:ln w="9525">
            <a:noFill/>
            <a:miter lim="800000"/>
            <a:headEnd/>
            <a:tailEnd/>
          </a:ln>
        </p:spPr>
      </p:pic>
      <p:pic>
        <p:nvPicPr>
          <p:cNvPr id="7" name="Picture 47"/>
          <p:cNvPicPr>
            <a:picLocks noChangeAspect="1" noChangeArrowheads="1"/>
          </p:cNvPicPr>
          <p:nvPr/>
        </p:nvPicPr>
        <p:blipFill>
          <a:blip r:embed="rId7" cstate="print"/>
          <a:srcRect/>
          <a:stretch>
            <a:fillRect/>
          </a:stretch>
        </p:blipFill>
        <p:spPr bwMode="auto">
          <a:xfrm>
            <a:off x="7385539" y="1219200"/>
            <a:ext cx="1547446" cy="1473200"/>
          </a:xfrm>
          <a:prstGeom prst="rect">
            <a:avLst/>
          </a:prstGeom>
          <a:noFill/>
          <a:ln w="9525">
            <a:noFill/>
            <a:miter lim="800000"/>
            <a:headEnd/>
            <a:tailEnd/>
          </a:ln>
        </p:spPr>
      </p:pic>
      <p:pic>
        <p:nvPicPr>
          <p:cNvPr id="8" name="Picture 48"/>
          <p:cNvPicPr>
            <a:picLocks noChangeAspect="1" noChangeArrowheads="1"/>
          </p:cNvPicPr>
          <p:nvPr/>
        </p:nvPicPr>
        <p:blipFill>
          <a:blip r:embed="rId8" cstate="print"/>
          <a:srcRect/>
          <a:stretch>
            <a:fillRect/>
          </a:stretch>
        </p:blipFill>
        <p:spPr bwMode="auto">
          <a:xfrm>
            <a:off x="281354" y="2895737"/>
            <a:ext cx="4923692" cy="3579813"/>
          </a:xfrm>
          <a:prstGeom prst="rect">
            <a:avLst/>
          </a:prstGeom>
          <a:noFill/>
          <a:ln w="9525">
            <a:noFill/>
            <a:miter lim="800000"/>
            <a:headEnd/>
            <a:tailEnd/>
          </a:ln>
        </p:spPr>
      </p:pic>
      <p:pic>
        <p:nvPicPr>
          <p:cNvPr id="9" name="Picture 50"/>
          <p:cNvPicPr>
            <a:picLocks noChangeAspect="1" noChangeArrowheads="1"/>
          </p:cNvPicPr>
          <p:nvPr/>
        </p:nvPicPr>
        <p:blipFill>
          <a:blip r:embed="rId9" cstate="print"/>
          <a:srcRect/>
          <a:stretch>
            <a:fillRect/>
          </a:stretch>
        </p:blipFill>
        <p:spPr bwMode="auto">
          <a:xfrm>
            <a:off x="5275453" y="3124200"/>
            <a:ext cx="1802423" cy="1638300"/>
          </a:xfrm>
          <a:prstGeom prst="rect">
            <a:avLst/>
          </a:prstGeom>
          <a:noFill/>
          <a:ln w="9525">
            <a:noFill/>
            <a:miter lim="800000"/>
            <a:headEnd/>
            <a:tailEnd/>
          </a:ln>
        </p:spPr>
      </p:pic>
      <p:pic>
        <p:nvPicPr>
          <p:cNvPr id="10" name="Picture 51"/>
          <p:cNvPicPr>
            <a:picLocks noChangeAspect="1" noChangeArrowheads="1"/>
          </p:cNvPicPr>
          <p:nvPr/>
        </p:nvPicPr>
        <p:blipFill>
          <a:blip r:embed="rId10" cstate="print"/>
          <a:srcRect/>
          <a:stretch>
            <a:fillRect/>
          </a:stretch>
        </p:blipFill>
        <p:spPr bwMode="auto">
          <a:xfrm>
            <a:off x="7033846" y="3124200"/>
            <a:ext cx="1828800" cy="1647825"/>
          </a:xfrm>
          <a:prstGeom prst="rect">
            <a:avLst/>
          </a:prstGeom>
          <a:noFill/>
          <a:ln w="9525">
            <a:noFill/>
            <a:miter lim="800000"/>
            <a:headEnd/>
            <a:tailEnd/>
          </a:ln>
        </p:spPr>
      </p:pic>
      <p:sp>
        <p:nvSpPr>
          <p:cNvPr id="11" name="Text Box 52"/>
          <p:cNvSpPr txBox="1">
            <a:spLocks noChangeArrowheads="1"/>
          </p:cNvSpPr>
          <p:nvPr/>
        </p:nvSpPr>
        <p:spPr bwMode="auto">
          <a:xfrm>
            <a:off x="6119521" y="3276737"/>
            <a:ext cx="710451" cy="246221"/>
          </a:xfrm>
          <a:prstGeom prst="rect">
            <a:avLst/>
          </a:prstGeom>
          <a:noFill/>
          <a:ln w="9525">
            <a:noFill/>
            <a:miter lim="800000"/>
            <a:headEnd/>
            <a:tailEnd/>
          </a:ln>
        </p:spPr>
        <p:txBody>
          <a:bodyPr wrap="none">
            <a:spAutoFit/>
          </a:bodyPr>
          <a:lstStyle/>
          <a:p>
            <a:pPr fontAlgn="base">
              <a:spcBef>
                <a:spcPct val="0"/>
              </a:spcBef>
              <a:spcAft>
                <a:spcPct val="0"/>
              </a:spcAft>
            </a:pPr>
            <a:r>
              <a:rPr lang="en-US" sz="1000" smtClean="0">
                <a:solidFill>
                  <a:srgbClr val="000000"/>
                </a:solidFill>
              </a:rPr>
              <a:t>Reflection</a:t>
            </a:r>
          </a:p>
        </p:txBody>
      </p:sp>
      <p:sp>
        <p:nvSpPr>
          <p:cNvPr id="12" name="Text Box 53"/>
          <p:cNvSpPr txBox="1">
            <a:spLocks noChangeArrowheads="1"/>
          </p:cNvSpPr>
          <p:nvPr/>
        </p:nvSpPr>
        <p:spPr bwMode="auto">
          <a:xfrm>
            <a:off x="7877990" y="3276737"/>
            <a:ext cx="864339" cy="246221"/>
          </a:xfrm>
          <a:prstGeom prst="rect">
            <a:avLst/>
          </a:prstGeom>
          <a:noFill/>
          <a:ln w="9525">
            <a:noFill/>
            <a:miter lim="800000"/>
            <a:headEnd/>
            <a:tailEnd/>
          </a:ln>
        </p:spPr>
        <p:txBody>
          <a:bodyPr wrap="none">
            <a:spAutoFit/>
          </a:bodyPr>
          <a:lstStyle/>
          <a:p>
            <a:pPr fontAlgn="base">
              <a:spcBef>
                <a:spcPct val="0"/>
              </a:spcBef>
              <a:spcAft>
                <a:spcPct val="0"/>
              </a:spcAft>
            </a:pPr>
            <a:r>
              <a:rPr lang="en-US" sz="1000" smtClean="0">
                <a:solidFill>
                  <a:srgbClr val="000000"/>
                </a:solidFill>
              </a:rPr>
              <a:t>Transmission</a:t>
            </a:r>
          </a:p>
        </p:txBody>
      </p:sp>
      <p:pic>
        <p:nvPicPr>
          <p:cNvPr id="13" name="Picture 54" descr="DSC02287"/>
          <p:cNvPicPr>
            <a:picLocks noChangeAspect="1" noChangeArrowheads="1"/>
          </p:cNvPicPr>
          <p:nvPr/>
        </p:nvPicPr>
        <p:blipFill>
          <a:blip r:embed="rId11" cstate="print"/>
          <a:srcRect/>
          <a:stretch>
            <a:fillRect/>
          </a:stretch>
        </p:blipFill>
        <p:spPr bwMode="auto">
          <a:xfrm>
            <a:off x="5275385" y="4800737"/>
            <a:ext cx="3657600" cy="1609725"/>
          </a:xfrm>
          <a:prstGeom prst="rect">
            <a:avLst/>
          </a:prstGeom>
          <a:noFill/>
          <a:ln w="9525">
            <a:noFill/>
            <a:miter lim="800000"/>
            <a:headEnd/>
            <a:tailEnd/>
          </a:ln>
        </p:spPr>
      </p:pic>
      <p:sp>
        <p:nvSpPr>
          <p:cNvPr id="14" name="Text Box 55"/>
          <p:cNvSpPr txBox="1">
            <a:spLocks noChangeArrowheads="1"/>
          </p:cNvSpPr>
          <p:nvPr/>
        </p:nvSpPr>
        <p:spPr bwMode="auto">
          <a:xfrm>
            <a:off x="1475656" y="116758"/>
            <a:ext cx="5616624" cy="830997"/>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400" dirty="0" smtClean="0">
                <a:solidFill>
                  <a:srgbClr val="000000"/>
                </a:solidFill>
              </a:rPr>
              <a:t>ASTA test PETS version with damping slots and </a:t>
            </a:r>
            <a:r>
              <a:rPr lang="en-US" sz="2400" b="1" dirty="0" smtClean="0">
                <a:solidFill>
                  <a:srgbClr val="000000"/>
                </a:solidFill>
              </a:rPr>
              <a:t>damping material (</a:t>
            </a:r>
            <a:r>
              <a:rPr lang="en-US" sz="2400" b="1" dirty="0" err="1" smtClean="0">
                <a:solidFill>
                  <a:srgbClr val="000000"/>
                </a:solidFill>
              </a:rPr>
              <a:t>SiC</a:t>
            </a:r>
            <a:r>
              <a:rPr lang="en-US" sz="2400" b="1" dirty="0" smtClean="0">
                <a:solidFill>
                  <a:srgbClr val="000000"/>
                </a:solidFill>
              </a:rPr>
              <a:t>)</a:t>
            </a:r>
          </a:p>
        </p:txBody>
      </p:sp>
      <p:sp>
        <p:nvSpPr>
          <p:cNvPr id="15" name="Text Box 58"/>
          <p:cNvSpPr txBox="1">
            <a:spLocks noChangeArrowheads="1"/>
          </p:cNvSpPr>
          <p:nvPr/>
        </p:nvSpPr>
        <p:spPr bwMode="auto">
          <a:xfrm>
            <a:off x="6119453" y="2971937"/>
            <a:ext cx="1728358" cy="246221"/>
          </a:xfrm>
          <a:prstGeom prst="rect">
            <a:avLst/>
          </a:prstGeom>
          <a:noFill/>
          <a:ln w="9525">
            <a:noFill/>
            <a:miter lim="800000"/>
            <a:headEnd/>
            <a:tailEnd/>
          </a:ln>
        </p:spPr>
        <p:txBody>
          <a:bodyPr wrap="none">
            <a:spAutoFit/>
          </a:bodyPr>
          <a:lstStyle/>
          <a:p>
            <a:pPr fontAlgn="base">
              <a:spcBef>
                <a:spcPct val="0"/>
              </a:spcBef>
              <a:spcAft>
                <a:spcPct val="0"/>
              </a:spcAft>
            </a:pPr>
            <a:r>
              <a:rPr lang="en-US" sz="1000" smtClean="0">
                <a:solidFill>
                  <a:srgbClr val="000000"/>
                </a:solidFill>
              </a:rPr>
              <a:t>Low RF power measurements</a:t>
            </a:r>
          </a:p>
        </p:txBody>
      </p:sp>
      <p:sp>
        <p:nvSpPr>
          <p:cNvPr id="16" name="Text Box 59"/>
          <p:cNvSpPr txBox="1">
            <a:spLocks noChangeArrowheads="1"/>
          </p:cNvSpPr>
          <p:nvPr/>
        </p:nvSpPr>
        <p:spPr bwMode="auto">
          <a:xfrm>
            <a:off x="7792918" y="5980113"/>
            <a:ext cx="1138453" cy="369332"/>
          </a:xfrm>
          <a:prstGeom prst="rect">
            <a:avLst/>
          </a:prstGeom>
          <a:noFill/>
          <a:ln w="9525">
            <a:noFill/>
            <a:miter lim="800000"/>
            <a:headEnd/>
            <a:tailEnd/>
          </a:ln>
        </p:spPr>
        <p:txBody>
          <a:bodyPr wrap="none">
            <a:spAutoFit/>
          </a:bodyPr>
          <a:lstStyle/>
          <a:p>
            <a:pPr fontAlgn="base">
              <a:spcBef>
                <a:spcPct val="0"/>
              </a:spcBef>
              <a:spcAft>
                <a:spcPct val="0"/>
              </a:spcAft>
            </a:pPr>
            <a:r>
              <a:rPr lang="en-US" smtClean="0">
                <a:solidFill>
                  <a:srgbClr val="FFFFFF"/>
                </a:solidFill>
              </a:rPr>
              <a:t>June 2010</a:t>
            </a:r>
          </a:p>
        </p:txBody>
      </p:sp>
    </p:spTree>
    <p:extLst>
      <p:ext uri="{BB962C8B-B14F-4D97-AF65-F5344CB8AC3E}">
        <p14:creationId xmlns:p14="http://schemas.microsoft.com/office/powerpoint/2010/main" val="16773945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98523" y="127000"/>
            <a:ext cx="7566923" cy="616022"/>
          </a:xfrm>
        </p:spPr>
        <p:txBody>
          <a:bodyPr>
            <a:noAutofit/>
          </a:bodyPr>
          <a:lstStyle/>
          <a:p>
            <a:r>
              <a:rPr lang="en-US" sz="3600" dirty="0" smtClean="0"/>
              <a:t>Power Production &amp; Drive Beam Deceleration </a:t>
            </a:r>
            <a:endParaRPr lang="en-US" sz="3600" dirty="0"/>
          </a:p>
        </p:txBody>
      </p:sp>
      <p:sp>
        <p:nvSpPr>
          <p:cNvPr id="2" name="Slide Number Placeholder 1"/>
          <p:cNvSpPr>
            <a:spLocks noGrp="1"/>
          </p:cNvSpPr>
          <p:nvPr>
            <p:ph type="sldNum" sz="quarter" idx="12"/>
          </p:nvPr>
        </p:nvSpPr>
        <p:spPr/>
        <p:txBody>
          <a:bodyPr/>
          <a:lstStyle/>
          <a:p>
            <a:fld id="{0D1D6AF9-1F0E-2547-B7C2-EBD1501318D2}" type="slidenum">
              <a:rPr lang="en-US" smtClean="0">
                <a:solidFill>
                  <a:prstClr val="black">
                    <a:tint val="75000"/>
                  </a:prstClr>
                </a:solidFill>
              </a:rPr>
              <a:pPr/>
              <a:t>33</a:t>
            </a:fld>
            <a:endParaRPr lang="en-US">
              <a:solidFill>
                <a:prstClr val="black">
                  <a:tint val="75000"/>
                </a:prstClr>
              </a:solidFill>
            </a:endParaRPr>
          </a:p>
        </p:txBody>
      </p:sp>
      <p:sp>
        <p:nvSpPr>
          <p:cNvPr id="4" name="Slide Number Placeholder 12"/>
          <p:cNvSpPr txBox="1">
            <a:spLocks/>
          </p:cNvSpPr>
          <p:nvPr/>
        </p:nvSpPr>
        <p:spPr>
          <a:xfrm>
            <a:off x="6553200" y="6356476"/>
            <a:ext cx="2133600" cy="365125"/>
          </a:xfrm>
          <a:prstGeom prst="rect">
            <a:avLst/>
          </a:prstGeom>
          <a:noFill/>
        </p:spPr>
        <p:txBody>
          <a:bodyPr vert="horz" lIns="91440" tIns="45720" rIns="91440" bIns="45720" rtlCol="0" anchor="ctr"/>
          <a:lstStyle/>
          <a:p>
            <a:pPr algn="r" defTabSz="457200">
              <a:defRPr/>
            </a:pPr>
            <a:fld id="{A3AFBF82-3AB0-453D-AABF-0CA7D2F45A4C}" type="slidenum">
              <a:rPr lang="en-US" sz="1000" smtClean="0">
                <a:solidFill>
                  <a:prstClr val="black">
                    <a:tint val="75000"/>
                  </a:prstClr>
                </a:solidFill>
                <a:ea typeface="ＭＳ Ｐゴシック" charset="-128"/>
                <a:cs typeface="ＭＳ Ｐゴシック" charset="-128"/>
              </a:rPr>
              <a:pPr algn="r" defTabSz="457200">
                <a:defRPr/>
              </a:pPr>
              <a:t>33</a:t>
            </a:fld>
            <a:endParaRPr lang="en-US" sz="1000" smtClean="0">
              <a:solidFill>
                <a:prstClr val="black">
                  <a:tint val="75000"/>
                </a:prstClr>
              </a:solidFill>
              <a:ea typeface="ＭＳ Ｐゴシック" charset="-128"/>
              <a:cs typeface="ＭＳ Ｐゴシック" charset="-128"/>
            </a:endParaRPr>
          </a:p>
        </p:txBody>
      </p:sp>
      <p:sp>
        <p:nvSpPr>
          <p:cNvPr id="6" name="TextBox 5"/>
          <p:cNvSpPr txBox="1"/>
          <p:nvPr/>
        </p:nvSpPr>
        <p:spPr>
          <a:xfrm>
            <a:off x="141600" y="982789"/>
            <a:ext cx="3715788" cy="3046988"/>
          </a:xfrm>
          <a:prstGeom prst="rect">
            <a:avLst/>
          </a:prstGeom>
          <a:solidFill>
            <a:srgbClr val="F2F2F2"/>
          </a:solidFill>
          <a:effectLst>
            <a:outerShdw blurRad="50800" dist="38100" dir="2700000">
              <a:srgbClr val="000000">
                <a:alpha val="43000"/>
              </a:srgbClr>
            </a:outerShdw>
          </a:effectLst>
        </p:spPr>
        <p:txBody>
          <a:bodyPr wrap="square" rtlCol="0">
            <a:spAutoFit/>
          </a:bodyPr>
          <a:lstStyle/>
          <a:p>
            <a:pPr defTabSz="457200"/>
            <a:r>
              <a:rPr lang="en-US" sz="1600" dirty="0" smtClean="0">
                <a:solidFill>
                  <a:prstClr val="black"/>
                </a:solidFill>
              </a:rPr>
              <a:t>TBTS:</a:t>
            </a:r>
          </a:p>
          <a:p>
            <a:pPr defTabSz="457200"/>
            <a:r>
              <a:rPr lang="en-US" sz="1600" dirty="0" smtClean="0">
                <a:solidFill>
                  <a:prstClr val="black"/>
                </a:solidFill>
              </a:rPr>
              <a:t>Power production in PETS (P</a:t>
            </a:r>
            <a:r>
              <a:rPr lang="en-US" sz="1600" baseline="-25000" dirty="0" smtClean="0">
                <a:solidFill>
                  <a:prstClr val="black"/>
                </a:solidFill>
              </a:rPr>
              <a:t>out</a:t>
            </a:r>
            <a:r>
              <a:rPr lang="en-US" sz="1600" dirty="0" smtClean="0">
                <a:solidFill>
                  <a:prstClr val="black"/>
                </a:solidFill>
              </a:rPr>
              <a:t>≈ 200MW)</a:t>
            </a:r>
          </a:p>
          <a:p>
            <a:pPr defTabSz="457200"/>
            <a:r>
              <a:rPr lang="en-US" sz="1600" dirty="0" smtClean="0">
                <a:solidFill>
                  <a:prstClr val="black"/>
                </a:solidFill>
              </a:rPr>
              <a:t>Breakdown rates checked </a:t>
            </a:r>
          </a:p>
          <a:p>
            <a:pPr defTabSz="457200"/>
            <a:r>
              <a:rPr lang="en-US" sz="1600" dirty="0">
                <a:solidFill>
                  <a:prstClr val="black"/>
                </a:solidFill>
              </a:rPr>
              <a:t>O</a:t>
            </a:r>
            <a:r>
              <a:rPr lang="en-US" sz="1600" dirty="0" smtClean="0">
                <a:solidFill>
                  <a:prstClr val="black"/>
                </a:solidFill>
              </a:rPr>
              <a:t>n-off mechanism tested successfully</a:t>
            </a:r>
          </a:p>
          <a:p>
            <a:pPr defTabSz="457200"/>
            <a:endParaRPr lang="en-US" sz="1600" dirty="0" smtClean="0">
              <a:solidFill>
                <a:prstClr val="black"/>
              </a:solidFill>
            </a:endParaRPr>
          </a:p>
          <a:p>
            <a:pPr defTabSz="457200"/>
            <a:r>
              <a:rPr lang="en-US" sz="1600" dirty="0" smtClean="0">
                <a:solidFill>
                  <a:prstClr val="black"/>
                </a:solidFill>
              </a:rPr>
              <a:t>TBL:</a:t>
            </a:r>
          </a:p>
          <a:p>
            <a:pPr defTabSz="457200"/>
            <a:r>
              <a:rPr lang="en-US" sz="1600" dirty="0" smtClean="0">
                <a:solidFill>
                  <a:prstClr val="black"/>
                </a:solidFill>
              </a:rPr>
              <a:t>13 PETS installed</a:t>
            </a:r>
          </a:p>
          <a:p>
            <a:pPr defTabSz="457200"/>
            <a:r>
              <a:rPr lang="en-US" sz="1600" dirty="0" smtClean="0">
                <a:solidFill>
                  <a:prstClr val="black"/>
                </a:solidFill>
              </a:rPr>
              <a:t>Up to 21 A current transported</a:t>
            </a:r>
          </a:p>
          <a:p>
            <a:pPr defTabSz="457200"/>
            <a:r>
              <a:rPr lang="en-US" sz="1600" dirty="0" smtClean="0">
                <a:solidFill>
                  <a:prstClr val="black"/>
                </a:solidFill>
              </a:rPr>
              <a:t>optics understood - no losses</a:t>
            </a:r>
          </a:p>
          <a:p>
            <a:pPr defTabSz="457200"/>
            <a:r>
              <a:rPr lang="en-US" sz="1600" dirty="0" smtClean="0">
                <a:solidFill>
                  <a:prstClr val="black"/>
                </a:solidFill>
              </a:rPr>
              <a:t>Good agreement current/RF/deceleration</a:t>
            </a:r>
          </a:p>
          <a:p>
            <a:pPr defTabSz="457200"/>
            <a:r>
              <a:rPr lang="en-US" sz="1600" dirty="0" smtClean="0">
                <a:solidFill>
                  <a:prstClr val="black"/>
                </a:solidFill>
              </a:rPr>
              <a:t>~ 26% deceleration</a:t>
            </a:r>
          </a:p>
          <a:p>
            <a:pPr defTabSz="457200"/>
            <a:r>
              <a:rPr lang="en-US" sz="1600" dirty="0" smtClean="0">
                <a:solidFill>
                  <a:prstClr val="black"/>
                </a:solidFill>
              </a:rPr>
              <a:t>(Final goal is 40% deceleration)</a:t>
            </a:r>
          </a:p>
        </p:txBody>
      </p:sp>
      <p:pic>
        <p:nvPicPr>
          <p:cNvPr id="13" name="Picture 12" descr="P1000059"/>
          <p:cNvPicPr>
            <a:picLocks noChangeAspect="1" noChangeArrowheads="1"/>
          </p:cNvPicPr>
          <p:nvPr/>
        </p:nvPicPr>
        <p:blipFill>
          <a:blip r:embed="rId2" cstate="print"/>
          <a:srcRect/>
          <a:stretch>
            <a:fillRect/>
          </a:stretch>
        </p:blipFill>
        <p:spPr bwMode="auto">
          <a:xfrm>
            <a:off x="145997" y="4315989"/>
            <a:ext cx="3064490" cy="2329012"/>
          </a:xfrm>
          <a:prstGeom prst="rect">
            <a:avLst/>
          </a:prstGeom>
          <a:ln>
            <a:noFill/>
          </a:ln>
          <a:effectLst>
            <a:outerShdw blurRad="50800" dist="38100" dir="2700000" algn="tl" rotWithShape="0">
              <a:prstClr val="black">
                <a:alpha val="40000"/>
              </a:prstClr>
            </a:outerShdw>
          </a:effectLst>
        </p:spPr>
      </p:pic>
      <p:pic>
        <p:nvPicPr>
          <p:cNvPr id="14" name="Picture 13" descr="23032009(011)"/>
          <p:cNvPicPr>
            <a:picLocks noChangeAspect="1" noChangeArrowheads="1"/>
          </p:cNvPicPr>
          <p:nvPr/>
        </p:nvPicPr>
        <p:blipFill>
          <a:blip r:embed="rId3" cstate="print"/>
          <a:srcRect/>
          <a:stretch>
            <a:fillRect/>
          </a:stretch>
        </p:blipFill>
        <p:spPr bwMode="auto">
          <a:xfrm>
            <a:off x="2405784" y="4157487"/>
            <a:ext cx="1370495" cy="1027641"/>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5" name="Rectangle 14"/>
          <p:cNvSpPr/>
          <p:nvPr/>
        </p:nvSpPr>
        <p:spPr>
          <a:xfrm>
            <a:off x="5306013" y="3122915"/>
            <a:ext cx="3031227" cy="276999"/>
          </a:xfrm>
          <a:prstGeom prst="rect">
            <a:avLst/>
          </a:prstGeom>
          <a:solidFill>
            <a:schemeClr val="bg1">
              <a:lumMod val="95000"/>
            </a:schemeClr>
          </a:solidFill>
          <a:ln>
            <a:noFill/>
          </a:ln>
          <a:effectLst/>
        </p:spPr>
        <p:txBody>
          <a:bodyPr wrap="square">
            <a:spAutoFit/>
          </a:bodyPr>
          <a:lstStyle/>
          <a:p>
            <a:pPr defTabSz="457200"/>
            <a:r>
              <a:rPr lang="en-US" sz="1200" dirty="0" smtClean="0">
                <a:solidFill>
                  <a:prstClr val="black"/>
                </a:solidFill>
                <a:cs typeface="Calibri"/>
              </a:rPr>
              <a:t>PETS – Power Extraction &amp; Transfer Structure</a:t>
            </a:r>
            <a:endParaRPr lang="en-US" sz="1200" dirty="0">
              <a:solidFill>
                <a:prstClr val="black"/>
              </a:solidFill>
              <a:cs typeface="Calibri"/>
            </a:endParaRPr>
          </a:p>
        </p:txBody>
      </p:sp>
      <p:pic>
        <p:nvPicPr>
          <p:cNvPr id="17" name="Picture 2"/>
          <p:cNvPicPr>
            <a:picLocks noChangeAspect="1" noChangeArrowheads="1"/>
          </p:cNvPicPr>
          <p:nvPr/>
        </p:nvPicPr>
        <p:blipFill>
          <a:blip r:embed="rId4" cstate="print"/>
          <a:srcRect/>
          <a:stretch>
            <a:fillRect/>
          </a:stretch>
        </p:blipFill>
        <p:spPr bwMode="auto">
          <a:xfrm>
            <a:off x="4295437" y="3634548"/>
            <a:ext cx="4564315" cy="3122028"/>
          </a:xfrm>
          <a:prstGeom prst="rect">
            <a:avLst/>
          </a:prstGeom>
          <a:noFill/>
          <a:ln w="9525">
            <a:noFill/>
            <a:miter lim="800000"/>
            <a:headEnd/>
            <a:tailEnd/>
          </a:ln>
        </p:spPr>
      </p:pic>
      <p:sp>
        <p:nvSpPr>
          <p:cNvPr id="18" name="TextBox 17"/>
          <p:cNvSpPr txBox="1">
            <a:spLocks noChangeArrowheads="1"/>
          </p:cNvSpPr>
          <p:nvPr/>
        </p:nvSpPr>
        <p:spPr bwMode="auto">
          <a:xfrm>
            <a:off x="1967244" y="5985391"/>
            <a:ext cx="2020631" cy="584776"/>
          </a:xfrm>
          <a:prstGeom prst="rect">
            <a:avLst/>
          </a:prstGeom>
          <a:solidFill>
            <a:schemeClr val="bg1">
              <a:lumMod val="95000"/>
            </a:schemeClr>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marL="53975" defTabSz="457200">
              <a:defRPr/>
            </a:pPr>
            <a:r>
              <a:rPr lang="en-US" sz="1600" dirty="0" smtClean="0">
                <a:solidFill>
                  <a:prstClr val="black"/>
                </a:solidFill>
                <a:cs typeface="Calibri"/>
              </a:rPr>
              <a:t>More than half a GW of 12 GHz power!</a:t>
            </a:r>
            <a:endParaRPr lang="en-US" sz="1600" dirty="0">
              <a:solidFill>
                <a:prstClr val="black"/>
              </a:solidFill>
              <a:cs typeface="Calibri"/>
            </a:endParaRPr>
          </a:p>
        </p:txBody>
      </p:sp>
      <p:sp>
        <p:nvSpPr>
          <p:cNvPr id="19" name="Rectangle 18"/>
          <p:cNvSpPr/>
          <p:nvPr/>
        </p:nvSpPr>
        <p:spPr>
          <a:xfrm>
            <a:off x="234929" y="4157487"/>
            <a:ext cx="1393218" cy="307777"/>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a:spAutoFit/>
          </a:bodyPr>
          <a:lstStyle/>
          <a:p>
            <a:pPr defTabSz="457200"/>
            <a:r>
              <a:rPr lang="en-US" sz="1400" dirty="0" smtClean="0">
                <a:solidFill>
                  <a:prstClr val="black"/>
                </a:solidFill>
                <a:cs typeface="Calibri"/>
              </a:rPr>
              <a:t>TBL line in CLEX</a:t>
            </a:r>
            <a:endParaRPr lang="en-US" sz="1400" dirty="0">
              <a:solidFill>
                <a:prstClr val="black"/>
              </a:solidFill>
              <a:cs typeface="Calibri"/>
            </a:endParaRPr>
          </a:p>
        </p:txBody>
      </p:sp>
      <p:pic>
        <p:nvPicPr>
          <p:cNvPr id="20" name="Picture 19" descr="p5.tiff"/>
          <p:cNvPicPr>
            <a:picLocks noChangeAspect="1"/>
          </p:cNvPicPr>
          <p:nvPr/>
        </p:nvPicPr>
        <p:blipFill>
          <a:blip r:embed="rId5"/>
          <a:stretch>
            <a:fillRect/>
          </a:stretch>
        </p:blipFill>
        <p:spPr>
          <a:xfrm>
            <a:off x="5298202" y="1005827"/>
            <a:ext cx="3388661" cy="2116962"/>
          </a:xfrm>
          <a:prstGeom prst="rect">
            <a:avLst/>
          </a:prstGeom>
        </p:spPr>
      </p:pic>
      <p:cxnSp>
        <p:nvCxnSpPr>
          <p:cNvPr id="22" name="Straight Connector 21"/>
          <p:cNvCxnSpPr/>
          <p:nvPr/>
        </p:nvCxnSpPr>
        <p:spPr>
          <a:xfrm>
            <a:off x="4632769" y="6131860"/>
            <a:ext cx="247923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4945769" y="3915604"/>
            <a:ext cx="2751" cy="2216256"/>
          </a:xfrm>
          <a:prstGeom prst="straightConnector1">
            <a:avLst/>
          </a:prstGeom>
          <a:ln>
            <a:headEnd type="stealth"/>
            <a:tailEnd type="stealt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948579" y="4836684"/>
            <a:ext cx="985677" cy="666849"/>
          </a:xfrm>
          <a:prstGeom prst="rect">
            <a:avLst/>
          </a:prstGeom>
          <a:noFill/>
          <a:effectLst/>
        </p:spPr>
        <p:txBody>
          <a:bodyPr wrap="square">
            <a:prstTxWarp prst="textNoShape">
              <a:avLst/>
            </a:prstTxWarp>
            <a:spAutoFit/>
          </a:bodyPr>
          <a:lstStyle/>
          <a:p>
            <a:pPr marL="179388" indent="-179388" defTabSz="457200"/>
            <a:r>
              <a:rPr lang="en-US" sz="1400" dirty="0" smtClean="0">
                <a:solidFill>
                  <a:srgbClr val="00187E"/>
                </a:solidFill>
                <a:cs typeface="Arial" pitchFamily="34" charset="0"/>
              </a:rPr>
              <a:t>~ 30 </a:t>
            </a:r>
            <a:r>
              <a:rPr lang="en-US" sz="1400" dirty="0" err="1" smtClean="0">
                <a:solidFill>
                  <a:srgbClr val="00187E"/>
                </a:solidFill>
                <a:cs typeface="Arial" pitchFamily="34" charset="0"/>
              </a:rPr>
              <a:t>MeV</a:t>
            </a:r>
            <a:endParaRPr lang="en-US" sz="1400" dirty="0" smtClean="0">
              <a:solidFill>
                <a:srgbClr val="00187E"/>
              </a:solidFill>
              <a:cs typeface="Arial" pitchFamily="34" charset="0"/>
            </a:endParaRPr>
          </a:p>
          <a:p>
            <a:pPr marL="179388" indent="-179388" defTabSz="457200"/>
            <a:endParaRPr lang="en-US" sz="1400" baseline="30000" dirty="0" smtClean="0">
              <a:solidFill>
                <a:srgbClr val="00187E"/>
              </a:solidFill>
              <a:cs typeface="Arial" pitchFamily="34" charset="0"/>
            </a:endParaRPr>
          </a:p>
          <a:p>
            <a:pPr marL="179388" indent="-179388" defTabSz="457200"/>
            <a:r>
              <a:rPr lang="en-US" sz="1400" dirty="0" smtClean="0">
                <a:solidFill>
                  <a:srgbClr val="00187E"/>
                </a:solidFill>
                <a:cs typeface="Arial" pitchFamily="34" charset="0"/>
              </a:rPr>
              <a:t>   26%</a:t>
            </a:r>
            <a:endParaRPr lang="en-US" sz="1400" baseline="30000" dirty="0" smtClean="0">
              <a:solidFill>
                <a:srgbClr val="00187E"/>
              </a:solidFill>
              <a:cs typeface="Arial" pitchFamily="34" charset="0"/>
            </a:endParaRPr>
          </a:p>
        </p:txBody>
      </p:sp>
      <p:cxnSp>
        <p:nvCxnSpPr>
          <p:cNvPr id="25" name="Straight Connector 24"/>
          <p:cNvCxnSpPr/>
          <p:nvPr/>
        </p:nvCxnSpPr>
        <p:spPr>
          <a:xfrm>
            <a:off x="4793546" y="3915604"/>
            <a:ext cx="1023765"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666483" y="2845916"/>
            <a:ext cx="4415367" cy="830997"/>
          </a:xfrm>
          <a:prstGeom prst="rect">
            <a:avLst/>
          </a:prstGeom>
          <a:solidFill>
            <a:schemeClr val="bg1">
              <a:lumMod val="95000"/>
            </a:schemeClr>
          </a:solidFill>
          <a:effectLst>
            <a:outerShdw blurRad="50800" dist="38100" dir="2700000" algn="tl" rotWithShape="0">
              <a:srgbClr val="000000">
                <a:alpha val="43000"/>
              </a:srgbClr>
            </a:outerShdw>
          </a:effectLst>
        </p:spPr>
        <p:txBody>
          <a:bodyPr wrap="square" rtlCol="0">
            <a:spAutoFit/>
          </a:bodyPr>
          <a:lstStyle/>
          <a:p>
            <a:pPr defTabSz="457200"/>
            <a:r>
              <a:rPr lang="en-US" sz="1600" dirty="0" smtClean="0">
                <a:solidFill>
                  <a:srgbClr val="000000"/>
                </a:solidFill>
              </a:rPr>
              <a:t>Measurements at SLAC:</a:t>
            </a:r>
          </a:p>
          <a:p>
            <a:pPr defTabSz="457200"/>
            <a:r>
              <a:rPr lang="en-US" sz="1600" dirty="0" smtClean="0">
                <a:solidFill>
                  <a:srgbClr val="000000"/>
                </a:solidFill>
              </a:rPr>
              <a:t>No breakdown last  O(8 10</a:t>
            </a:r>
            <a:r>
              <a:rPr lang="en-US" sz="1600" baseline="30000" dirty="0" smtClean="0">
                <a:solidFill>
                  <a:srgbClr val="000000"/>
                </a:solidFill>
              </a:rPr>
              <a:t>6</a:t>
            </a:r>
            <a:r>
              <a:rPr lang="en-US" sz="1600" dirty="0" smtClean="0">
                <a:solidFill>
                  <a:srgbClr val="000000"/>
                </a:solidFill>
              </a:rPr>
              <a:t> pulses)</a:t>
            </a:r>
          </a:p>
          <a:p>
            <a:pPr defTabSz="457200"/>
            <a:r>
              <a:rPr lang="en-US" sz="1600" dirty="0" smtClean="0">
                <a:solidFill>
                  <a:srgbClr val="000000"/>
                </a:solidFill>
              </a:rPr>
              <a:t>-&gt; P consistent with p</a:t>
            </a:r>
            <a:r>
              <a:rPr lang="en-US" sz="1600" dirty="0" smtClean="0">
                <a:solidFill>
                  <a:srgbClr val="000000"/>
                </a:solidFill>
                <a:ea typeface="Lucida Grande"/>
                <a:cs typeface="Lucida Grande"/>
              </a:rPr>
              <a:t>≤</a:t>
            </a:r>
            <a:r>
              <a:rPr lang="en-US" sz="1600" dirty="0" smtClean="0">
                <a:solidFill>
                  <a:srgbClr val="000000"/>
                </a:solidFill>
              </a:rPr>
              <a:t>10</a:t>
            </a:r>
            <a:r>
              <a:rPr lang="en-US" sz="1600" baseline="30000" dirty="0" smtClean="0">
                <a:solidFill>
                  <a:srgbClr val="000000"/>
                </a:solidFill>
              </a:rPr>
              <a:t>-7</a:t>
            </a:r>
            <a:r>
              <a:rPr lang="en-US" sz="1600" dirty="0" smtClean="0">
                <a:solidFill>
                  <a:srgbClr val="000000"/>
                </a:solidFill>
              </a:rPr>
              <a:t>/m/pulse</a:t>
            </a:r>
          </a:p>
        </p:txBody>
      </p:sp>
    </p:spTree>
    <p:extLst>
      <p:ext uri="{BB962C8B-B14F-4D97-AF65-F5344CB8AC3E}">
        <p14:creationId xmlns:p14="http://schemas.microsoft.com/office/powerpoint/2010/main" val="255515637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p:cNvSpPr txBox="1">
            <a:spLocks/>
          </p:cNvSpPr>
          <p:nvPr/>
        </p:nvSpPr>
        <p:spPr bwMode="auto">
          <a:xfrm>
            <a:off x="3788240" y="2699742"/>
            <a:ext cx="4679577" cy="735149"/>
          </a:xfrm>
          <a:prstGeom prst="rect">
            <a:avLst/>
          </a:prstGeom>
          <a:solidFill>
            <a:srgbClr val="F5E0D3"/>
          </a:solidFill>
          <a:ln w="9525">
            <a:noFill/>
            <a:miter lim="800000"/>
            <a:headEnd/>
            <a:tailEnd/>
          </a:ln>
          <a:effectLst>
            <a:outerShdw dist="38100" dir="2700000" rotWithShape="0">
              <a:srgbClr val="808080">
                <a:alpha val="42999"/>
              </a:srgbClr>
            </a:outerShdw>
          </a:effectLst>
        </p:spPr>
        <p:txBody>
          <a:bodyPr lIns="0" tIns="0" rIns="0" bIns="0"/>
          <a:lstStyle/>
          <a:p>
            <a:pPr marL="87209" indent="9525" defTabSz="413844" eaLnBrk="0" hangingPunct="0">
              <a:lnSpc>
                <a:spcPct val="93000"/>
              </a:lnSpc>
              <a:spcAft>
                <a:spcPts val="1288"/>
              </a:spcAft>
              <a:buClr>
                <a:srgbClr val="000000"/>
              </a:buClr>
              <a:buSzPct val="56000"/>
            </a:pPr>
            <a:r>
              <a:rPr lang="en-US" sz="1400" dirty="0">
                <a:solidFill>
                  <a:srgbClr val="00187E"/>
                </a:solidFill>
                <a:latin typeface="Calibri" pitchFamily="34" charset="0"/>
              </a:rPr>
              <a:t>Maximum stable probe beam acceleration measured: </a:t>
            </a:r>
            <a:r>
              <a:rPr lang="en-US" sz="1400" dirty="0">
                <a:solidFill>
                  <a:srgbClr val="C00000"/>
                </a:solidFill>
                <a:latin typeface="Calibri" pitchFamily="34" charset="0"/>
              </a:rPr>
              <a:t>31 </a:t>
            </a:r>
            <a:r>
              <a:rPr lang="en-US" sz="1400" dirty="0" err="1">
                <a:solidFill>
                  <a:srgbClr val="C00000"/>
                </a:solidFill>
                <a:latin typeface="Calibri" pitchFamily="34" charset="0"/>
              </a:rPr>
              <a:t>MeV</a:t>
            </a:r>
            <a:endParaRPr lang="en-US" sz="1400" dirty="0">
              <a:solidFill>
                <a:srgbClr val="00187E"/>
              </a:solidFill>
              <a:latin typeface="Calibri" pitchFamily="34" charset="0"/>
            </a:endParaRPr>
          </a:p>
          <a:p>
            <a:pPr marL="87209" indent="9525" defTabSz="413844" eaLnBrk="0" hangingPunct="0">
              <a:lnSpc>
                <a:spcPct val="93000"/>
              </a:lnSpc>
              <a:spcAft>
                <a:spcPts val="2488"/>
              </a:spcAft>
              <a:buClr>
                <a:srgbClr val="000000"/>
              </a:buClr>
              <a:buSzPct val="56000"/>
            </a:pPr>
            <a:r>
              <a:rPr lang="en-US" sz="1400" dirty="0">
                <a:solidFill>
                  <a:srgbClr val="00187E"/>
                </a:solidFill>
                <a:latin typeface="Calibri" pitchFamily="34" charset="0"/>
                <a:sym typeface="Symbol" pitchFamily="18" charset="2"/>
              </a:rPr>
              <a:t></a:t>
            </a:r>
            <a:r>
              <a:rPr lang="en-US" sz="1400" dirty="0">
                <a:solidFill>
                  <a:srgbClr val="00187E"/>
                </a:solidFill>
                <a:latin typeface="Calibri" pitchFamily="34" charset="0"/>
              </a:rPr>
              <a:t>    Corresponding to a gradient of </a:t>
            </a:r>
            <a:r>
              <a:rPr lang="en-US" sz="1400" b="1" dirty="0">
                <a:solidFill>
                  <a:srgbClr val="C00000"/>
                </a:solidFill>
                <a:latin typeface="Calibri" pitchFamily="34" charset="0"/>
              </a:rPr>
              <a:t>145 MV/m</a:t>
            </a:r>
          </a:p>
        </p:txBody>
      </p:sp>
      <p:pic>
        <p:nvPicPr>
          <p:cNvPr id="9" name="Picture 8" descr="PowerVsGradient3_2.png"/>
          <p:cNvPicPr>
            <a:picLocks noChangeAspect="1"/>
          </p:cNvPicPr>
          <p:nvPr/>
        </p:nvPicPr>
        <p:blipFill>
          <a:blip r:embed="rId2" cstate="print"/>
          <a:stretch>
            <a:fillRect/>
          </a:stretch>
        </p:blipFill>
        <p:spPr>
          <a:xfrm>
            <a:off x="4577037" y="3928301"/>
            <a:ext cx="4280659" cy="2670532"/>
          </a:xfrm>
          <a:prstGeom prst="rect">
            <a:avLst/>
          </a:prstGeom>
        </p:spPr>
      </p:pic>
      <p:sp>
        <p:nvSpPr>
          <p:cNvPr id="10" name="Rectangle 8"/>
          <p:cNvSpPr>
            <a:spLocks noChangeArrowheads="1"/>
          </p:cNvSpPr>
          <p:nvPr/>
        </p:nvSpPr>
        <p:spPr bwMode="auto">
          <a:xfrm>
            <a:off x="316482" y="983363"/>
            <a:ext cx="3573626" cy="504168"/>
          </a:xfrm>
          <a:prstGeom prst="rect">
            <a:avLst/>
          </a:prstGeom>
          <a:noFill/>
          <a:ln w="9525">
            <a:noFill/>
            <a:miter lim="800000"/>
            <a:headEnd/>
            <a:tailEnd/>
          </a:ln>
        </p:spPr>
        <p:txBody>
          <a:bodyPr lIns="91964" tIns="45979" rIns="91964" bIns="45979"/>
          <a:lstStyle/>
          <a:p>
            <a:pPr eaLnBrk="0" hangingPunct="0">
              <a:spcBef>
                <a:spcPct val="20000"/>
              </a:spcBef>
            </a:pPr>
            <a:endParaRPr lang="en-US" sz="1600" dirty="0">
              <a:solidFill>
                <a:srgbClr val="00187E"/>
              </a:solidFill>
            </a:endParaRPr>
          </a:p>
        </p:txBody>
      </p:sp>
      <p:sp>
        <p:nvSpPr>
          <p:cNvPr id="18" name="Oval 17"/>
          <p:cNvSpPr/>
          <p:nvPr/>
        </p:nvSpPr>
        <p:spPr>
          <a:xfrm>
            <a:off x="6432976" y="4823651"/>
            <a:ext cx="114300" cy="122464"/>
          </a:xfrm>
          <a:prstGeom prst="ellipse">
            <a:avLst/>
          </a:prstGeom>
          <a:solidFill>
            <a:srgbClr val="C0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28" tIns="45666" rIns="91328" bIns="45666" rtlCol="0" anchor="ctr"/>
          <a:lstStyle/>
          <a:p>
            <a:pPr algn="ctr"/>
            <a:endParaRPr lang="en-US"/>
          </a:p>
        </p:txBody>
      </p:sp>
      <p:sp>
        <p:nvSpPr>
          <p:cNvPr id="19" name="Oval 18"/>
          <p:cNvSpPr/>
          <p:nvPr/>
        </p:nvSpPr>
        <p:spPr>
          <a:xfrm>
            <a:off x="6724168" y="4682137"/>
            <a:ext cx="114300" cy="122464"/>
          </a:xfrm>
          <a:prstGeom prst="ellipse">
            <a:avLst/>
          </a:prstGeom>
          <a:solidFill>
            <a:schemeClr val="accent1">
              <a:lumMod val="75000"/>
            </a:schemeClr>
          </a:solidFill>
          <a:ln>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328" tIns="45666" rIns="91328" bIns="45666" rtlCol="0" anchor="ctr"/>
          <a:lstStyle/>
          <a:p>
            <a:pPr algn="ctr"/>
            <a:endParaRPr lang="en-US"/>
          </a:p>
        </p:txBody>
      </p:sp>
      <p:sp>
        <p:nvSpPr>
          <p:cNvPr id="20" name="Content Placeholder 2"/>
          <p:cNvSpPr txBox="1">
            <a:spLocks/>
          </p:cNvSpPr>
          <p:nvPr/>
        </p:nvSpPr>
        <p:spPr bwMode="auto">
          <a:xfrm>
            <a:off x="6360921" y="4995093"/>
            <a:ext cx="1111975" cy="430887"/>
          </a:xfrm>
          <a:prstGeom prst="rect">
            <a:avLst/>
          </a:prstGeom>
          <a:solidFill>
            <a:schemeClr val="bg1"/>
          </a:solidFill>
          <a:ln w="9525">
            <a:noFill/>
            <a:miter lim="800000"/>
            <a:headEnd/>
            <a:tailEnd/>
          </a:ln>
          <a:effectLst/>
        </p:spPr>
        <p:txBody>
          <a:bodyPr wrap="square" lIns="91328" tIns="45666" rIns="91328" bIns="45666">
            <a:spAutoFit/>
          </a:bodyPr>
          <a:lstStyle/>
          <a:p>
            <a:pPr marL="228325" indent="-228325">
              <a:spcBef>
                <a:spcPct val="20000"/>
              </a:spcBef>
              <a:defRPr/>
            </a:pPr>
            <a:r>
              <a:rPr lang="en-US" sz="1100" dirty="0">
                <a:solidFill>
                  <a:srgbClr val="C00000"/>
                </a:solidFill>
                <a:latin typeface="Calibri"/>
                <a:cs typeface="Calibri"/>
              </a:rPr>
              <a:t>CLIC Nominal, loaded</a:t>
            </a:r>
          </a:p>
        </p:txBody>
      </p:sp>
      <p:sp>
        <p:nvSpPr>
          <p:cNvPr id="21" name="Content Placeholder 2"/>
          <p:cNvSpPr txBox="1">
            <a:spLocks/>
          </p:cNvSpPr>
          <p:nvPr/>
        </p:nvSpPr>
        <p:spPr bwMode="auto">
          <a:xfrm>
            <a:off x="5985453" y="4217943"/>
            <a:ext cx="1061357" cy="430887"/>
          </a:xfrm>
          <a:prstGeom prst="rect">
            <a:avLst/>
          </a:prstGeom>
          <a:solidFill>
            <a:schemeClr val="bg1"/>
          </a:solidFill>
          <a:ln w="9525">
            <a:noFill/>
            <a:miter lim="800000"/>
            <a:headEnd/>
            <a:tailEnd/>
          </a:ln>
          <a:effectLst/>
        </p:spPr>
        <p:txBody>
          <a:bodyPr wrap="square" lIns="91328" tIns="45666" rIns="91328" bIns="45666">
            <a:spAutoFit/>
          </a:bodyPr>
          <a:lstStyle/>
          <a:p>
            <a:pPr marL="228325" indent="-228325">
              <a:spcBef>
                <a:spcPct val="20000"/>
              </a:spcBef>
              <a:defRPr/>
            </a:pPr>
            <a:r>
              <a:rPr lang="en-US" sz="1100" dirty="0">
                <a:solidFill>
                  <a:schemeClr val="tx2">
                    <a:lumMod val="75000"/>
                  </a:schemeClr>
                </a:solidFill>
                <a:latin typeface="Calibri"/>
                <a:cs typeface="Calibri"/>
              </a:rPr>
              <a:t>CLIC Nominal, unloaded</a:t>
            </a:r>
          </a:p>
        </p:txBody>
      </p:sp>
      <p:pic>
        <p:nvPicPr>
          <p:cNvPr id="26" name="Picture 25"/>
          <p:cNvPicPr>
            <a:picLocks noChangeAspect="1"/>
          </p:cNvPicPr>
          <p:nvPr/>
        </p:nvPicPr>
        <p:blipFill>
          <a:blip r:embed="rId3" cstate="print"/>
          <a:stretch>
            <a:fillRect/>
          </a:stretch>
        </p:blipFill>
        <p:spPr>
          <a:xfrm>
            <a:off x="145428" y="2749883"/>
            <a:ext cx="3483123" cy="3402120"/>
          </a:xfrm>
          <a:prstGeom prst="rect">
            <a:avLst/>
          </a:prstGeom>
        </p:spPr>
      </p:pic>
      <p:sp>
        <p:nvSpPr>
          <p:cNvPr id="28" name="Content Placeholder 2"/>
          <p:cNvSpPr txBox="1">
            <a:spLocks/>
          </p:cNvSpPr>
          <p:nvPr/>
        </p:nvSpPr>
        <p:spPr bwMode="auto">
          <a:xfrm>
            <a:off x="3140821" y="4055539"/>
            <a:ext cx="1111975" cy="246221"/>
          </a:xfrm>
          <a:prstGeom prst="rect">
            <a:avLst/>
          </a:prstGeom>
          <a:solidFill>
            <a:schemeClr val="bg1"/>
          </a:solidFill>
          <a:ln w="9525">
            <a:noFill/>
            <a:miter lim="800000"/>
            <a:headEnd/>
            <a:tailEnd/>
          </a:ln>
          <a:effectLst/>
        </p:spPr>
        <p:txBody>
          <a:bodyPr wrap="square" lIns="91328" tIns="45666" rIns="91328" bIns="45666">
            <a:spAutoFit/>
          </a:bodyPr>
          <a:lstStyle/>
          <a:p>
            <a:pPr marL="228325" indent="-228325">
              <a:spcBef>
                <a:spcPct val="20000"/>
              </a:spcBef>
            </a:pPr>
            <a:r>
              <a:rPr lang="en-US" sz="1000" b="1" dirty="0">
                <a:solidFill>
                  <a:srgbClr val="17375E"/>
                </a:solidFill>
                <a:latin typeface="Calibri" pitchFamily="34" charset="0"/>
              </a:rPr>
              <a:t>Drive beam </a:t>
            </a:r>
            <a:r>
              <a:rPr lang="en-US" sz="1000" b="1" dirty="0">
                <a:solidFill>
                  <a:srgbClr val="00B050"/>
                </a:solidFill>
                <a:latin typeface="Calibri" pitchFamily="34" charset="0"/>
              </a:rPr>
              <a:t>ON</a:t>
            </a:r>
            <a:endParaRPr lang="en-US" sz="1000" b="1" dirty="0">
              <a:solidFill>
                <a:srgbClr val="C00000"/>
              </a:solidFill>
              <a:latin typeface="Calibri" pitchFamily="34" charset="0"/>
            </a:endParaRPr>
          </a:p>
        </p:txBody>
      </p:sp>
      <p:sp>
        <p:nvSpPr>
          <p:cNvPr id="29" name="Content Placeholder 2"/>
          <p:cNvSpPr txBox="1">
            <a:spLocks/>
          </p:cNvSpPr>
          <p:nvPr/>
        </p:nvSpPr>
        <p:spPr bwMode="auto">
          <a:xfrm>
            <a:off x="3122757" y="5250614"/>
            <a:ext cx="1111975" cy="249636"/>
          </a:xfrm>
          <a:prstGeom prst="rect">
            <a:avLst/>
          </a:prstGeom>
          <a:solidFill>
            <a:schemeClr val="bg1"/>
          </a:solidFill>
          <a:ln w="9525">
            <a:noFill/>
            <a:miter lim="800000"/>
            <a:headEnd/>
            <a:tailEnd/>
          </a:ln>
          <a:effectLst/>
        </p:spPr>
        <p:txBody>
          <a:bodyPr wrap="square" lIns="91328" tIns="45666" rIns="91328" bIns="45666">
            <a:spAutoFit/>
          </a:bodyPr>
          <a:lstStyle/>
          <a:p>
            <a:pPr marL="228325" indent="-228325">
              <a:spcBef>
                <a:spcPct val="20000"/>
              </a:spcBef>
              <a:defRPr/>
            </a:pPr>
            <a:r>
              <a:rPr lang="en-US" sz="1000" b="1" dirty="0">
                <a:solidFill>
                  <a:schemeClr val="tx2">
                    <a:lumMod val="75000"/>
                  </a:schemeClr>
                </a:solidFill>
                <a:latin typeface="Calibri" pitchFamily="34" charset="0"/>
              </a:rPr>
              <a:t>Drive beam </a:t>
            </a:r>
            <a:r>
              <a:rPr lang="en-US" sz="1000" b="1" dirty="0">
                <a:solidFill>
                  <a:srgbClr val="FF0000"/>
                </a:solidFill>
                <a:latin typeface="Calibri" pitchFamily="34" charset="0"/>
              </a:rPr>
              <a:t>OFF</a:t>
            </a:r>
          </a:p>
        </p:txBody>
      </p:sp>
      <p:sp>
        <p:nvSpPr>
          <p:cNvPr id="27" name="Rectangle 26"/>
          <p:cNvSpPr/>
          <p:nvPr/>
        </p:nvSpPr>
        <p:spPr>
          <a:xfrm>
            <a:off x="75" y="2521132"/>
            <a:ext cx="8913479" cy="43222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a:endParaRPr lang="en-US"/>
          </a:p>
        </p:txBody>
      </p:sp>
      <p:pic>
        <p:nvPicPr>
          <p:cNvPr id="30" name="Picture 29"/>
          <p:cNvPicPr/>
          <p:nvPr/>
        </p:nvPicPr>
        <p:blipFill>
          <a:blip r:embed="rId4" cstate="print"/>
          <a:srcRect/>
          <a:stretch>
            <a:fillRect/>
          </a:stretch>
        </p:blipFill>
        <p:spPr bwMode="auto">
          <a:xfrm>
            <a:off x="284310" y="3928301"/>
            <a:ext cx="4779469" cy="2735114"/>
          </a:xfrm>
          <a:prstGeom prst="rect">
            <a:avLst/>
          </a:prstGeom>
          <a:noFill/>
          <a:ln w="9525">
            <a:noFill/>
            <a:miter lim="800000"/>
            <a:headEnd/>
            <a:tailEnd/>
          </a:ln>
          <a:effectLst/>
        </p:spPr>
      </p:pic>
      <p:pic>
        <p:nvPicPr>
          <p:cNvPr id="31" name="Picture 2" descr="G:\Departments\AB\Projects\CLIC Structures\RF structure development\photos\20120215 Installation of AS and PETS for TM0\DSC03848.JPG"/>
          <p:cNvPicPr>
            <a:picLocks noChangeAspect="1" noChangeArrowheads="1"/>
          </p:cNvPicPr>
          <p:nvPr/>
        </p:nvPicPr>
        <p:blipFill>
          <a:blip r:embed="rId5" cstate="print"/>
          <a:srcRect l="7207" t="2402"/>
          <a:stretch>
            <a:fillRect/>
          </a:stretch>
        </p:blipFill>
        <p:spPr bwMode="auto">
          <a:xfrm>
            <a:off x="6786692" y="2592092"/>
            <a:ext cx="2009328" cy="1585029"/>
          </a:xfrm>
          <a:prstGeom prst="rect">
            <a:avLst/>
          </a:prstGeom>
          <a:noFill/>
          <a:effectLst>
            <a:outerShdw blurRad="50800" dist="38100" dir="2700000" algn="tl" rotWithShape="0">
              <a:prstClr val="black">
                <a:alpha val="40000"/>
              </a:prstClr>
            </a:outerShdw>
          </a:effectLst>
        </p:spPr>
      </p:pic>
      <p:pic>
        <p:nvPicPr>
          <p:cNvPr id="32" name="Picture 3" descr="G:\Departments\AB\Projects\CLIC Structures\RF structure development\photos\20120215 Installation of AS and PETS for TM0\DSC03894.JPG"/>
          <p:cNvPicPr>
            <a:picLocks noChangeAspect="1" noChangeArrowheads="1"/>
          </p:cNvPicPr>
          <p:nvPr/>
        </p:nvPicPr>
        <p:blipFill>
          <a:blip r:embed="rId6" cstate="print"/>
          <a:srcRect t="15577" r="7484"/>
          <a:stretch>
            <a:fillRect/>
          </a:stretch>
        </p:blipFill>
        <p:spPr bwMode="auto">
          <a:xfrm>
            <a:off x="5196933" y="968837"/>
            <a:ext cx="1302720" cy="1585029"/>
          </a:xfrm>
          <a:prstGeom prst="rect">
            <a:avLst/>
          </a:prstGeom>
          <a:noFill/>
          <a:effectLst>
            <a:outerShdw blurRad="50800" dist="38100" dir="2700000" algn="tl" rotWithShape="0">
              <a:prstClr val="black">
                <a:alpha val="40000"/>
              </a:prstClr>
            </a:outerShdw>
          </a:effectLst>
        </p:spPr>
      </p:pic>
      <p:pic>
        <p:nvPicPr>
          <p:cNvPr id="33" name="Picture 4" descr="G:\Departments\AB\Projects\CLIC Structures\RF structure development\photos\20120215 Installation of AS and PETS for TM0\DSC03855.JPG"/>
          <p:cNvPicPr>
            <a:picLocks noChangeAspect="1" noChangeArrowheads="1"/>
          </p:cNvPicPr>
          <p:nvPr/>
        </p:nvPicPr>
        <p:blipFill>
          <a:blip r:embed="rId7" cstate="print"/>
          <a:srcRect t="15647" r="3029"/>
          <a:stretch>
            <a:fillRect/>
          </a:stretch>
        </p:blipFill>
        <p:spPr bwMode="auto">
          <a:xfrm>
            <a:off x="5591636" y="4564571"/>
            <a:ext cx="3217084" cy="2098848"/>
          </a:xfrm>
          <a:prstGeom prst="rect">
            <a:avLst/>
          </a:prstGeom>
          <a:noFill/>
          <a:effectLst>
            <a:outerShdw blurRad="50800" dist="38100" dir="2700000" algn="tl" rotWithShape="0">
              <a:prstClr val="black">
                <a:alpha val="40000"/>
              </a:prstClr>
            </a:outerShdw>
          </a:effectLst>
        </p:spPr>
      </p:pic>
      <p:sp>
        <p:nvSpPr>
          <p:cNvPr id="34" name="Content Placeholder 3"/>
          <p:cNvSpPr txBox="1">
            <a:spLocks/>
          </p:cNvSpPr>
          <p:nvPr/>
        </p:nvSpPr>
        <p:spPr bwMode="auto">
          <a:xfrm>
            <a:off x="284310" y="983363"/>
            <a:ext cx="4779469" cy="2451400"/>
          </a:xfrm>
          <a:prstGeom prst="rect">
            <a:avLst/>
          </a:prstGeom>
          <a:solidFill>
            <a:srgbClr val="F2F2F2"/>
          </a:solidFill>
          <a:ln w="9525">
            <a:noFill/>
            <a:miter lim="800000"/>
            <a:headEnd/>
            <a:tailEnd/>
          </a:ln>
          <a:effectLst>
            <a:outerShdw blurRad="50800" dist="38100" dir="2700000" algn="tl" rotWithShape="0">
              <a:prstClr val="black">
                <a:alpha val="40000"/>
              </a:prstClr>
            </a:outerShdw>
          </a:effectLst>
        </p:spPr>
        <p:txBody>
          <a:bodyPr lIns="0" tIns="0" rIns="0" bIns="0"/>
          <a:lstStyle/>
          <a:p>
            <a:pPr marL="87209" indent="9525" defTabSz="413844" eaLnBrk="0" hangingPunct="0">
              <a:lnSpc>
                <a:spcPct val="70000"/>
              </a:lnSpc>
              <a:spcAft>
                <a:spcPts val="1288"/>
              </a:spcAft>
              <a:buClr>
                <a:srgbClr val="000000"/>
              </a:buClr>
              <a:buSzPct val="56000"/>
              <a:tabLst>
                <a:tab pos="967215" algn="l"/>
              </a:tabLst>
            </a:pPr>
            <a:endParaRPr lang="en-US" sz="800" dirty="0">
              <a:solidFill>
                <a:srgbClr val="000000"/>
              </a:solidFill>
              <a:latin typeface="Calibri" pitchFamily="34" charset="0"/>
            </a:endParaRPr>
          </a:p>
          <a:p>
            <a:pPr marL="87209" indent="9525" defTabSz="413844" eaLnBrk="0" hangingPunct="0">
              <a:lnSpc>
                <a:spcPct val="70000"/>
              </a:lnSpc>
              <a:spcAft>
                <a:spcPts val="1288"/>
              </a:spcAft>
              <a:buClr>
                <a:srgbClr val="000000"/>
              </a:buClr>
              <a:buSzPct val="56000"/>
              <a:tabLst>
                <a:tab pos="967215" algn="l"/>
              </a:tabLst>
            </a:pPr>
            <a:r>
              <a:rPr lang="en-US" sz="1600" dirty="0">
                <a:solidFill>
                  <a:srgbClr val="000000"/>
                </a:solidFill>
                <a:latin typeface="Calibri" pitchFamily="34" charset="0"/>
              </a:rPr>
              <a:t>Next Steps:	</a:t>
            </a:r>
          </a:p>
          <a:p>
            <a:pPr marL="372616" indent="-285405" defTabSz="413844" eaLnBrk="0" hangingPunct="0">
              <a:lnSpc>
                <a:spcPct val="70000"/>
              </a:lnSpc>
              <a:spcAft>
                <a:spcPts val="1288"/>
              </a:spcAft>
              <a:buClr>
                <a:srgbClr val="000000"/>
              </a:buClr>
              <a:buSzPct val="56000"/>
              <a:buFont typeface="Arial"/>
              <a:buChar char="•"/>
              <a:tabLst>
                <a:tab pos="967215" algn="l"/>
              </a:tabLst>
            </a:pPr>
            <a:r>
              <a:rPr lang="en-US" sz="1600" dirty="0">
                <a:solidFill>
                  <a:srgbClr val="000000"/>
                </a:solidFill>
                <a:latin typeface="Calibri" pitchFamily="34" charset="0"/>
              </a:rPr>
              <a:t>Complete modules being assembled in lab and for beam-tests </a:t>
            </a:r>
          </a:p>
          <a:p>
            <a:pPr marL="372616" indent="-285405" defTabSz="413844" eaLnBrk="0" hangingPunct="0">
              <a:lnSpc>
                <a:spcPct val="70000"/>
              </a:lnSpc>
              <a:spcAft>
                <a:spcPts val="1288"/>
              </a:spcAft>
              <a:buClr>
                <a:srgbClr val="000000"/>
              </a:buClr>
              <a:buSzPct val="56000"/>
              <a:buFont typeface="Arial"/>
              <a:buChar char="•"/>
              <a:tabLst>
                <a:tab pos="967215" algn="l"/>
              </a:tabLst>
            </a:pPr>
            <a:r>
              <a:rPr lang="en-US" sz="1600" dirty="0">
                <a:solidFill>
                  <a:srgbClr val="000000"/>
                </a:solidFill>
                <a:latin typeface="Calibri" pitchFamily="34" charset="0"/>
              </a:rPr>
              <a:t>Installation and test of full-fledged Two-Beam Modules in CLEX</a:t>
            </a:r>
          </a:p>
          <a:p>
            <a:pPr marL="372616" indent="-285405" defTabSz="413844" eaLnBrk="0" hangingPunct="0">
              <a:lnSpc>
                <a:spcPct val="70000"/>
              </a:lnSpc>
              <a:spcAft>
                <a:spcPts val="1288"/>
              </a:spcAft>
              <a:buClr>
                <a:srgbClr val="000000"/>
              </a:buClr>
              <a:buSzPct val="56000"/>
              <a:buFont typeface="Arial"/>
              <a:buChar char="•"/>
              <a:tabLst>
                <a:tab pos="967215" algn="l"/>
              </a:tabLst>
            </a:pPr>
            <a:r>
              <a:rPr lang="en-US" sz="1600" dirty="0">
                <a:solidFill>
                  <a:srgbClr val="000000"/>
                </a:solidFill>
                <a:latin typeface="Calibri" pitchFamily="34" charset="0"/>
              </a:rPr>
              <a:t>First module in development, installation end 2013</a:t>
            </a:r>
          </a:p>
          <a:p>
            <a:pPr marL="372616" indent="-285405" defTabSz="413844" eaLnBrk="0" hangingPunct="0">
              <a:lnSpc>
                <a:spcPct val="70000"/>
              </a:lnSpc>
              <a:spcAft>
                <a:spcPts val="1288"/>
              </a:spcAft>
              <a:buClr>
                <a:srgbClr val="000000"/>
              </a:buClr>
              <a:buSzPct val="56000"/>
              <a:buFont typeface="Arial"/>
              <a:buChar char="•"/>
              <a:tabLst>
                <a:tab pos="967215" algn="l"/>
              </a:tabLst>
            </a:pPr>
            <a:r>
              <a:rPr lang="en-US" sz="1600" dirty="0">
                <a:solidFill>
                  <a:srgbClr val="000000"/>
                </a:solidFill>
                <a:latin typeface="Calibri" pitchFamily="34" charset="0"/>
              </a:rPr>
              <a:t>Three modules in 2014-2016 	</a:t>
            </a:r>
          </a:p>
          <a:p>
            <a:pPr marL="87209" indent="9525" defTabSz="413844" eaLnBrk="0" hangingPunct="0">
              <a:lnSpc>
                <a:spcPct val="93000"/>
              </a:lnSpc>
              <a:spcAft>
                <a:spcPts val="1288"/>
              </a:spcAft>
              <a:buClr>
                <a:srgbClr val="000000"/>
              </a:buClr>
              <a:buSzPct val="56000"/>
              <a:tabLst>
                <a:tab pos="1197123" algn="l"/>
              </a:tabLst>
            </a:pPr>
            <a:endParaRPr lang="en-US" sz="1400" b="1" dirty="0">
              <a:solidFill>
                <a:srgbClr val="C00000"/>
              </a:solidFill>
              <a:latin typeface="Calibri" pitchFamily="34" charset="0"/>
            </a:endParaRPr>
          </a:p>
        </p:txBody>
      </p:sp>
      <p:sp>
        <p:nvSpPr>
          <p:cNvPr id="2" name="Title 1"/>
          <p:cNvSpPr>
            <a:spLocks noGrp="1"/>
          </p:cNvSpPr>
          <p:nvPr>
            <p:ph type="title"/>
          </p:nvPr>
        </p:nvSpPr>
        <p:spPr/>
        <p:txBody>
          <a:bodyPr>
            <a:noAutofit/>
          </a:bodyPr>
          <a:lstStyle/>
          <a:p>
            <a:r>
              <a:rPr lang="en-US" sz="3200" dirty="0" smtClean="0"/>
              <a:t>Putting it all together: Two-Beam Modules</a:t>
            </a:r>
            <a:endParaRPr lang="en-US" sz="3200" dirty="0"/>
          </a:p>
        </p:txBody>
      </p:sp>
      <p:sp>
        <p:nvSpPr>
          <p:cNvPr id="36" name="Slide Number Placeholder 1"/>
          <p:cNvSpPr>
            <a:spLocks noGrp="1"/>
          </p:cNvSpPr>
          <p:nvPr>
            <p:ph type="sldNum" sz="quarter" idx="12"/>
          </p:nvPr>
        </p:nvSpPr>
        <p:spPr/>
        <p:txBody>
          <a:bodyPr/>
          <a:lstStyle/>
          <a:p>
            <a:fld id="{0D1D6AF9-1F0E-2547-B7C2-EBD1501318D2}" type="slidenum">
              <a:rPr lang="en-US" smtClean="0"/>
              <a:pPr/>
              <a:t>34</a:t>
            </a:fld>
            <a:endParaRPr lang="en-US" dirty="0"/>
          </a:p>
        </p:txBody>
      </p:sp>
      <p:pic>
        <p:nvPicPr>
          <p:cNvPr id="37" name="Picture 36" descr="Type 1 on legs 001.jpg"/>
          <p:cNvPicPr>
            <a:picLocks noChangeAspect="1"/>
          </p:cNvPicPr>
          <p:nvPr/>
        </p:nvPicPr>
        <p:blipFill>
          <a:blip r:embed="rId8" cstate="print"/>
          <a:srcRect l="14577" r="745" b="3257"/>
          <a:stretch>
            <a:fillRect/>
          </a:stretch>
        </p:blipFill>
        <p:spPr>
          <a:xfrm>
            <a:off x="6742175" y="946993"/>
            <a:ext cx="2066551" cy="1574021"/>
          </a:xfrm>
          <a:prstGeom prst="rect">
            <a:avLst/>
          </a:prstGeom>
        </p:spPr>
      </p:pic>
      <p:pic>
        <p:nvPicPr>
          <p:cNvPr id="22" name="Picture 3" descr="photo.jpg"/>
          <p:cNvPicPr>
            <a:picLocks noChangeAspect="1"/>
          </p:cNvPicPr>
          <p:nvPr/>
        </p:nvPicPr>
        <p:blipFill>
          <a:blip r:embed="rId9" cstate="print">
            <a:extLst>
              <a:ext uri="{28A0092B-C50C-407E-A947-70E740481C1C}">
                <a14:useLocalDpi xmlns:a14="http://schemas.microsoft.com/office/drawing/2010/main" val="0"/>
              </a:ext>
            </a:extLst>
          </a:blip>
          <a:srcRect l="11879" r="16306"/>
          <a:stretch>
            <a:fillRect/>
          </a:stretch>
        </p:blipFill>
        <p:spPr bwMode="auto">
          <a:xfrm rot="5400000">
            <a:off x="5204526" y="2595306"/>
            <a:ext cx="1303660" cy="1362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535506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9708" y="2271470"/>
            <a:ext cx="5976251" cy="830997"/>
          </a:xfrm>
          <a:prstGeom prst="rect">
            <a:avLst/>
          </a:prstGeom>
          <a:noFill/>
        </p:spPr>
        <p:txBody>
          <a:bodyPr wrap="none" rtlCol="0">
            <a:spAutoFit/>
          </a:bodyPr>
          <a:lstStyle/>
          <a:p>
            <a:pPr algn="ctr"/>
            <a:r>
              <a:rPr lang="en-GB" sz="2400" dirty="0" smtClean="0"/>
              <a:t>Another option for low energies, e.g. 350 </a:t>
            </a:r>
            <a:r>
              <a:rPr lang="en-GB" sz="2400" dirty="0" err="1" smtClean="0"/>
              <a:t>GeV</a:t>
            </a:r>
            <a:r>
              <a:rPr lang="en-GB" sz="2400" dirty="0" smtClean="0"/>
              <a:t>:</a:t>
            </a:r>
          </a:p>
          <a:p>
            <a:pPr algn="ctr"/>
            <a:r>
              <a:rPr lang="en-GB" sz="2400" dirty="0" smtClean="0"/>
              <a:t>X-band klystron driven linear collider</a:t>
            </a:r>
            <a:endParaRPr lang="en-GB" sz="2400" dirty="0"/>
          </a:p>
        </p:txBody>
      </p:sp>
    </p:spTree>
    <p:extLst>
      <p:ext uri="{BB962C8B-B14F-4D97-AF65-F5344CB8AC3E}">
        <p14:creationId xmlns:p14="http://schemas.microsoft.com/office/powerpoint/2010/main" val="383994588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p:cNvPicPr>
            <a:picLocks noChangeAspect="1" noChangeArrowheads="1"/>
          </p:cNvPicPr>
          <p:nvPr/>
        </p:nvPicPr>
        <p:blipFill>
          <a:blip r:embed="rId2"/>
          <a:srcRect/>
          <a:stretch>
            <a:fillRect/>
          </a:stretch>
        </p:blipFill>
        <p:spPr bwMode="auto">
          <a:xfrm>
            <a:off x="417642" y="631829"/>
            <a:ext cx="1664677" cy="5686425"/>
          </a:xfrm>
          <a:prstGeom prst="rect">
            <a:avLst/>
          </a:prstGeom>
          <a:noFill/>
          <a:ln w="9525">
            <a:noFill/>
            <a:miter lim="800000"/>
            <a:headEnd/>
            <a:tailEnd/>
          </a:ln>
        </p:spPr>
      </p:pic>
      <p:sp>
        <p:nvSpPr>
          <p:cNvPr id="31746" name="TextBox 1"/>
          <p:cNvSpPr txBox="1">
            <a:spLocks noChangeArrowheads="1"/>
          </p:cNvSpPr>
          <p:nvPr/>
        </p:nvSpPr>
        <p:spPr bwMode="auto">
          <a:xfrm>
            <a:off x="2145323" y="458789"/>
            <a:ext cx="1928348" cy="369332"/>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a:solidFill>
                  <a:prstClr val="black"/>
                </a:solidFill>
              </a:rPr>
              <a:t>Klystron XL4 series</a:t>
            </a:r>
          </a:p>
        </p:txBody>
      </p:sp>
      <p:pic>
        <p:nvPicPr>
          <p:cNvPr id="31747" name="Picture 3"/>
          <p:cNvPicPr>
            <a:picLocks noChangeAspect="1" noChangeArrowheads="1"/>
          </p:cNvPicPr>
          <p:nvPr/>
        </p:nvPicPr>
        <p:blipFill>
          <a:blip r:embed="rId3"/>
          <a:srcRect/>
          <a:stretch>
            <a:fillRect/>
          </a:stretch>
        </p:blipFill>
        <p:spPr bwMode="auto">
          <a:xfrm>
            <a:off x="2143858" y="844550"/>
            <a:ext cx="2858965" cy="1885950"/>
          </a:xfrm>
          <a:prstGeom prst="rect">
            <a:avLst/>
          </a:prstGeom>
          <a:noFill/>
          <a:ln w="9525">
            <a:noFill/>
            <a:miter lim="800000"/>
            <a:headEnd/>
            <a:tailEnd/>
          </a:ln>
        </p:spPr>
      </p:pic>
      <p:sp>
        <p:nvSpPr>
          <p:cNvPr id="31748" name="TextBox 2"/>
          <p:cNvSpPr txBox="1">
            <a:spLocks noChangeArrowheads="1"/>
          </p:cNvSpPr>
          <p:nvPr/>
        </p:nvSpPr>
        <p:spPr bwMode="auto">
          <a:xfrm>
            <a:off x="4705350" y="66738"/>
            <a:ext cx="4254013" cy="461665"/>
          </a:xfrm>
          <a:prstGeom prst="rect">
            <a:avLst/>
          </a:prstGeom>
          <a:noFill/>
          <a:ln w="9525">
            <a:noFill/>
            <a:miter lim="800000"/>
            <a:headEnd/>
            <a:tailEnd/>
          </a:ln>
        </p:spPr>
        <p:txBody>
          <a:bodyPr wrap="square">
            <a:spAutoFit/>
          </a:bodyPr>
          <a:lstStyle/>
          <a:p>
            <a:pPr defTabSz="914400" fontAlgn="base">
              <a:spcBef>
                <a:spcPct val="0"/>
              </a:spcBef>
              <a:spcAft>
                <a:spcPct val="0"/>
              </a:spcAft>
            </a:pPr>
            <a:r>
              <a:rPr lang="en-GB" sz="2400" dirty="0">
                <a:solidFill>
                  <a:prstClr val="black"/>
                </a:solidFill>
              </a:rPr>
              <a:t>X-band </a:t>
            </a:r>
            <a:r>
              <a:rPr lang="en-GB" sz="2400" dirty="0" smtClean="0">
                <a:solidFill>
                  <a:prstClr val="black"/>
                </a:solidFill>
              </a:rPr>
              <a:t>klystrons (industrialized</a:t>
            </a:r>
            <a:r>
              <a:rPr lang="en-GB" sz="2400" dirty="0">
                <a:solidFill>
                  <a:prstClr val="black"/>
                </a:solidFill>
              </a:rPr>
              <a:t>)</a:t>
            </a:r>
          </a:p>
        </p:txBody>
      </p:sp>
      <p:sp>
        <p:nvSpPr>
          <p:cNvPr id="31749" name="TextBox 3"/>
          <p:cNvSpPr txBox="1">
            <a:spLocks noChangeArrowheads="1"/>
          </p:cNvSpPr>
          <p:nvPr/>
        </p:nvSpPr>
        <p:spPr bwMode="auto">
          <a:xfrm>
            <a:off x="2344620" y="2757551"/>
            <a:ext cx="1129812" cy="306387"/>
          </a:xfrm>
          <a:prstGeom prst="rect">
            <a:avLst/>
          </a:prstGeom>
          <a:noFill/>
          <a:ln w="9525">
            <a:noFill/>
            <a:miter lim="800000"/>
            <a:headEnd/>
            <a:tailEnd/>
          </a:ln>
        </p:spPr>
        <p:txBody>
          <a:bodyPr>
            <a:spAutoFit/>
          </a:bodyPr>
          <a:lstStyle/>
          <a:p>
            <a:pPr defTabSz="914400" fontAlgn="base">
              <a:spcBef>
                <a:spcPct val="0"/>
              </a:spcBef>
              <a:spcAft>
                <a:spcPct val="0"/>
              </a:spcAft>
            </a:pPr>
            <a:r>
              <a:rPr lang="en-GB" sz="1400">
                <a:solidFill>
                  <a:prstClr val="black"/>
                </a:solidFill>
              </a:rPr>
              <a:t>Efficiency </a:t>
            </a:r>
          </a:p>
        </p:txBody>
      </p:sp>
      <p:sp>
        <p:nvSpPr>
          <p:cNvPr id="31750" name="TextBox 6"/>
          <p:cNvSpPr txBox="1">
            <a:spLocks noChangeArrowheads="1"/>
          </p:cNvSpPr>
          <p:nvPr/>
        </p:nvSpPr>
        <p:spPr bwMode="auto">
          <a:xfrm>
            <a:off x="3807076" y="2757551"/>
            <a:ext cx="627185" cy="306387"/>
          </a:xfrm>
          <a:prstGeom prst="rect">
            <a:avLst/>
          </a:prstGeom>
          <a:noFill/>
          <a:ln w="9525">
            <a:noFill/>
            <a:miter lim="800000"/>
            <a:headEnd/>
            <a:tailEnd/>
          </a:ln>
        </p:spPr>
        <p:txBody>
          <a:bodyPr>
            <a:spAutoFit/>
          </a:bodyPr>
          <a:lstStyle/>
          <a:p>
            <a:pPr defTabSz="914400" fontAlgn="base">
              <a:spcBef>
                <a:spcPct val="0"/>
              </a:spcBef>
              <a:spcAft>
                <a:spcPct val="0"/>
              </a:spcAft>
            </a:pPr>
            <a:r>
              <a:rPr lang="en-GB" sz="1400">
                <a:solidFill>
                  <a:prstClr val="black"/>
                </a:solidFill>
              </a:rPr>
              <a:t>32.5%</a:t>
            </a:r>
          </a:p>
        </p:txBody>
      </p:sp>
      <p:sp>
        <p:nvSpPr>
          <p:cNvPr id="31751" name="Rectangle 5"/>
          <p:cNvSpPr>
            <a:spLocks noChangeArrowheads="1"/>
          </p:cNvSpPr>
          <p:nvPr/>
        </p:nvSpPr>
        <p:spPr bwMode="auto">
          <a:xfrm rot="-5400000">
            <a:off x="-1047562" y="4347531"/>
            <a:ext cx="3481387" cy="307777"/>
          </a:xfrm>
          <a:prstGeom prst="rect">
            <a:avLst/>
          </a:prstGeom>
          <a:noFill/>
          <a:ln w="9525">
            <a:noFill/>
            <a:miter lim="800000"/>
            <a:headEnd/>
            <a:tailEnd/>
          </a:ln>
        </p:spPr>
        <p:txBody>
          <a:bodyPr>
            <a:spAutoFit/>
          </a:bodyPr>
          <a:lstStyle/>
          <a:p>
            <a:pPr defTabSz="914400" fontAlgn="base">
              <a:spcBef>
                <a:spcPct val="0"/>
              </a:spcBef>
              <a:spcAft>
                <a:spcPct val="0"/>
              </a:spcAft>
            </a:pPr>
            <a:r>
              <a:rPr lang="en-GB" sz="1400">
                <a:solidFill>
                  <a:prstClr val="white"/>
                </a:solidFill>
              </a:rPr>
              <a:t>18 tubes built to date (not counting rebuilds)</a:t>
            </a:r>
          </a:p>
        </p:txBody>
      </p:sp>
      <p:sp>
        <p:nvSpPr>
          <p:cNvPr id="8" name="Rectangle 7"/>
          <p:cNvSpPr/>
          <p:nvPr/>
        </p:nvSpPr>
        <p:spPr>
          <a:xfrm>
            <a:off x="2143858" y="2730563"/>
            <a:ext cx="2858965" cy="277813"/>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sp>
        <p:nvSpPr>
          <p:cNvPr id="31753" name="TextBox 8"/>
          <p:cNvSpPr txBox="1">
            <a:spLocks noChangeArrowheads="1"/>
          </p:cNvSpPr>
          <p:nvPr/>
        </p:nvSpPr>
        <p:spPr bwMode="auto">
          <a:xfrm>
            <a:off x="4268666" y="527051"/>
            <a:ext cx="724878" cy="338554"/>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600">
                <a:solidFill>
                  <a:prstClr val="black"/>
                </a:solidFill>
              </a:rPr>
              <a:t>design</a:t>
            </a:r>
          </a:p>
        </p:txBody>
      </p:sp>
      <p:sp>
        <p:nvSpPr>
          <p:cNvPr id="31754" name="TextBox 12"/>
          <p:cNvSpPr txBox="1">
            <a:spLocks noChangeArrowheads="1"/>
          </p:cNvSpPr>
          <p:nvPr/>
        </p:nvSpPr>
        <p:spPr bwMode="auto">
          <a:xfrm>
            <a:off x="3874477" y="3063876"/>
            <a:ext cx="1264000" cy="338554"/>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600">
                <a:solidFill>
                  <a:prstClr val="black"/>
                </a:solidFill>
              </a:rPr>
              <a:t>performance</a:t>
            </a:r>
          </a:p>
        </p:txBody>
      </p:sp>
      <p:pic>
        <p:nvPicPr>
          <p:cNvPr id="31755" name="Picture 5"/>
          <p:cNvPicPr>
            <a:picLocks noChangeAspect="1" noChangeArrowheads="1"/>
          </p:cNvPicPr>
          <p:nvPr/>
        </p:nvPicPr>
        <p:blipFill>
          <a:blip r:embed="rId4"/>
          <a:srcRect/>
          <a:stretch>
            <a:fillRect/>
          </a:stretch>
        </p:blipFill>
        <p:spPr bwMode="auto">
          <a:xfrm>
            <a:off x="2127739" y="3403600"/>
            <a:ext cx="2932235" cy="2262188"/>
          </a:xfrm>
          <a:prstGeom prst="rect">
            <a:avLst/>
          </a:prstGeom>
          <a:noFill/>
          <a:ln w="9525">
            <a:noFill/>
            <a:miter lim="800000"/>
            <a:headEnd/>
            <a:tailEnd/>
          </a:ln>
        </p:spPr>
      </p:pic>
      <p:sp>
        <p:nvSpPr>
          <p:cNvPr id="31756" name="TextBox 9"/>
          <p:cNvSpPr txBox="1">
            <a:spLocks noChangeArrowheads="1"/>
          </p:cNvSpPr>
          <p:nvPr/>
        </p:nvSpPr>
        <p:spPr bwMode="auto">
          <a:xfrm>
            <a:off x="2217123" y="5665851"/>
            <a:ext cx="1830822" cy="954107"/>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400">
                <a:solidFill>
                  <a:prstClr val="black"/>
                </a:solidFill>
              </a:rPr>
              <a:t>CLIC’k klystron:</a:t>
            </a:r>
          </a:p>
          <a:p>
            <a:pPr defTabSz="914400" fontAlgn="base">
              <a:spcBef>
                <a:spcPct val="0"/>
              </a:spcBef>
              <a:spcAft>
                <a:spcPct val="0"/>
              </a:spcAft>
            </a:pPr>
            <a:r>
              <a:rPr lang="en-GB" sz="1400">
                <a:solidFill>
                  <a:prstClr val="black"/>
                </a:solidFill>
              </a:rPr>
              <a:t>59 MW</a:t>
            </a:r>
          </a:p>
          <a:p>
            <a:pPr defTabSz="914400" fontAlgn="base">
              <a:spcBef>
                <a:spcPct val="0"/>
              </a:spcBef>
              <a:spcAft>
                <a:spcPct val="0"/>
              </a:spcAft>
            </a:pPr>
            <a:r>
              <a:rPr lang="en-GB" sz="1400">
                <a:solidFill>
                  <a:prstClr val="black"/>
                </a:solidFill>
              </a:rPr>
              <a:t>418 kV, 324 A (µK=1.2)</a:t>
            </a:r>
          </a:p>
          <a:p>
            <a:pPr defTabSz="914400" fontAlgn="base">
              <a:spcBef>
                <a:spcPct val="0"/>
              </a:spcBef>
              <a:spcAft>
                <a:spcPct val="0"/>
              </a:spcAft>
            </a:pPr>
            <a:r>
              <a:rPr lang="en-GB" sz="1400">
                <a:solidFill>
                  <a:prstClr val="black"/>
                </a:solidFill>
              </a:rPr>
              <a:t>Efficiency 0.436 </a:t>
            </a:r>
          </a:p>
        </p:txBody>
      </p:sp>
      <p:pic>
        <p:nvPicPr>
          <p:cNvPr id="31757" name="Picture 6"/>
          <p:cNvPicPr>
            <a:picLocks noChangeAspect="1" noChangeArrowheads="1"/>
          </p:cNvPicPr>
          <p:nvPr/>
        </p:nvPicPr>
        <p:blipFill>
          <a:blip r:embed="rId5"/>
          <a:srcRect/>
          <a:stretch>
            <a:fillRect/>
          </a:stretch>
        </p:blipFill>
        <p:spPr bwMode="auto">
          <a:xfrm>
            <a:off x="5502520" y="3552825"/>
            <a:ext cx="3156438" cy="1962150"/>
          </a:xfrm>
          <a:prstGeom prst="rect">
            <a:avLst/>
          </a:prstGeom>
          <a:noFill/>
          <a:ln w="9525">
            <a:noFill/>
            <a:miter lim="800000"/>
            <a:headEnd/>
            <a:tailEnd/>
          </a:ln>
        </p:spPr>
      </p:pic>
      <p:sp>
        <p:nvSpPr>
          <p:cNvPr id="31758" name="TextBox 16"/>
          <p:cNvSpPr txBox="1">
            <a:spLocks noChangeArrowheads="1"/>
          </p:cNvSpPr>
          <p:nvPr/>
        </p:nvSpPr>
        <p:spPr bwMode="auto">
          <a:xfrm>
            <a:off x="6224954" y="496889"/>
            <a:ext cx="1928348" cy="369332"/>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a:solidFill>
                  <a:prstClr val="black"/>
                </a:solidFill>
              </a:rPr>
              <a:t>Klystron XL5 series</a:t>
            </a:r>
          </a:p>
        </p:txBody>
      </p:sp>
      <p:sp>
        <p:nvSpPr>
          <p:cNvPr id="31759" name="TextBox 17"/>
          <p:cNvSpPr txBox="1">
            <a:spLocks noChangeArrowheads="1"/>
          </p:cNvSpPr>
          <p:nvPr/>
        </p:nvSpPr>
        <p:spPr bwMode="auto">
          <a:xfrm>
            <a:off x="5521569" y="5594412"/>
            <a:ext cx="1830822" cy="954107"/>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400">
                <a:solidFill>
                  <a:prstClr val="black"/>
                </a:solidFill>
              </a:rPr>
              <a:t>CLIC’k klystron:</a:t>
            </a:r>
          </a:p>
          <a:p>
            <a:pPr defTabSz="914400" fontAlgn="base">
              <a:spcBef>
                <a:spcPct val="0"/>
              </a:spcBef>
              <a:spcAft>
                <a:spcPct val="0"/>
              </a:spcAft>
            </a:pPr>
            <a:r>
              <a:rPr lang="en-GB" sz="1400">
                <a:solidFill>
                  <a:prstClr val="black"/>
                </a:solidFill>
              </a:rPr>
              <a:t>59 MW</a:t>
            </a:r>
          </a:p>
          <a:p>
            <a:pPr defTabSz="914400" fontAlgn="base">
              <a:spcBef>
                <a:spcPct val="0"/>
              </a:spcBef>
              <a:spcAft>
                <a:spcPct val="0"/>
              </a:spcAft>
            </a:pPr>
            <a:r>
              <a:rPr lang="en-GB" sz="1400">
                <a:solidFill>
                  <a:prstClr val="black"/>
                </a:solidFill>
              </a:rPr>
              <a:t>404 kV, 308 A (µK=1.2)</a:t>
            </a:r>
          </a:p>
          <a:p>
            <a:pPr defTabSz="914400" fontAlgn="base">
              <a:spcBef>
                <a:spcPct val="0"/>
              </a:spcBef>
              <a:spcAft>
                <a:spcPct val="0"/>
              </a:spcAft>
            </a:pPr>
            <a:r>
              <a:rPr lang="en-GB" sz="1400">
                <a:solidFill>
                  <a:prstClr val="black"/>
                </a:solidFill>
              </a:rPr>
              <a:t>Efficiency 0.474 </a:t>
            </a:r>
          </a:p>
        </p:txBody>
      </p:sp>
      <p:sp>
        <p:nvSpPr>
          <p:cNvPr id="31760" name="Rectangle 10"/>
          <p:cNvSpPr>
            <a:spLocks noChangeArrowheads="1"/>
          </p:cNvSpPr>
          <p:nvPr/>
        </p:nvSpPr>
        <p:spPr bwMode="auto">
          <a:xfrm>
            <a:off x="704851" y="158813"/>
            <a:ext cx="4065600" cy="276999"/>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200">
                <a:solidFill>
                  <a:prstClr val="black"/>
                </a:solidFill>
              </a:rPr>
              <a:t>KMD and X-Band Overview, </a:t>
            </a:r>
            <a:r>
              <a:rPr lang="nl-NL" sz="1200">
                <a:solidFill>
                  <a:prstClr val="black"/>
                </a:solidFill>
              </a:rPr>
              <a:t>January 5, 2011 Erik Jongewaard </a:t>
            </a:r>
            <a:r>
              <a:rPr lang="en-GB" sz="1200">
                <a:solidFill>
                  <a:prstClr val="black"/>
                </a:solidFill>
              </a:rPr>
              <a:t>  </a:t>
            </a:r>
          </a:p>
        </p:txBody>
      </p:sp>
      <p:sp>
        <p:nvSpPr>
          <p:cNvPr id="21" name="Oval 20"/>
          <p:cNvSpPr/>
          <p:nvPr/>
        </p:nvSpPr>
        <p:spPr>
          <a:xfrm>
            <a:off x="8160727" y="4141788"/>
            <a:ext cx="133350" cy="14446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cxnSp>
        <p:nvCxnSpPr>
          <p:cNvPr id="22" name="Straight Arrow Connector 21"/>
          <p:cNvCxnSpPr/>
          <p:nvPr/>
        </p:nvCxnSpPr>
        <p:spPr>
          <a:xfrm flipV="1">
            <a:off x="8228135" y="4332351"/>
            <a:ext cx="0" cy="376237"/>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31763" name="TextBox 22"/>
          <p:cNvSpPr txBox="1">
            <a:spLocks noChangeArrowheads="1"/>
          </p:cNvSpPr>
          <p:nvPr/>
        </p:nvSpPr>
        <p:spPr bwMode="auto">
          <a:xfrm>
            <a:off x="7442730" y="4652964"/>
            <a:ext cx="1238609" cy="338554"/>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600">
                <a:solidFill>
                  <a:srgbClr val="FFC000"/>
                </a:solidFill>
              </a:rPr>
              <a:t>CLIC’k target</a:t>
            </a:r>
          </a:p>
        </p:txBody>
      </p:sp>
      <p:sp>
        <p:nvSpPr>
          <p:cNvPr id="31764" name="TextBox 15"/>
          <p:cNvSpPr txBox="1">
            <a:spLocks noChangeArrowheads="1"/>
          </p:cNvSpPr>
          <p:nvPr/>
        </p:nvSpPr>
        <p:spPr bwMode="auto">
          <a:xfrm>
            <a:off x="5035068" y="820739"/>
            <a:ext cx="3924300" cy="738664"/>
          </a:xfrm>
          <a:prstGeom prst="rect">
            <a:avLst/>
          </a:prstGeom>
          <a:noFill/>
          <a:ln w="9525">
            <a:noFill/>
            <a:miter lim="800000"/>
            <a:headEnd/>
            <a:tailEnd/>
          </a:ln>
        </p:spPr>
        <p:txBody>
          <a:bodyPr>
            <a:spAutoFit/>
          </a:bodyPr>
          <a:lstStyle/>
          <a:p>
            <a:pPr defTabSz="914400" fontAlgn="base">
              <a:spcBef>
                <a:spcPct val="0"/>
              </a:spcBef>
              <a:spcAft>
                <a:spcPct val="0"/>
              </a:spcAft>
            </a:pPr>
            <a:r>
              <a:rPr lang="en-GB" sz="1400">
                <a:solidFill>
                  <a:prstClr val="black"/>
                </a:solidFill>
              </a:rPr>
              <a:t>5 tubes have been fabricated at SLAC (1.5 are in operation). The first tube is ordered from industry (CPI)</a:t>
            </a:r>
          </a:p>
        </p:txBody>
      </p:sp>
      <p:pic>
        <p:nvPicPr>
          <p:cNvPr id="31765" name="Picture 7"/>
          <p:cNvPicPr>
            <a:picLocks noChangeAspect="1" noChangeArrowheads="1"/>
          </p:cNvPicPr>
          <p:nvPr/>
        </p:nvPicPr>
        <p:blipFill>
          <a:blip r:embed="rId6"/>
          <a:srcRect/>
          <a:stretch>
            <a:fillRect/>
          </a:stretch>
        </p:blipFill>
        <p:spPr bwMode="auto">
          <a:xfrm>
            <a:off x="6241105" y="1322451"/>
            <a:ext cx="1321777" cy="2149475"/>
          </a:xfrm>
          <a:prstGeom prst="rect">
            <a:avLst/>
          </a:prstGeom>
          <a:noFill/>
          <a:ln w="9525">
            <a:noFill/>
            <a:miter lim="800000"/>
            <a:headEnd/>
            <a:tailEnd/>
          </a:ln>
        </p:spPr>
      </p:pic>
    </p:spTree>
    <p:extLst>
      <p:ext uri="{BB962C8B-B14F-4D97-AF65-F5344CB8AC3E}">
        <p14:creationId xmlns:p14="http://schemas.microsoft.com/office/powerpoint/2010/main" val="1672787255"/>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4"/>
          <p:cNvPicPr>
            <a:picLocks noChangeAspect="1" noChangeArrowheads="1"/>
          </p:cNvPicPr>
          <p:nvPr/>
        </p:nvPicPr>
        <p:blipFill>
          <a:blip r:embed="rId2"/>
          <a:srcRect/>
          <a:stretch>
            <a:fillRect/>
          </a:stretch>
        </p:blipFill>
        <p:spPr bwMode="auto">
          <a:xfrm>
            <a:off x="783981" y="60328"/>
            <a:ext cx="1762857" cy="6284913"/>
          </a:xfrm>
          <a:prstGeom prst="rect">
            <a:avLst/>
          </a:prstGeom>
          <a:noFill/>
          <a:ln w="9525">
            <a:noFill/>
            <a:miter lim="800000"/>
            <a:headEnd/>
            <a:tailEnd/>
          </a:ln>
        </p:spPr>
      </p:pic>
      <p:pic>
        <p:nvPicPr>
          <p:cNvPr id="33794" name="Picture 5"/>
          <p:cNvPicPr>
            <a:picLocks noChangeAspect="1" noChangeArrowheads="1"/>
          </p:cNvPicPr>
          <p:nvPr/>
        </p:nvPicPr>
        <p:blipFill>
          <a:blip r:embed="rId3"/>
          <a:srcRect/>
          <a:stretch>
            <a:fillRect/>
          </a:stretch>
        </p:blipFill>
        <p:spPr bwMode="auto">
          <a:xfrm>
            <a:off x="1028702" y="2854328"/>
            <a:ext cx="172915" cy="3160713"/>
          </a:xfrm>
          <a:prstGeom prst="rect">
            <a:avLst/>
          </a:prstGeom>
          <a:noFill/>
          <a:ln w="9525">
            <a:noFill/>
            <a:miter lim="800000"/>
            <a:headEnd/>
            <a:tailEnd/>
          </a:ln>
        </p:spPr>
      </p:pic>
      <p:sp>
        <p:nvSpPr>
          <p:cNvPr id="33795" name="TextBox 2"/>
          <p:cNvSpPr txBox="1">
            <a:spLocks noChangeArrowheads="1"/>
          </p:cNvSpPr>
          <p:nvPr/>
        </p:nvSpPr>
        <p:spPr bwMode="auto">
          <a:xfrm>
            <a:off x="660890" y="654050"/>
            <a:ext cx="984565" cy="338554"/>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600">
                <a:solidFill>
                  <a:prstClr val="black"/>
                </a:solidFill>
              </a:rPr>
              <a:t>PPM, KEK</a:t>
            </a:r>
          </a:p>
        </p:txBody>
      </p:sp>
      <p:pic>
        <p:nvPicPr>
          <p:cNvPr id="33796" name="Picture 6"/>
          <p:cNvPicPr>
            <a:picLocks noChangeAspect="1" noChangeArrowheads="1"/>
          </p:cNvPicPr>
          <p:nvPr/>
        </p:nvPicPr>
        <p:blipFill>
          <a:blip r:embed="rId4"/>
          <a:srcRect/>
          <a:stretch>
            <a:fillRect/>
          </a:stretch>
        </p:blipFill>
        <p:spPr bwMode="auto">
          <a:xfrm>
            <a:off x="3641481" y="422278"/>
            <a:ext cx="4519246" cy="1482725"/>
          </a:xfrm>
          <a:prstGeom prst="rect">
            <a:avLst/>
          </a:prstGeom>
          <a:noFill/>
          <a:ln w="9525">
            <a:noFill/>
            <a:miter lim="800000"/>
            <a:headEnd/>
            <a:tailEnd/>
          </a:ln>
        </p:spPr>
      </p:pic>
      <p:sp>
        <p:nvSpPr>
          <p:cNvPr id="33797" name="TextBox 3"/>
          <p:cNvSpPr txBox="1">
            <a:spLocks noChangeArrowheads="1"/>
          </p:cNvSpPr>
          <p:nvPr/>
        </p:nvSpPr>
        <p:spPr bwMode="auto">
          <a:xfrm>
            <a:off x="7696201" y="654050"/>
            <a:ext cx="652743" cy="369332"/>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a:solidFill>
                  <a:srgbClr val="FF0000"/>
                </a:solidFill>
              </a:rPr>
              <a:t>1994</a:t>
            </a:r>
          </a:p>
        </p:txBody>
      </p:sp>
      <p:pic>
        <p:nvPicPr>
          <p:cNvPr id="33798" name="Picture 7"/>
          <p:cNvPicPr>
            <a:picLocks noChangeAspect="1" noChangeArrowheads="1"/>
          </p:cNvPicPr>
          <p:nvPr/>
        </p:nvPicPr>
        <p:blipFill>
          <a:blip r:embed="rId5"/>
          <a:srcRect/>
          <a:stretch>
            <a:fillRect/>
          </a:stretch>
        </p:blipFill>
        <p:spPr bwMode="auto">
          <a:xfrm>
            <a:off x="3200402" y="1905000"/>
            <a:ext cx="2700704" cy="2122488"/>
          </a:xfrm>
          <a:prstGeom prst="rect">
            <a:avLst/>
          </a:prstGeom>
          <a:noFill/>
          <a:ln w="9525">
            <a:noFill/>
            <a:miter lim="800000"/>
            <a:headEnd/>
            <a:tailEnd/>
          </a:ln>
        </p:spPr>
      </p:pic>
      <p:sp>
        <p:nvSpPr>
          <p:cNvPr id="33799" name="Rectangle 4"/>
          <p:cNvSpPr>
            <a:spLocks noChangeArrowheads="1"/>
          </p:cNvSpPr>
          <p:nvPr/>
        </p:nvSpPr>
        <p:spPr bwMode="auto">
          <a:xfrm>
            <a:off x="5901105" y="1963740"/>
            <a:ext cx="2838450" cy="2246769"/>
          </a:xfrm>
          <a:prstGeom prst="rect">
            <a:avLst/>
          </a:prstGeom>
          <a:noFill/>
          <a:ln w="9525">
            <a:noFill/>
            <a:miter lim="800000"/>
            <a:headEnd/>
            <a:tailEnd/>
          </a:ln>
        </p:spPr>
        <p:txBody>
          <a:bodyPr>
            <a:spAutoFit/>
          </a:bodyPr>
          <a:lstStyle/>
          <a:p>
            <a:pPr defTabSz="914400" fontAlgn="base">
              <a:spcBef>
                <a:spcPct val="0"/>
              </a:spcBef>
              <a:spcAft>
                <a:spcPct val="0"/>
              </a:spcAft>
            </a:pPr>
            <a:r>
              <a:rPr lang="en-GB" sz="1400">
                <a:solidFill>
                  <a:prstClr val="black"/>
                </a:solidFill>
              </a:rPr>
              <a:t>…A superconducting focusing solenoid system for an X band klystron has been developed. The system consists of a conduction cooled superconducting solenoid, a GM refrigerator and high Tc material current leads. The system cools down to the operation temperature of about 4 K by 4 days just by turning on the refrigerator….</a:t>
            </a:r>
          </a:p>
        </p:txBody>
      </p:sp>
      <p:sp>
        <p:nvSpPr>
          <p:cNvPr id="6" name="Rounded Rectangle 5"/>
          <p:cNvSpPr/>
          <p:nvPr/>
        </p:nvSpPr>
        <p:spPr>
          <a:xfrm>
            <a:off x="2910254" y="549275"/>
            <a:ext cx="6049108" cy="3600450"/>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pic>
        <p:nvPicPr>
          <p:cNvPr id="33801" name="Picture 9"/>
          <p:cNvPicPr>
            <a:picLocks noChangeAspect="1" noChangeArrowheads="1"/>
          </p:cNvPicPr>
          <p:nvPr/>
        </p:nvPicPr>
        <p:blipFill>
          <a:blip r:embed="rId6"/>
          <a:srcRect/>
          <a:stretch>
            <a:fillRect/>
          </a:stretch>
        </p:blipFill>
        <p:spPr bwMode="auto">
          <a:xfrm>
            <a:off x="7357697" y="4284663"/>
            <a:ext cx="1522534" cy="1706562"/>
          </a:xfrm>
          <a:prstGeom prst="rect">
            <a:avLst/>
          </a:prstGeom>
          <a:noFill/>
          <a:ln w="9525">
            <a:noFill/>
            <a:miter lim="800000"/>
            <a:headEnd/>
            <a:tailEnd/>
          </a:ln>
        </p:spPr>
      </p:pic>
      <p:sp>
        <p:nvSpPr>
          <p:cNvPr id="33802" name="TextBox 6"/>
          <p:cNvSpPr txBox="1">
            <a:spLocks noChangeArrowheads="1"/>
          </p:cNvSpPr>
          <p:nvPr/>
        </p:nvSpPr>
        <p:spPr bwMode="auto">
          <a:xfrm>
            <a:off x="4906108" y="53975"/>
            <a:ext cx="4349268" cy="369332"/>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a:solidFill>
                  <a:prstClr val="black"/>
                </a:solidFill>
              </a:rPr>
              <a:t>PPM focusing vs. Superconducting Solenoids</a:t>
            </a:r>
          </a:p>
        </p:txBody>
      </p:sp>
      <p:sp>
        <p:nvSpPr>
          <p:cNvPr id="33803" name="TextBox 7"/>
          <p:cNvSpPr txBox="1">
            <a:spLocks noChangeArrowheads="1"/>
          </p:cNvSpPr>
          <p:nvPr/>
        </p:nvSpPr>
        <p:spPr bwMode="auto">
          <a:xfrm>
            <a:off x="2710962" y="4437066"/>
            <a:ext cx="4520712" cy="1920875"/>
          </a:xfrm>
          <a:prstGeom prst="rect">
            <a:avLst/>
          </a:prstGeom>
          <a:noFill/>
          <a:ln w="9525">
            <a:noFill/>
            <a:miter lim="800000"/>
            <a:headEnd/>
            <a:tailEnd/>
          </a:ln>
        </p:spPr>
        <p:txBody>
          <a:bodyPr>
            <a:spAutoFit/>
          </a:bodyPr>
          <a:lstStyle/>
          <a:p>
            <a:pPr defTabSz="914400" fontAlgn="base">
              <a:spcBef>
                <a:spcPct val="0"/>
              </a:spcBef>
              <a:spcAft>
                <a:spcPct val="0"/>
              </a:spcAft>
            </a:pPr>
            <a:r>
              <a:rPr lang="en-GB" sz="2000">
                <a:solidFill>
                  <a:prstClr val="black"/>
                </a:solidFill>
              </a:rPr>
              <a:t>In the past 2 decades, the SC technology has progressed a lot. It is worth revising the use of SC  (cryogen-free) solenoids for the klystrons again. If cost effective, such an approach  will bring benefits for the technology as a whole. </a:t>
            </a:r>
          </a:p>
        </p:txBody>
      </p:sp>
    </p:spTree>
    <p:extLst>
      <p:ext uri="{BB962C8B-B14F-4D97-AF65-F5344CB8AC3E}">
        <p14:creationId xmlns:p14="http://schemas.microsoft.com/office/powerpoint/2010/main" val="157841917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3"/>
          <p:cNvPicPr>
            <a:picLocks noChangeAspect="1" noChangeArrowheads="1"/>
          </p:cNvPicPr>
          <p:nvPr/>
        </p:nvPicPr>
        <p:blipFill>
          <a:blip r:embed="rId2"/>
          <a:srcRect/>
          <a:stretch>
            <a:fillRect/>
          </a:stretch>
        </p:blipFill>
        <p:spPr bwMode="auto">
          <a:xfrm>
            <a:off x="3370384" y="841484"/>
            <a:ext cx="3130062" cy="2644775"/>
          </a:xfrm>
          <a:prstGeom prst="rect">
            <a:avLst/>
          </a:prstGeom>
          <a:noFill/>
          <a:ln w="9525">
            <a:noFill/>
            <a:miter lim="800000"/>
            <a:headEnd/>
            <a:tailEnd/>
          </a:ln>
        </p:spPr>
      </p:pic>
      <p:pic>
        <p:nvPicPr>
          <p:cNvPr id="18434" name="Picture 10"/>
          <p:cNvPicPr>
            <a:picLocks noChangeAspect="1" noChangeArrowheads="1"/>
          </p:cNvPicPr>
          <p:nvPr/>
        </p:nvPicPr>
        <p:blipFill>
          <a:blip r:embed="rId3"/>
          <a:srcRect/>
          <a:stretch>
            <a:fillRect/>
          </a:stretch>
        </p:blipFill>
        <p:spPr bwMode="auto">
          <a:xfrm>
            <a:off x="490910" y="833547"/>
            <a:ext cx="2879480" cy="2636837"/>
          </a:xfrm>
          <a:prstGeom prst="rect">
            <a:avLst/>
          </a:prstGeom>
          <a:noFill/>
          <a:ln w="9525">
            <a:noFill/>
            <a:miter lim="800000"/>
            <a:headEnd/>
            <a:tailEnd/>
          </a:ln>
        </p:spPr>
      </p:pic>
      <p:sp>
        <p:nvSpPr>
          <p:cNvPr id="18435" name="TextBox 5"/>
          <p:cNvSpPr txBox="1">
            <a:spLocks noChangeArrowheads="1"/>
          </p:cNvSpPr>
          <p:nvPr/>
        </p:nvSpPr>
        <p:spPr bwMode="auto">
          <a:xfrm>
            <a:off x="490905" y="628759"/>
            <a:ext cx="3654718" cy="307777"/>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400">
                <a:solidFill>
                  <a:prstClr val="black"/>
                </a:solidFill>
              </a:rPr>
              <a:t>Scaled (244 ns) 12 GHz DM SLED II performance</a:t>
            </a:r>
          </a:p>
        </p:txBody>
      </p:sp>
      <p:sp>
        <p:nvSpPr>
          <p:cNvPr id="18436" name="TextBox 6"/>
          <p:cNvSpPr txBox="1">
            <a:spLocks noChangeArrowheads="1"/>
          </p:cNvSpPr>
          <p:nvPr/>
        </p:nvSpPr>
        <p:spPr bwMode="auto">
          <a:xfrm>
            <a:off x="3893527" y="1330434"/>
            <a:ext cx="789842" cy="246063"/>
          </a:xfrm>
          <a:prstGeom prst="rect">
            <a:avLst/>
          </a:prstGeom>
          <a:noFill/>
          <a:ln w="9525">
            <a:noFill/>
            <a:miter lim="800000"/>
            <a:headEnd/>
            <a:tailEnd/>
          </a:ln>
        </p:spPr>
        <p:txBody>
          <a:bodyPr>
            <a:spAutoFit/>
          </a:bodyPr>
          <a:lstStyle/>
          <a:p>
            <a:pPr defTabSz="914400" fontAlgn="base">
              <a:spcBef>
                <a:spcPct val="0"/>
              </a:spcBef>
              <a:spcAft>
                <a:spcPct val="0"/>
              </a:spcAft>
            </a:pPr>
            <a:r>
              <a:rPr lang="en-GB" sz="1000">
                <a:solidFill>
                  <a:prstClr val="black"/>
                </a:solidFill>
              </a:rPr>
              <a:t>CLIC_G</a:t>
            </a:r>
          </a:p>
        </p:txBody>
      </p:sp>
      <p:sp>
        <p:nvSpPr>
          <p:cNvPr id="18437" name="TextBox 10"/>
          <p:cNvSpPr txBox="1">
            <a:spLocks noChangeArrowheads="1"/>
          </p:cNvSpPr>
          <p:nvPr/>
        </p:nvSpPr>
        <p:spPr bwMode="auto">
          <a:xfrm>
            <a:off x="4432789" y="1330434"/>
            <a:ext cx="637442" cy="246063"/>
          </a:xfrm>
          <a:prstGeom prst="rect">
            <a:avLst/>
          </a:prstGeom>
          <a:noFill/>
          <a:ln w="9525">
            <a:noFill/>
            <a:miter lim="800000"/>
            <a:headEnd/>
            <a:tailEnd/>
          </a:ln>
        </p:spPr>
        <p:txBody>
          <a:bodyPr>
            <a:spAutoFit/>
          </a:bodyPr>
          <a:lstStyle/>
          <a:p>
            <a:pPr defTabSz="914400" fontAlgn="base">
              <a:spcBef>
                <a:spcPct val="0"/>
              </a:spcBef>
              <a:spcAft>
                <a:spcPct val="0"/>
              </a:spcAft>
            </a:pPr>
            <a:r>
              <a:rPr lang="en-GB" sz="1000">
                <a:solidFill>
                  <a:prstClr val="black"/>
                </a:solidFill>
              </a:rPr>
              <a:t>_502</a:t>
            </a:r>
          </a:p>
        </p:txBody>
      </p:sp>
      <p:sp>
        <p:nvSpPr>
          <p:cNvPr id="18438" name="TextBox 12"/>
          <p:cNvSpPr txBox="1">
            <a:spLocks noChangeArrowheads="1"/>
          </p:cNvSpPr>
          <p:nvPr/>
        </p:nvSpPr>
        <p:spPr bwMode="auto">
          <a:xfrm>
            <a:off x="4970585" y="1341438"/>
            <a:ext cx="449874" cy="246062"/>
          </a:xfrm>
          <a:prstGeom prst="rect">
            <a:avLst/>
          </a:prstGeom>
          <a:noFill/>
          <a:ln w="9525">
            <a:noFill/>
            <a:miter lim="800000"/>
            <a:headEnd/>
            <a:tailEnd/>
          </a:ln>
        </p:spPr>
        <p:txBody>
          <a:bodyPr>
            <a:spAutoFit/>
          </a:bodyPr>
          <a:lstStyle/>
          <a:p>
            <a:pPr defTabSz="914400" fontAlgn="base">
              <a:spcBef>
                <a:spcPct val="0"/>
              </a:spcBef>
              <a:spcAft>
                <a:spcPct val="0"/>
              </a:spcAft>
            </a:pPr>
            <a:r>
              <a:rPr lang="en-GB" sz="1000">
                <a:solidFill>
                  <a:prstClr val="black"/>
                </a:solidFill>
              </a:rPr>
              <a:t>_1</a:t>
            </a:r>
          </a:p>
        </p:txBody>
      </p:sp>
      <p:sp>
        <p:nvSpPr>
          <p:cNvPr id="18439" name="TextBox 13"/>
          <p:cNvSpPr txBox="1">
            <a:spLocks noChangeArrowheads="1"/>
          </p:cNvSpPr>
          <p:nvPr/>
        </p:nvSpPr>
        <p:spPr bwMode="auto">
          <a:xfrm>
            <a:off x="5410200" y="1327259"/>
            <a:ext cx="449874" cy="246063"/>
          </a:xfrm>
          <a:prstGeom prst="rect">
            <a:avLst/>
          </a:prstGeom>
          <a:noFill/>
          <a:ln w="9525">
            <a:noFill/>
            <a:miter lim="800000"/>
            <a:headEnd/>
            <a:tailEnd/>
          </a:ln>
        </p:spPr>
        <p:txBody>
          <a:bodyPr>
            <a:spAutoFit/>
          </a:bodyPr>
          <a:lstStyle/>
          <a:p>
            <a:pPr defTabSz="914400" fontAlgn="base">
              <a:spcBef>
                <a:spcPct val="0"/>
              </a:spcBef>
              <a:spcAft>
                <a:spcPct val="0"/>
              </a:spcAft>
            </a:pPr>
            <a:r>
              <a:rPr lang="en-GB" sz="1000">
                <a:solidFill>
                  <a:prstClr val="black"/>
                </a:solidFill>
              </a:rPr>
              <a:t>_2</a:t>
            </a:r>
          </a:p>
        </p:txBody>
      </p:sp>
      <p:pic>
        <p:nvPicPr>
          <p:cNvPr id="18440" name="Picture 5"/>
          <p:cNvPicPr>
            <a:picLocks noChangeAspect="1" noChangeArrowheads="1"/>
          </p:cNvPicPr>
          <p:nvPr/>
        </p:nvPicPr>
        <p:blipFill>
          <a:blip r:embed="rId4"/>
          <a:srcRect/>
          <a:stretch>
            <a:fillRect/>
          </a:stretch>
        </p:blipFill>
        <p:spPr bwMode="auto">
          <a:xfrm>
            <a:off x="6704135" y="1204914"/>
            <a:ext cx="2102826" cy="1392237"/>
          </a:xfrm>
          <a:prstGeom prst="rect">
            <a:avLst/>
          </a:prstGeom>
          <a:noFill/>
          <a:ln w="9525">
            <a:noFill/>
            <a:miter lim="800000"/>
            <a:headEnd/>
            <a:tailEnd/>
          </a:ln>
        </p:spPr>
      </p:pic>
      <p:sp>
        <p:nvSpPr>
          <p:cNvPr id="18441" name="TextBox 8"/>
          <p:cNvSpPr txBox="1">
            <a:spLocks noChangeArrowheads="1"/>
          </p:cNvSpPr>
          <p:nvPr/>
        </p:nvSpPr>
        <p:spPr bwMode="auto">
          <a:xfrm>
            <a:off x="6828693" y="793750"/>
            <a:ext cx="2305246" cy="369332"/>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a:solidFill>
                  <a:prstClr val="black"/>
                </a:solidFill>
              </a:rPr>
              <a:t>XL5 klystron measured</a:t>
            </a:r>
          </a:p>
        </p:txBody>
      </p:sp>
      <p:sp>
        <p:nvSpPr>
          <p:cNvPr id="18442" name="TextBox 9"/>
          <p:cNvSpPr txBox="1">
            <a:spLocks noChangeArrowheads="1"/>
          </p:cNvSpPr>
          <p:nvPr/>
        </p:nvSpPr>
        <p:spPr bwMode="auto">
          <a:xfrm>
            <a:off x="5430770" y="92172"/>
            <a:ext cx="3525715" cy="830997"/>
          </a:xfrm>
          <a:prstGeom prst="rect">
            <a:avLst/>
          </a:prstGeom>
          <a:noFill/>
          <a:ln w="9525">
            <a:noFill/>
            <a:miter lim="800000"/>
            <a:headEnd/>
            <a:tailEnd/>
          </a:ln>
        </p:spPr>
        <p:txBody>
          <a:bodyPr>
            <a:spAutoFit/>
          </a:bodyPr>
          <a:lstStyle/>
          <a:p>
            <a:pPr algn="r" defTabSz="914400" fontAlgn="base">
              <a:spcBef>
                <a:spcPct val="0"/>
              </a:spcBef>
              <a:spcAft>
                <a:spcPct val="0"/>
              </a:spcAft>
            </a:pPr>
            <a:r>
              <a:rPr lang="en-GB" sz="1600" b="1">
                <a:solidFill>
                  <a:prstClr val="black"/>
                </a:solidFill>
              </a:rPr>
              <a:t>Klystron peak power for the fixed layout:   2 x Kl(PPM)+PC -&gt; 6 x structures</a:t>
            </a:r>
          </a:p>
        </p:txBody>
      </p:sp>
      <p:sp>
        <p:nvSpPr>
          <p:cNvPr id="12" name="Rectangle 11"/>
          <p:cNvSpPr/>
          <p:nvPr/>
        </p:nvSpPr>
        <p:spPr>
          <a:xfrm>
            <a:off x="3053861" y="1800225"/>
            <a:ext cx="269631" cy="609600"/>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sp>
        <p:nvSpPr>
          <p:cNvPr id="20" name="Rectangle 19"/>
          <p:cNvSpPr/>
          <p:nvPr/>
        </p:nvSpPr>
        <p:spPr>
          <a:xfrm>
            <a:off x="505565" y="1768478"/>
            <a:ext cx="269631" cy="6080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sp>
        <p:nvSpPr>
          <p:cNvPr id="18445" name="TextBox 14"/>
          <p:cNvSpPr txBox="1">
            <a:spLocks noChangeArrowheads="1"/>
          </p:cNvSpPr>
          <p:nvPr/>
        </p:nvSpPr>
        <p:spPr bwMode="auto">
          <a:xfrm>
            <a:off x="4731732" y="2573338"/>
            <a:ext cx="1308588" cy="553998"/>
          </a:xfrm>
          <a:prstGeom prst="rect">
            <a:avLst/>
          </a:prstGeom>
          <a:noFill/>
          <a:ln w="9525">
            <a:noFill/>
            <a:miter lim="800000"/>
            <a:headEnd/>
            <a:tailEnd/>
          </a:ln>
        </p:spPr>
        <p:txBody>
          <a:bodyPr>
            <a:spAutoFit/>
          </a:bodyPr>
          <a:lstStyle/>
          <a:p>
            <a:pPr defTabSz="914400" fontAlgn="base">
              <a:spcBef>
                <a:spcPct val="0"/>
              </a:spcBef>
              <a:spcAft>
                <a:spcPct val="0"/>
              </a:spcAft>
            </a:pPr>
            <a:r>
              <a:rPr lang="en-GB" sz="1000" b="1">
                <a:solidFill>
                  <a:prstClr val="black"/>
                </a:solidFill>
              </a:rPr>
              <a:t>RF transport efficiency 0.9 is included</a:t>
            </a:r>
          </a:p>
        </p:txBody>
      </p:sp>
      <p:sp>
        <p:nvSpPr>
          <p:cNvPr id="18446" name="TextBox 16"/>
          <p:cNvSpPr txBox="1">
            <a:spLocks noChangeArrowheads="1"/>
          </p:cNvSpPr>
          <p:nvPr/>
        </p:nvSpPr>
        <p:spPr bwMode="auto">
          <a:xfrm>
            <a:off x="5392615" y="6089759"/>
            <a:ext cx="3352800" cy="461963"/>
          </a:xfrm>
          <a:prstGeom prst="rect">
            <a:avLst/>
          </a:prstGeom>
          <a:noFill/>
          <a:ln w="9525">
            <a:noFill/>
            <a:miter lim="800000"/>
            <a:headEnd/>
            <a:tailEnd/>
          </a:ln>
        </p:spPr>
        <p:txBody>
          <a:bodyPr>
            <a:spAutoFit/>
          </a:bodyPr>
          <a:lstStyle/>
          <a:p>
            <a:pPr defTabSz="914400" fontAlgn="base">
              <a:spcBef>
                <a:spcPct val="0"/>
              </a:spcBef>
              <a:spcAft>
                <a:spcPct val="0"/>
              </a:spcAft>
            </a:pPr>
            <a:r>
              <a:rPr lang="en-GB" sz="1200">
                <a:solidFill>
                  <a:prstClr val="black"/>
                </a:solidFill>
              </a:rPr>
              <a:t>Used input: Klystron efficiency 0.55 (measured). Modulator efficiency 0.7 (expected)</a:t>
            </a:r>
          </a:p>
        </p:txBody>
      </p:sp>
      <p:graphicFrame>
        <p:nvGraphicFramePr>
          <p:cNvPr id="18" name="Table 17"/>
          <p:cNvGraphicFramePr>
            <a:graphicFrameLocks noGrp="1"/>
          </p:cNvGraphicFramePr>
          <p:nvPr/>
        </p:nvGraphicFramePr>
        <p:xfrm>
          <a:off x="317989" y="3789363"/>
          <a:ext cx="4239930" cy="2225040"/>
        </p:xfrm>
        <a:graphic>
          <a:graphicData uri="http://schemas.openxmlformats.org/drawingml/2006/table">
            <a:tbl>
              <a:tblPr firstRow="1" bandRow="1">
                <a:tableStyleId>{5C22544A-7EE6-4342-B048-85BDC9FD1C3A}</a:tableStyleId>
              </a:tblPr>
              <a:tblGrid>
                <a:gridCol w="1196055"/>
                <a:gridCol w="727943"/>
                <a:gridCol w="864096"/>
                <a:gridCol w="731158"/>
                <a:gridCol w="720678"/>
              </a:tblGrid>
              <a:tr h="370840">
                <a:tc>
                  <a:txBody>
                    <a:bodyPr/>
                    <a:lstStyle/>
                    <a:p>
                      <a:r>
                        <a:rPr lang="en-GB" sz="1200" dirty="0" smtClean="0"/>
                        <a:t>Case</a:t>
                      </a:r>
                      <a:endParaRPr lang="en-GB" sz="1200" dirty="0"/>
                    </a:p>
                  </a:txBody>
                  <a:tcPr marL="84406" marR="84406"/>
                </a:tc>
                <a:tc>
                  <a:txBody>
                    <a:bodyPr/>
                    <a:lstStyle/>
                    <a:p>
                      <a:pPr algn="ctr"/>
                      <a:r>
                        <a:rPr lang="en-GB" sz="1200" dirty="0" smtClean="0"/>
                        <a:t>CLIC_G</a:t>
                      </a:r>
                      <a:endParaRPr lang="en-GB" sz="1200" dirty="0"/>
                    </a:p>
                  </a:txBody>
                  <a:tcPr marL="84406" marR="84406"/>
                </a:tc>
                <a:tc>
                  <a:txBody>
                    <a:bodyPr/>
                    <a:lstStyle/>
                    <a:p>
                      <a:r>
                        <a:rPr lang="en-GB" sz="1200" dirty="0" smtClean="0"/>
                        <a:t>CLIC_502</a:t>
                      </a:r>
                      <a:endParaRPr lang="en-GB" sz="1200" dirty="0"/>
                    </a:p>
                  </a:txBody>
                  <a:tcPr marL="84406" marR="84406"/>
                </a:tc>
                <a:tc>
                  <a:txBody>
                    <a:bodyPr/>
                    <a:lstStyle/>
                    <a:p>
                      <a:pPr algn="ctr"/>
                      <a:r>
                        <a:rPr lang="en-GB" sz="1200" dirty="0" smtClean="0"/>
                        <a:t>#1</a:t>
                      </a:r>
                      <a:endParaRPr lang="en-GB" sz="1200" dirty="0"/>
                    </a:p>
                  </a:txBody>
                  <a:tcPr marL="84406" marR="84406"/>
                </a:tc>
                <a:tc>
                  <a:txBody>
                    <a:bodyPr/>
                    <a:lstStyle/>
                    <a:p>
                      <a:pPr algn="ctr"/>
                      <a:r>
                        <a:rPr lang="en-GB" sz="1200" dirty="0" smtClean="0"/>
                        <a:t>#2</a:t>
                      </a:r>
                      <a:endParaRPr lang="en-GB" sz="1200" dirty="0"/>
                    </a:p>
                  </a:txBody>
                  <a:tcPr marL="84406" marR="84406"/>
                </a:tc>
              </a:tr>
              <a:tr h="370840">
                <a:tc>
                  <a:txBody>
                    <a:bodyPr/>
                    <a:lstStyle/>
                    <a:p>
                      <a:r>
                        <a:rPr lang="en-GB" sz="1200" dirty="0" smtClean="0"/>
                        <a:t>Gradient, MV/m</a:t>
                      </a:r>
                      <a:endParaRPr lang="en-GB" sz="1200" dirty="0"/>
                    </a:p>
                  </a:txBody>
                  <a:tcPr marL="84406" marR="84406"/>
                </a:tc>
                <a:tc>
                  <a:txBody>
                    <a:bodyPr/>
                    <a:lstStyle/>
                    <a:p>
                      <a:pPr algn="ctr"/>
                      <a:r>
                        <a:rPr lang="en-GB" sz="1200" dirty="0" smtClean="0"/>
                        <a:t>100</a:t>
                      </a:r>
                      <a:endParaRPr lang="en-GB" sz="1200" dirty="0"/>
                    </a:p>
                  </a:txBody>
                  <a:tcPr marL="84406" marR="84406"/>
                </a:tc>
                <a:tc>
                  <a:txBody>
                    <a:bodyPr/>
                    <a:lstStyle/>
                    <a:p>
                      <a:pPr algn="ctr"/>
                      <a:r>
                        <a:rPr lang="en-GB" sz="1200" dirty="0" smtClean="0"/>
                        <a:t>80</a:t>
                      </a:r>
                      <a:endParaRPr lang="en-GB" sz="1200" dirty="0"/>
                    </a:p>
                  </a:txBody>
                  <a:tcPr marL="84406" marR="84406"/>
                </a:tc>
                <a:tc>
                  <a:txBody>
                    <a:bodyPr/>
                    <a:lstStyle/>
                    <a:p>
                      <a:pPr algn="ctr"/>
                      <a:r>
                        <a:rPr lang="en-GB" sz="1200" dirty="0" smtClean="0"/>
                        <a:t>67</a:t>
                      </a:r>
                      <a:endParaRPr lang="en-GB" sz="1200" dirty="0"/>
                    </a:p>
                  </a:txBody>
                  <a:tcPr marL="84406" marR="84406"/>
                </a:tc>
                <a:tc>
                  <a:txBody>
                    <a:bodyPr/>
                    <a:lstStyle/>
                    <a:p>
                      <a:pPr algn="ctr"/>
                      <a:r>
                        <a:rPr lang="en-GB" sz="1200" dirty="0" smtClean="0"/>
                        <a:t>57</a:t>
                      </a:r>
                      <a:endParaRPr lang="en-GB" sz="1200" dirty="0"/>
                    </a:p>
                  </a:txBody>
                  <a:tcPr marL="84406" marR="84406"/>
                </a:tc>
              </a:tr>
              <a:tr h="370840">
                <a:tc>
                  <a:txBody>
                    <a:bodyPr/>
                    <a:lstStyle/>
                    <a:p>
                      <a:r>
                        <a:rPr lang="en-GB" sz="1200" dirty="0" smtClean="0"/>
                        <a:t>Length, m</a:t>
                      </a:r>
                      <a:endParaRPr lang="en-GB" sz="1200" dirty="0"/>
                    </a:p>
                  </a:txBody>
                  <a:tcPr marL="84406" marR="84406"/>
                </a:tc>
                <a:tc>
                  <a:txBody>
                    <a:bodyPr/>
                    <a:lstStyle/>
                    <a:p>
                      <a:pPr algn="ctr"/>
                      <a:r>
                        <a:rPr lang="en-GB" sz="1200" dirty="0" smtClean="0"/>
                        <a:t>0.23</a:t>
                      </a:r>
                      <a:endParaRPr lang="en-GB" sz="1200" dirty="0"/>
                    </a:p>
                  </a:txBody>
                  <a:tcPr marL="84406" marR="84406"/>
                </a:tc>
                <a:tc>
                  <a:txBody>
                    <a:bodyPr/>
                    <a:lstStyle/>
                    <a:p>
                      <a:pPr algn="ctr"/>
                      <a:r>
                        <a:rPr lang="en-GB" sz="1200" dirty="0" smtClean="0"/>
                        <a:t>0.23</a:t>
                      </a:r>
                      <a:endParaRPr lang="en-GB" sz="1200" dirty="0"/>
                    </a:p>
                  </a:txBody>
                  <a:tcPr marL="84406" marR="84406"/>
                </a:tc>
                <a:tc>
                  <a:txBody>
                    <a:bodyPr/>
                    <a:lstStyle/>
                    <a:p>
                      <a:pPr algn="ctr"/>
                      <a:r>
                        <a:rPr lang="en-GB" sz="1200" dirty="0" smtClean="0"/>
                        <a:t>0.48</a:t>
                      </a:r>
                      <a:endParaRPr lang="en-GB" sz="1200" dirty="0"/>
                    </a:p>
                  </a:txBody>
                  <a:tcPr marL="84406" marR="84406"/>
                </a:tc>
                <a:tc>
                  <a:txBody>
                    <a:bodyPr/>
                    <a:lstStyle/>
                    <a:p>
                      <a:pPr algn="ctr"/>
                      <a:r>
                        <a:rPr lang="en-GB" sz="1200" dirty="0" smtClean="0"/>
                        <a:t>0.48</a:t>
                      </a:r>
                      <a:endParaRPr lang="en-GB" sz="1200" dirty="0"/>
                    </a:p>
                  </a:txBody>
                  <a:tcPr marL="84406" marR="84406"/>
                </a:tc>
              </a:tr>
              <a:tr h="370840">
                <a:tc>
                  <a:txBody>
                    <a:bodyPr/>
                    <a:lstStyle/>
                    <a:p>
                      <a:r>
                        <a:rPr lang="en-GB" sz="1200" dirty="0" smtClean="0"/>
                        <a:t>P peak, MW</a:t>
                      </a:r>
                      <a:endParaRPr lang="en-GB" sz="1200" dirty="0"/>
                    </a:p>
                  </a:txBody>
                  <a:tcPr marL="84406" marR="84406"/>
                </a:tc>
                <a:tc>
                  <a:txBody>
                    <a:bodyPr/>
                    <a:lstStyle/>
                    <a:p>
                      <a:pPr algn="ctr"/>
                      <a:r>
                        <a:rPr lang="en-GB" sz="1200" dirty="0" smtClean="0"/>
                        <a:t>61.3</a:t>
                      </a:r>
                      <a:endParaRPr lang="en-GB" sz="1200" dirty="0"/>
                    </a:p>
                  </a:txBody>
                  <a:tcPr marL="84406" marR="84406"/>
                </a:tc>
                <a:tc>
                  <a:txBody>
                    <a:bodyPr/>
                    <a:lstStyle/>
                    <a:p>
                      <a:pPr algn="ctr"/>
                      <a:r>
                        <a:rPr lang="en-GB" sz="1200" dirty="0" smtClean="0"/>
                        <a:t>74.2</a:t>
                      </a:r>
                      <a:endParaRPr lang="en-GB" sz="1200" dirty="0"/>
                    </a:p>
                  </a:txBody>
                  <a:tcPr marL="84406" marR="84406"/>
                </a:tc>
                <a:tc>
                  <a:txBody>
                    <a:bodyPr/>
                    <a:lstStyle/>
                    <a:p>
                      <a:pPr algn="ctr"/>
                      <a:r>
                        <a:rPr lang="en-GB" sz="1200" dirty="0" smtClean="0"/>
                        <a:t>84</a:t>
                      </a:r>
                      <a:endParaRPr lang="en-GB" sz="1200" dirty="0"/>
                    </a:p>
                  </a:txBody>
                  <a:tcPr marL="84406" marR="84406"/>
                </a:tc>
                <a:tc>
                  <a:txBody>
                    <a:bodyPr/>
                    <a:lstStyle/>
                    <a:p>
                      <a:pPr algn="ctr"/>
                      <a:r>
                        <a:rPr lang="en-GB" sz="1200" dirty="0" smtClean="0"/>
                        <a:t>76</a:t>
                      </a:r>
                      <a:endParaRPr lang="en-GB" sz="1200" dirty="0"/>
                    </a:p>
                  </a:txBody>
                  <a:tcPr marL="84406" marR="84406"/>
                </a:tc>
              </a:tr>
              <a:tr h="370840">
                <a:tc>
                  <a:txBody>
                    <a:bodyPr/>
                    <a:lstStyle/>
                    <a:p>
                      <a:r>
                        <a:rPr lang="en-GB" sz="1200" dirty="0" smtClean="0"/>
                        <a:t>Efficiency, %</a:t>
                      </a:r>
                      <a:endParaRPr lang="en-GB" sz="1200" dirty="0"/>
                    </a:p>
                  </a:txBody>
                  <a:tcPr marL="84406" marR="84406"/>
                </a:tc>
                <a:tc>
                  <a:txBody>
                    <a:bodyPr/>
                    <a:lstStyle/>
                    <a:p>
                      <a:pPr algn="ctr"/>
                      <a:r>
                        <a:rPr lang="en-GB" sz="1200" dirty="0" smtClean="0"/>
                        <a:t>28.5</a:t>
                      </a:r>
                      <a:endParaRPr lang="en-GB" sz="1200" dirty="0"/>
                    </a:p>
                  </a:txBody>
                  <a:tcPr marL="84406" marR="84406"/>
                </a:tc>
                <a:tc>
                  <a:txBody>
                    <a:bodyPr/>
                    <a:lstStyle/>
                    <a:p>
                      <a:pPr algn="ctr"/>
                      <a:r>
                        <a:rPr lang="en-GB" sz="1200" dirty="0" smtClean="0"/>
                        <a:t>39.6</a:t>
                      </a:r>
                      <a:endParaRPr lang="en-GB" sz="1200" dirty="0"/>
                    </a:p>
                  </a:txBody>
                  <a:tcPr marL="84406" marR="84406"/>
                </a:tc>
                <a:tc>
                  <a:txBody>
                    <a:bodyPr/>
                    <a:lstStyle/>
                    <a:p>
                      <a:pPr algn="ctr"/>
                      <a:r>
                        <a:rPr lang="en-GB" sz="1200" dirty="0" smtClean="0"/>
                        <a:t>41.9</a:t>
                      </a:r>
                      <a:endParaRPr lang="en-GB" sz="1200" dirty="0"/>
                    </a:p>
                  </a:txBody>
                  <a:tcPr marL="84406" marR="84406"/>
                </a:tc>
                <a:tc>
                  <a:txBody>
                    <a:bodyPr/>
                    <a:lstStyle/>
                    <a:p>
                      <a:pPr algn="ctr"/>
                      <a:r>
                        <a:rPr lang="en-GB" sz="1200" dirty="0" smtClean="0"/>
                        <a:t>49.5</a:t>
                      </a:r>
                      <a:endParaRPr lang="en-GB" sz="1200" dirty="0"/>
                    </a:p>
                  </a:txBody>
                  <a:tcPr marL="84406" marR="84406"/>
                </a:tc>
              </a:tr>
              <a:tr h="370840">
                <a:tc>
                  <a:txBody>
                    <a:bodyPr/>
                    <a:lstStyle/>
                    <a:p>
                      <a:r>
                        <a:rPr lang="en-GB" sz="1200" dirty="0" smtClean="0"/>
                        <a:t>F. Merit [</a:t>
                      </a:r>
                      <a:r>
                        <a:rPr lang="en-GB" sz="1200" dirty="0" err="1" smtClean="0"/>
                        <a:t>a.u</a:t>
                      </a:r>
                      <a:r>
                        <a:rPr lang="en-GB" sz="1200" dirty="0" smtClean="0"/>
                        <a:t>.]</a:t>
                      </a:r>
                      <a:endParaRPr lang="en-GB" sz="1200" dirty="0"/>
                    </a:p>
                  </a:txBody>
                  <a:tcPr marL="84406" marR="84406"/>
                </a:tc>
                <a:tc>
                  <a:txBody>
                    <a:bodyPr/>
                    <a:lstStyle/>
                    <a:p>
                      <a:pPr algn="ctr"/>
                      <a:r>
                        <a:rPr lang="en-GB" sz="1200" dirty="0" smtClean="0"/>
                        <a:t>3.81</a:t>
                      </a:r>
                      <a:endParaRPr lang="en-GB" sz="1200" dirty="0"/>
                    </a:p>
                  </a:txBody>
                  <a:tcPr marL="84406" marR="84406"/>
                </a:tc>
                <a:tc>
                  <a:txBody>
                    <a:bodyPr/>
                    <a:lstStyle/>
                    <a:p>
                      <a:pPr algn="ctr"/>
                      <a:r>
                        <a:rPr lang="en-GB" sz="1200" dirty="0" smtClean="0"/>
                        <a:t>3.3</a:t>
                      </a:r>
                      <a:endParaRPr lang="en-GB" sz="1200" dirty="0"/>
                    </a:p>
                  </a:txBody>
                  <a:tcPr marL="84406" marR="84406"/>
                </a:tc>
                <a:tc>
                  <a:txBody>
                    <a:bodyPr/>
                    <a:lstStyle/>
                    <a:p>
                      <a:pPr algn="ctr"/>
                      <a:r>
                        <a:rPr lang="en-GB" sz="1200" dirty="0" smtClean="0"/>
                        <a:t>2.79</a:t>
                      </a:r>
                      <a:endParaRPr lang="en-GB" sz="1200" dirty="0"/>
                    </a:p>
                  </a:txBody>
                  <a:tcPr marL="84406" marR="84406"/>
                </a:tc>
                <a:tc>
                  <a:txBody>
                    <a:bodyPr/>
                    <a:lstStyle/>
                    <a:p>
                      <a:pPr algn="ctr"/>
                      <a:r>
                        <a:rPr lang="en-GB" sz="1200" dirty="0" smtClean="0"/>
                        <a:t>3.41</a:t>
                      </a:r>
                      <a:endParaRPr lang="en-GB" sz="1200" dirty="0"/>
                    </a:p>
                  </a:txBody>
                  <a:tcPr marL="84406" marR="84406"/>
                </a:tc>
              </a:tr>
            </a:tbl>
          </a:graphicData>
        </a:graphic>
      </p:graphicFrame>
      <p:pic>
        <p:nvPicPr>
          <p:cNvPr id="18491" name="Picture 12"/>
          <p:cNvPicPr>
            <a:picLocks noChangeAspect="1" noChangeArrowheads="1"/>
          </p:cNvPicPr>
          <p:nvPr/>
        </p:nvPicPr>
        <p:blipFill>
          <a:blip r:embed="rId5"/>
          <a:srcRect/>
          <a:stretch>
            <a:fillRect/>
          </a:stretch>
        </p:blipFill>
        <p:spPr bwMode="auto">
          <a:xfrm>
            <a:off x="5290041" y="3240197"/>
            <a:ext cx="3335215" cy="2860675"/>
          </a:xfrm>
          <a:prstGeom prst="rect">
            <a:avLst/>
          </a:prstGeom>
          <a:noFill/>
          <a:ln w="9525">
            <a:noFill/>
            <a:miter lim="800000"/>
            <a:headEnd/>
            <a:tailEnd/>
          </a:ln>
        </p:spPr>
      </p:pic>
      <p:sp>
        <p:nvSpPr>
          <p:cNvPr id="18492" name="TextBox 1"/>
          <p:cNvSpPr txBox="1">
            <a:spLocks noChangeArrowheads="1"/>
          </p:cNvSpPr>
          <p:nvPr/>
        </p:nvSpPr>
        <p:spPr bwMode="auto">
          <a:xfrm>
            <a:off x="7907214" y="3273534"/>
            <a:ext cx="590226" cy="307777"/>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400">
                <a:solidFill>
                  <a:prstClr val="black"/>
                </a:solidFill>
              </a:rPr>
              <a:t>50 Hz</a:t>
            </a:r>
          </a:p>
        </p:txBody>
      </p:sp>
      <p:sp>
        <p:nvSpPr>
          <p:cNvPr id="18493" name="TextBox 2"/>
          <p:cNvSpPr txBox="1">
            <a:spLocks noChangeArrowheads="1"/>
          </p:cNvSpPr>
          <p:nvPr/>
        </p:nvSpPr>
        <p:spPr bwMode="auto">
          <a:xfrm>
            <a:off x="893885" y="73134"/>
            <a:ext cx="2537874" cy="461665"/>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2400">
                <a:solidFill>
                  <a:prstClr val="black"/>
                </a:solidFill>
              </a:rPr>
              <a:t>Designing the linac</a:t>
            </a:r>
          </a:p>
        </p:txBody>
      </p:sp>
    </p:spTree>
    <p:extLst>
      <p:ext uri="{BB962C8B-B14F-4D97-AF65-F5344CB8AC3E}">
        <p14:creationId xmlns:p14="http://schemas.microsoft.com/office/powerpoint/2010/main" val="84595897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4"/>
          <p:cNvPicPr>
            <a:picLocks noChangeAspect="1" noChangeArrowheads="1"/>
          </p:cNvPicPr>
          <p:nvPr/>
        </p:nvPicPr>
        <p:blipFill>
          <a:blip r:embed="rId2"/>
          <a:srcRect/>
          <a:stretch>
            <a:fillRect/>
          </a:stretch>
        </p:blipFill>
        <p:spPr bwMode="auto">
          <a:xfrm>
            <a:off x="1755531" y="4037046"/>
            <a:ext cx="2447192" cy="1100137"/>
          </a:xfrm>
          <a:prstGeom prst="rect">
            <a:avLst/>
          </a:prstGeom>
          <a:noFill/>
          <a:ln w="9525">
            <a:noFill/>
            <a:miter lim="800000"/>
            <a:headEnd/>
            <a:tailEnd/>
          </a:ln>
        </p:spPr>
      </p:pic>
      <p:pic>
        <p:nvPicPr>
          <p:cNvPr id="29698" name="Picture 2"/>
          <p:cNvPicPr>
            <a:picLocks noChangeAspect="1" noChangeArrowheads="1"/>
          </p:cNvPicPr>
          <p:nvPr/>
        </p:nvPicPr>
        <p:blipFill>
          <a:blip r:embed="rId3"/>
          <a:srcRect/>
          <a:stretch>
            <a:fillRect/>
          </a:stretch>
        </p:blipFill>
        <p:spPr bwMode="auto">
          <a:xfrm>
            <a:off x="1776049" y="1909763"/>
            <a:ext cx="6005146" cy="1466850"/>
          </a:xfrm>
          <a:prstGeom prst="rect">
            <a:avLst/>
          </a:prstGeom>
          <a:noFill/>
          <a:ln w="9525">
            <a:noFill/>
            <a:miter lim="800000"/>
            <a:headEnd/>
            <a:tailEnd/>
          </a:ln>
        </p:spPr>
      </p:pic>
      <p:grpSp>
        <p:nvGrpSpPr>
          <p:cNvPr id="29699" name="Group 2048"/>
          <p:cNvGrpSpPr>
            <a:grpSpLocks/>
          </p:cNvGrpSpPr>
          <p:nvPr/>
        </p:nvGrpSpPr>
        <p:grpSpPr bwMode="auto">
          <a:xfrm rot="-5400000">
            <a:off x="1621342" y="3804384"/>
            <a:ext cx="574675" cy="531934"/>
            <a:chOff x="4376936" y="3645024"/>
            <a:chExt cx="576064" cy="576008"/>
          </a:xfrm>
        </p:grpSpPr>
        <p:sp>
          <p:nvSpPr>
            <p:cNvPr id="2" name="Block Arc 1"/>
            <p:cNvSpPr/>
            <p:nvPr/>
          </p:nvSpPr>
          <p:spPr>
            <a:xfrm>
              <a:off x="4380120" y="3716431"/>
              <a:ext cx="504454" cy="504602"/>
            </a:xfrm>
            <a:prstGeom prst="blockArc">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black"/>
                </a:solidFill>
              </a:endParaRPr>
            </a:p>
          </p:txBody>
        </p:sp>
        <p:sp>
          <p:nvSpPr>
            <p:cNvPr id="2048" name="Rectangle 2047"/>
            <p:cNvSpPr/>
            <p:nvPr/>
          </p:nvSpPr>
          <p:spPr>
            <a:xfrm>
              <a:off x="4628368" y="3645024"/>
              <a:ext cx="324633" cy="323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grpSp>
      <p:sp>
        <p:nvSpPr>
          <p:cNvPr id="2052" name="Rectangle 2051"/>
          <p:cNvSpPr/>
          <p:nvPr/>
        </p:nvSpPr>
        <p:spPr>
          <a:xfrm>
            <a:off x="1710104" y="3278195"/>
            <a:ext cx="92319" cy="82867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sp>
        <p:nvSpPr>
          <p:cNvPr id="2053" name="TextBox 2052"/>
          <p:cNvSpPr txBox="1"/>
          <p:nvPr/>
        </p:nvSpPr>
        <p:spPr>
          <a:xfrm>
            <a:off x="4972067" y="2660683"/>
            <a:ext cx="1640193" cy="307777"/>
          </a:xfrm>
          <a:prstGeom prst="rect">
            <a:avLst/>
          </a:prstGeom>
          <a:noFill/>
        </p:spPr>
        <p:txBody>
          <a:bodyPr wrap="none">
            <a:spAutoFit/>
          </a:bodyPr>
          <a:lstStyle/>
          <a:p>
            <a:pPr defTabSz="914400">
              <a:defRPr/>
            </a:pPr>
            <a:r>
              <a:rPr lang="en-GB" sz="1400" b="1" dirty="0">
                <a:solidFill>
                  <a:srgbClr val="F79646">
                    <a:lumMod val="75000"/>
                  </a:srgbClr>
                </a:solidFill>
              </a:rPr>
              <a:t>~17.7 m, </a:t>
            </a:r>
            <a:r>
              <a:rPr lang="en-GB" sz="1400" b="1" dirty="0">
                <a:solidFill>
                  <a:srgbClr val="F79646">
                    <a:lumMod val="75000"/>
                  </a:srgbClr>
                </a:solidFill>
                <a:sym typeface="Symbol"/>
              </a:rPr>
              <a:t>16.3 cm</a:t>
            </a:r>
            <a:r>
              <a:rPr lang="en-GB" sz="1400" b="1" dirty="0">
                <a:solidFill>
                  <a:srgbClr val="F79646">
                    <a:lumMod val="75000"/>
                  </a:srgbClr>
                </a:solidFill>
              </a:rPr>
              <a:t> </a:t>
            </a:r>
          </a:p>
        </p:txBody>
      </p:sp>
      <p:sp>
        <p:nvSpPr>
          <p:cNvPr id="2054" name="Rectangle 2053"/>
          <p:cNvSpPr/>
          <p:nvPr/>
        </p:nvSpPr>
        <p:spPr>
          <a:xfrm>
            <a:off x="1710104" y="1549404"/>
            <a:ext cx="531934" cy="36036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prstClr val="white"/>
              </a:solidFill>
            </a:endParaRPr>
          </a:p>
        </p:txBody>
      </p:sp>
      <p:sp>
        <p:nvSpPr>
          <p:cNvPr id="29703" name="TextBox 2054"/>
          <p:cNvSpPr txBox="1">
            <a:spLocks noChangeArrowheads="1"/>
          </p:cNvSpPr>
          <p:nvPr/>
        </p:nvSpPr>
        <p:spPr bwMode="auto">
          <a:xfrm>
            <a:off x="1708639" y="974725"/>
            <a:ext cx="1329104" cy="738664"/>
          </a:xfrm>
          <a:prstGeom prst="rect">
            <a:avLst/>
          </a:prstGeom>
          <a:noFill/>
          <a:ln w="9525">
            <a:noFill/>
            <a:miter lim="800000"/>
            <a:headEnd/>
            <a:tailEnd/>
          </a:ln>
        </p:spPr>
        <p:txBody>
          <a:bodyPr>
            <a:spAutoFit/>
          </a:bodyPr>
          <a:lstStyle/>
          <a:p>
            <a:pPr defTabSz="914400" fontAlgn="base">
              <a:spcBef>
                <a:spcPct val="0"/>
              </a:spcBef>
              <a:spcAft>
                <a:spcPct val="0"/>
              </a:spcAft>
            </a:pPr>
            <a:r>
              <a:rPr lang="en-GB" sz="1400">
                <a:solidFill>
                  <a:prstClr val="black"/>
                </a:solidFill>
              </a:rPr>
              <a:t>2-pack solid state modulator</a:t>
            </a:r>
          </a:p>
        </p:txBody>
      </p:sp>
      <p:sp>
        <p:nvSpPr>
          <p:cNvPr id="53" name="TextBox 52"/>
          <p:cNvSpPr txBox="1"/>
          <p:nvPr/>
        </p:nvSpPr>
        <p:spPr>
          <a:xfrm>
            <a:off x="323847" y="1730375"/>
            <a:ext cx="728084" cy="523220"/>
          </a:xfrm>
          <a:prstGeom prst="rect">
            <a:avLst/>
          </a:prstGeom>
          <a:noFill/>
        </p:spPr>
        <p:txBody>
          <a:bodyPr wrap="none">
            <a:spAutoFit/>
          </a:bodyPr>
          <a:lstStyle/>
          <a:p>
            <a:pPr defTabSz="914400">
              <a:defRPr/>
            </a:pPr>
            <a:r>
              <a:rPr lang="en-GB" sz="1400" b="1" dirty="0">
                <a:solidFill>
                  <a:srgbClr val="F79646">
                    <a:lumMod val="75000"/>
                  </a:srgbClr>
                </a:solidFill>
              </a:rPr>
              <a:t>59 MW</a:t>
            </a:r>
          </a:p>
          <a:p>
            <a:pPr defTabSz="914400">
              <a:defRPr/>
            </a:pPr>
            <a:r>
              <a:rPr lang="en-GB" sz="1400" b="1" dirty="0">
                <a:solidFill>
                  <a:srgbClr val="F79646">
                    <a:lumMod val="75000"/>
                  </a:srgbClr>
                </a:solidFill>
              </a:rPr>
              <a:t>1.95 </a:t>
            </a:r>
            <a:r>
              <a:rPr lang="en-GB" sz="1400" b="1" dirty="0">
                <a:solidFill>
                  <a:srgbClr val="F79646">
                    <a:lumMod val="75000"/>
                  </a:srgbClr>
                </a:solidFill>
                <a:sym typeface="Symbol"/>
              </a:rPr>
              <a:t>s</a:t>
            </a:r>
            <a:endParaRPr lang="en-GB" sz="1400" b="1" dirty="0">
              <a:solidFill>
                <a:srgbClr val="F79646">
                  <a:lumMod val="75000"/>
                </a:srgbClr>
              </a:solidFill>
            </a:endParaRPr>
          </a:p>
        </p:txBody>
      </p:sp>
      <p:sp>
        <p:nvSpPr>
          <p:cNvPr id="29705" name="TextBox 53"/>
          <p:cNvSpPr txBox="1">
            <a:spLocks noChangeArrowheads="1"/>
          </p:cNvSpPr>
          <p:nvPr/>
        </p:nvSpPr>
        <p:spPr bwMode="auto">
          <a:xfrm>
            <a:off x="313598" y="1497046"/>
            <a:ext cx="1329104" cy="307975"/>
          </a:xfrm>
          <a:prstGeom prst="rect">
            <a:avLst/>
          </a:prstGeom>
          <a:noFill/>
          <a:ln w="9525">
            <a:noFill/>
            <a:miter lim="800000"/>
            <a:headEnd/>
            <a:tailEnd/>
          </a:ln>
        </p:spPr>
        <p:txBody>
          <a:bodyPr>
            <a:spAutoFit/>
          </a:bodyPr>
          <a:lstStyle/>
          <a:p>
            <a:pPr defTabSz="914400" fontAlgn="base">
              <a:spcBef>
                <a:spcPct val="0"/>
              </a:spcBef>
              <a:spcAft>
                <a:spcPct val="0"/>
              </a:spcAft>
            </a:pPr>
            <a:r>
              <a:rPr lang="en-GB" sz="1400">
                <a:solidFill>
                  <a:prstClr val="black"/>
                </a:solidFill>
              </a:rPr>
              <a:t>PPM klystrons</a:t>
            </a:r>
          </a:p>
        </p:txBody>
      </p:sp>
      <p:sp>
        <p:nvSpPr>
          <p:cNvPr id="55" name="TextBox 54"/>
          <p:cNvSpPr txBox="1"/>
          <p:nvPr/>
        </p:nvSpPr>
        <p:spPr>
          <a:xfrm>
            <a:off x="1036044" y="2398714"/>
            <a:ext cx="819455" cy="523220"/>
          </a:xfrm>
          <a:prstGeom prst="rect">
            <a:avLst/>
          </a:prstGeom>
          <a:noFill/>
        </p:spPr>
        <p:txBody>
          <a:bodyPr wrap="none">
            <a:spAutoFit/>
          </a:bodyPr>
          <a:lstStyle/>
          <a:p>
            <a:pPr defTabSz="914400">
              <a:defRPr/>
            </a:pPr>
            <a:r>
              <a:rPr lang="en-GB" sz="1400" b="1" dirty="0">
                <a:solidFill>
                  <a:srgbClr val="1F497D">
                    <a:lumMod val="60000"/>
                    <a:lumOff val="40000"/>
                  </a:srgbClr>
                </a:solidFill>
              </a:rPr>
              <a:t>118 MW</a:t>
            </a:r>
          </a:p>
          <a:p>
            <a:pPr defTabSz="914400">
              <a:defRPr/>
            </a:pPr>
            <a:r>
              <a:rPr lang="en-GB" sz="1400" b="1" dirty="0">
                <a:solidFill>
                  <a:srgbClr val="1F497D">
                    <a:lumMod val="60000"/>
                    <a:lumOff val="40000"/>
                  </a:srgbClr>
                </a:solidFill>
              </a:rPr>
              <a:t>1.95 </a:t>
            </a:r>
            <a:r>
              <a:rPr lang="en-GB" sz="1400" b="1" dirty="0">
                <a:solidFill>
                  <a:srgbClr val="1F497D">
                    <a:lumMod val="60000"/>
                    <a:lumOff val="40000"/>
                  </a:srgbClr>
                </a:solidFill>
                <a:sym typeface="Symbol"/>
              </a:rPr>
              <a:t>s</a:t>
            </a:r>
            <a:endParaRPr lang="en-GB" sz="1400" b="1" dirty="0">
              <a:solidFill>
                <a:srgbClr val="1F497D">
                  <a:lumMod val="60000"/>
                  <a:lumOff val="40000"/>
                </a:srgbClr>
              </a:solidFill>
            </a:endParaRPr>
          </a:p>
        </p:txBody>
      </p:sp>
      <p:sp>
        <p:nvSpPr>
          <p:cNvPr id="56" name="TextBox 55"/>
          <p:cNvSpPr txBox="1"/>
          <p:nvPr/>
        </p:nvSpPr>
        <p:spPr>
          <a:xfrm>
            <a:off x="968636" y="4037014"/>
            <a:ext cx="819455" cy="523220"/>
          </a:xfrm>
          <a:prstGeom prst="rect">
            <a:avLst/>
          </a:prstGeom>
          <a:noFill/>
        </p:spPr>
        <p:txBody>
          <a:bodyPr wrap="none">
            <a:spAutoFit/>
          </a:bodyPr>
          <a:lstStyle/>
          <a:p>
            <a:pPr defTabSz="914400">
              <a:defRPr/>
            </a:pPr>
            <a:r>
              <a:rPr lang="en-GB" sz="1400" b="1" dirty="0">
                <a:solidFill>
                  <a:srgbClr val="1F497D">
                    <a:lumMod val="60000"/>
                    <a:lumOff val="40000"/>
                  </a:srgbClr>
                </a:solidFill>
              </a:rPr>
              <a:t>492 MW</a:t>
            </a:r>
          </a:p>
          <a:p>
            <a:pPr defTabSz="914400">
              <a:defRPr/>
            </a:pPr>
            <a:r>
              <a:rPr lang="en-GB" sz="1400" b="1" dirty="0">
                <a:solidFill>
                  <a:srgbClr val="1F497D">
                    <a:lumMod val="60000"/>
                    <a:lumOff val="40000"/>
                  </a:srgbClr>
                </a:solidFill>
              </a:rPr>
              <a:t>244 ns</a:t>
            </a:r>
          </a:p>
        </p:txBody>
      </p:sp>
      <p:sp>
        <p:nvSpPr>
          <p:cNvPr id="2074" name="TextBox 2073"/>
          <p:cNvSpPr txBox="1"/>
          <p:nvPr/>
        </p:nvSpPr>
        <p:spPr>
          <a:xfrm>
            <a:off x="2420833" y="5137183"/>
            <a:ext cx="1337097" cy="307777"/>
          </a:xfrm>
          <a:prstGeom prst="rect">
            <a:avLst/>
          </a:prstGeom>
          <a:noFill/>
        </p:spPr>
        <p:txBody>
          <a:bodyPr wrap="none">
            <a:spAutoFit/>
          </a:bodyPr>
          <a:lstStyle/>
          <a:p>
            <a:pPr defTabSz="914400">
              <a:defRPr/>
            </a:pPr>
            <a:r>
              <a:rPr lang="en-GB" sz="1400" dirty="0">
                <a:solidFill>
                  <a:prstClr val="black"/>
                </a:solidFill>
              </a:rPr>
              <a:t>2 m, </a:t>
            </a:r>
            <a:r>
              <a:rPr lang="en-GB" sz="1400" dirty="0">
                <a:solidFill>
                  <a:srgbClr val="F79646">
                    <a:lumMod val="75000"/>
                  </a:srgbClr>
                </a:solidFill>
              </a:rPr>
              <a:t>1.83 active</a:t>
            </a:r>
          </a:p>
        </p:txBody>
      </p:sp>
      <p:cxnSp>
        <p:nvCxnSpPr>
          <p:cNvPr id="2076" name="Straight Arrow Connector 2075"/>
          <p:cNvCxnSpPr>
            <a:stCxn id="2074" idx="1"/>
          </p:cNvCxnSpPr>
          <p:nvPr/>
        </p:nvCxnSpPr>
        <p:spPr>
          <a:xfrm flipH="1">
            <a:off x="2057418" y="5291072"/>
            <a:ext cx="363415" cy="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78" name="Straight Arrow Connector 2077"/>
          <p:cNvCxnSpPr>
            <a:stCxn id="2074" idx="3"/>
          </p:cNvCxnSpPr>
          <p:nvPr/>
        </p:nvCxnSpPr>
        <p:spPr>
          <a:xfrm>
            <a:off x="3757930" y="5291072"/>
            <a:ext cx="359812" cy="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79" name="TextBox 2078"/>
          <p:cNvSpPr txBox="1"/>
          <p:nvPr/>
        </p:nvSpPr>
        <p:spPr>
          <a:xfrm>
            <a:off x="4317039" y="4357705"/>
            <a:ext cx="2060331" cy="954107"/>
          </a:xfrm>
          <a:prstGeom prst="rect">
            <a:avLst/>
          </a:prstGeom>
          <a:noFill/>
        </p:spPr>
        <p:txBody>
          <a:bodyPr>
            <a:spAutoFit/>
          </a:bodyPr>
          <a:lstStyle/>
          <a:p>
            <a:pPr defTabSz="914400">
              <a:defRPr/>
            </a:pPr>
            <a:r>
              <a:rPr lang="en-GB" sz="1400" dirty="0">
                <a:solidFill>
                  <a:srgbClr val="F79646">
                    <a:lumMod val="75000"/>
                  </a:srgbClr>
                </a:solidFill>
              </a:rPr>
              <a:t>x 8 accelerating structures, </a:t>
            </a:r>
          </a:p>
          <a:p>
            <a:pPr defTabSz="914400">
              <a:defRPr/>
            </a:pPr>
            <a:r>
              <a:rPr lang="en-GB" sz="1400" dirty="0">
                <a:solidFill>
                  <a:srgbClr val="F79646">
                    <a:lumMod val="75000"/>
                  </a:srgbClr>
                </a:solidFill>
              </a:rPr>
              <a:t>100 MV/m loaded gradient</a:t>
            </a:r>
          </a:p>
        </p:txBody>
      </p:sp>
      <p:sp>
        <p:nvSpPr>
          <p:cNvPr id="29712" name="TextBox 43"/>
          <p:cNvSpPr txBox="1">
            <a:spLocks noChangeArrowheads="1"/>
          </p:cNvSpPr>
          <p:nvPr/>
        </p:nvSpPr>
        <p:spPr bwMode="auto">
          <a:xfrm>
            <a:off x="5300314" y="114301"/>
            <a:ext cx="3164521" cy="523220"/>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2800">
                <a:solidFill>
                  <a:prstClr val="black"/>
                </a:solidFill>
              </a:rPr>
              <a:t>CLIC’k RF unit layout</a:t>
            </a:r>
          </a:p>
        </p:txBody>
      </p:sp>
      <p:sp>
        <p:nvSpPr>
          <p:cNvPr id="29713" name="TextBox 44"/>
          <p:cNvSpPr txBox="1">
            <a:spLocks noChangeArrowheads="1"/>
          </p:cNvSpPr>
          <p:nvPr/>
        </p:nvSpPr>
        <p:spPr bwMode="auto">
          <a:xfrm>
            <a:off x="1844920" y="3692533"/>
            <a:ext cx="1088760" cy="276999"/>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200">
                <a:solidFill>
                  <a:prstClr val="black"/>
                </a:solidFill>
              </a:rPr>
              <a:t>TE01 90</a:t>
            </a:r>
            <a:r>
              <a:rPr lang="en-GB" sz="1200" baseline="30000">
                <a:solidFill>
                  <a:prstClr val="black"/>
                </a:solidFill>
              </a:rPr>
              <a:t>0</a:t>
            </a:r>
            <a:r>
              <a:rPr lang="en-GB" sz="1200">
                <a:solidFill>
                  <a:prstClr val="black"/>
                </a:solidFill>
              </a:rPr>
              <a:t> bend</a:t>
            </a:r>
          </a:p>
        </p:txBody>
      </p:sp>
      <p:cxnSp>
        <p:nvCxnSpPr>
          <p:cNvPr id="47" name="Straight Arrow Connector 46"/>
          <p:cNvCxnSpPr/>
          <p:nvPr/>
        </p:nvCxnSpPr>
        <p:spPr>
          <a:xfrm flipH="1">
            <a:off x="1929912" y="3968750"/>
            <a:ext cx="127488"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715" name="TextBox 157"/>
          <p:cNvSpPr txBox="1">
            <a:spLocks noChangeArrowheads="1"/>
          </p:cNvSpPr>
          <p:nvPr/>
        </p:nvSpPr>
        <p:spPr bwMode="auto">
          <a:xfrm>
            <a:off x="518763" y="3375033"/>
            <a:ext cx="1036027" cy="461963"/>
          </a:xfrm>
          <a:prstGeom prst="rect">
            <a:avLst/>
          </a:prstGeom>
          <a:noFill/>
          <a:ln w="9525">
            <a:noFill/>
            <a:miter lim="800000"/>
            <a:headEnd/>
            <a:tailEnd/>
          </a:ln>
        </p:spPr>
        <p:txBody>
          <a:bodyPr>
            <a:spAutoFit/>
          </a:bodyPr>
          <a:lstStyle/>
          <a:p>
            <a:pPr defTabSz="914400" fontAlgn="base">
              <a:spcBef>
                <a:spcPct val="0"/>
              </a:spcBef>
              <a:spcAft>
                <a:spcPct val="0"/>
              </a:spcAft>
            </a:pPr>
            <a:r>
              <a:rPr lang="en-GB" sz="1200">
                <a:solidFill>
                  <a:prstClr val="black"/>
                </a:solidFill>
              </a:rPr>
              <a:t>TE01 transfer line (? m)</a:t>
            </a:r>
          </a:p>
        </p:txBody>
      </p:sp>
      <p:cxnSp>
        <p:nvCxnSpPr>
          <p:cNvPr id="50" name="Straight Arrow Connector 49"/>
          <p:cNvCxnSpPr/>
          <p:nvPr/>
        </p:nvCxnSpPr>
        <p:spPr>
          <a:xfrm>
            <a:off x="1346689" y="3692525"/>
            <a:ext cx="296008" cy="904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717" name="TextBox 160"/>
          <p:cNvSpPr txBox="1">
            <a:spLocks noChangeArrowheads="1"/>
          </p:cNvSpPr>
          <p:nvPr/>
        </p:nvSpPr>
        <p:spPr bwMode="auto">
          <a:xfrm>
            <a:off x="3009919" y="3606802"/>
            <a:ext cx="2035365" cy="276999"/>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GB" sz="1200">
                <a:solidFill>
                  <a:prstClr val="black"/>
                </a:solidFill>
              </a:rPr>
              <a:t>Inline RF distribution network</a:t>
            </a:r>
          </a:p>
        </p:txBody>
      </p:sp>
      <p:cxnSp>
        <p:nvCxnSpPr>
          <p:cNvPr id="98" name="Straight Arrow Connector 97"/>
          <p:cNvCxnSpPr/>
          <p:nvPr/>
        </p:nvCxnSpPr>
        <p:spPr>
          <a:xfrm flipH="1">
            <a:off x="3386504" y="3840163"/>
            <a:ext cx="164123" cy="3127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719" name="TextBox 164"/>
          <p:cNvSpPr txBox="1">
            <a:spLocks noChangeArrowheads="1"/>
          </p:cNvSpPr>
          <p:nvPr/>
        </p:nvSpPr>
        <p:spPr bwMode="auto">
          <a:xfrm>
            <a:off x="3980001" y="3951288"/>
            <a:ext cx="2061797" cy="277812"/>
          </a:xfrm>
          <a:prstGeom prst="rect">
            <a:avLst/>
          </a:prstGeom>
          <a:noFill/>
          <a:ln w="9525">
            <a:noFill/>
            <a:miter lim="800000"/>
            <a:headEnd/>
            <a:tailEnd/>
          </a:ln>
        </p:spPr>
        <p:txBody>
          <a:bodyPr>
            <a:spAutoFit/>
          </a:bodyPr>
          <a:lstStyle/>
          <a:p>
            <a:pPr defTabSz="914400" fontAlgn="base">
              <a:spcBef>
                <a:spcPct val="0"/>
              </a:spcBef>
              <a:spcAft>
                <a:spcPct val="0"/>
              </a:spcAft>
            </a:pPr>
            <a:r>
              <a:rPr lang="en-GB" sz="1200">
                <a:solidFill>
                  <a:prstClr val="black"/>
                </a:solidFill>
              </a:rPr>
              <a:t>Common vacuum network</a:t>
            </a:r>
          </a:p>
        </p:txBody>
      </p:sp>
      <p:cxnSp>
        <p:nvCxnSpPr>
          <p:cNvPr id="101" name="Straight Arrow Connector 100"/>
          <p:cNvCxnSpPr/>
          <p:nvPr/>
        </p:nvCxnSpPr>
        <p:spPr>
          <a:xfrm flipH="1">
            <a:off x="4117731" y="4197350"/>
            <a:ext cx="266700" cy="160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9" name="TextBox 168"/>
          <p:cNvSpPr txBox="1"/>
          <p:nvPr/>
        </p:nvSpPr>
        <p:spPr>
          <a:xfrm>
            <a:off x="2306532" y="1497046"/>
            <a:ext cx="1655005" cy="307777"/>
          </a:xfrm>
          <a:prstGeom prst="rect">
            <a:avLst/>
          </a:prstGeom>
          <a:noFill/>
        </p:spPr>
        <p:txBody>
          <a:bodyPr wrap="none">
            <a:spAutoFit/>
          </a:bodyPr>
          <a:lstStyle/>
          <a:p>
            <a:pPr defTabSz="914400">
              <a:defRPr/>
            </a:pPr>
            <a:r>
              <a:rPr lang="en-GB" sz="1400" b="1" dirty="0">
                <a:solidFill>
                  <a:srgbClr val="F79646">
                    <a:lumMod val="75000"/>
                  </a:srgbClr>
                </a:solidFill>
              </a:rPr>
              <a:t>460 kV, 2 </a:t>
            </a:r>
            <a:r>
              <a:rPr lang="en-GB" sz="1400" b="1" dirty="0">
                <a:solidFill>
                  <a:srgbClr val="F79646">
                    <a:lumMod val="75000"/>
                  </a:srgbClr>
                </a:solidFill>
                <a:sym typeface="Symbol"/>
              </a:rPr>
              <a:t>s flat top</a:t>
            </a:r>
            <a:endParaRPr lang="en-GB" sz="1400" b="1" dirty="0">
              <a:solidFill>
                <a:srgbClr val="F79646">
                  <a:lumMod val="75000"/>
                </a:srgbClr>
              </a:solidFill>
            </a:endParaRPr>
          </a:p>
        </p:txBody>
      </p:sp>
      <p:sp>
        <p:nvSpPr>
          <p:cNvPr id="170" name="TextBox 169"/>
          <p:cNvSpPr txBox="1"/>
          <p:nvPr/>
        </p:nvSpPr>
        <p:spPr>
          <a:xfrm>
            <a:off x="3596054" y="2444783"/>
            <a:ext cx="628698" cy="307777"/>
          </a:xfrm>
          <a:prstGeom prst="rect">
            <a:avLst/>
          </a:prstGeom>
          <a:noFill/>
        </p:spPr>
        <p:txBody>
          <a:bodyPr wrap="none">
            <a:spAutoFit/>
          </a:bodyPr>
          <a:lstStyle/>
          <a:p>
            <a:pPr defTabSz="914400">
              <a:defRPr/>
            </a:pPr>
            <a:r>
              <a:rPr lang="en-GB" sz="1400" b="1" dirty="0">
                <a:solidFill>
                  <a:srgbClr val="1F497D">
                    <a:lumMod val="60000"/>
                    <a:lumOff val="40000"/>
                  </a:srgbClr>
                </a:solidFill>
              </a:rPr>
              <a:t>x 4.64</a:t>
            </a:r>
          </a:p>
        </p:txBody>
      </p:sp>
      <p:sp>
        <p:nvSpPr>
          <p:cNvPr id="29723" name="TextBox 2"/>
          <p:cNvSpPr txBox="1">
            <a:spLocks noChangeArrowheads="1"/>
          </p:cNvSpPr>
          <p:nvPr/>
        </p:nvSpPr>
        <p:spPr bwMode="auto">
          <a:xfrm>
            <a:off x="4290648" y="638176"/>
            <a:ext cx="4686300" cy="1754326"/>
          </a:xfrm>
          <a:prstGeom prst="rect">
            <a:avLst/>
          </a:prstGeom>
          <a:noFill/>
          <a:ln w="9525">
            <a:noFill/>
            <a:miter lim="800000"/>
            <a:headEnd/>
            <a:tailEnd/>
          </a:ln>
        </p:spPr>
        <p:txBody>
          <a:bodyPr>
            <a:spAutoFit/>
          </a:bodyPr>
          <a:lstStyle/>
          <a:p>
            <a:pPr defTabSz="914400" fontAlgn="base">
              <a:spcBef>
                <a:spcPct val="0"/>
              </a:spcBef>
              <a:spcAft>
                <a:spcPct val="0"/>
              </a:spcAft>
            </a:pPr>
            <a:r>
              <a:rPr lang="en-GB">
                <a:solidFill>
                  <a:prstClr val="black"/>
                </a:solidFill>
              </a:rPr>
              <a:t>The alternative PC schemes certainly must be considered (especially for the low energy machine), but for our evaluation, we will keep DM SLED II as a base line option, as its performance was confirmed through the high RF power testing.</a:t>
            </a:r>
          </a:p>
        </p:txBody>
      </p:sp>
      <p:sp>
        <p:nvSpPr>
          <p:cNvPr id="29724" name="TextBox 3"/>
          <p:cNvSpPr txBox="1">
            <a:spLocks noChangeArrowheads="1"/>
          </p:cNvSpPr>
          <p:nvPr/>
        </p:nvSpPr>
        <p:spPr bwMode="auto">
          <a:xfrm>
            <a:off x="659428" y="5661025"/>
            <a:ext cx="7561385" cy="641350"/>
          </a:xfrm>
          <a:prstGeom prst="rect">
            <a:avLst/>
          </a:prstGeom>
          <a:noFill/>
          <a:ln w="9525">
            <a:noFill/>
            <a:miter lim="800000"/>
            <a:headEnd/>
            <a:tailEnd/>
          </a:ln>
        </p:spPr>
        <p:txBody>
          <a:bodyPr>
            <a:spAutoFit/>
          </a:bodyPr>
          <a:lstStyle/>
          <a:p>
            <a:pPr defTabSz="914400" fontAlgn="base">
              <a:spcBef>
                <a:spcPct val="0"/>
              </a:spcBef>
              <a:spcAft>
                <a:spcPct val="0"/>
              </a:spcAft>
            </a:pPr>
            <a:r>
              <a:rPr lang="en-GB">
                <a:solidFill>
                  <a:prstClr val="black"/>
                </a:solidFill>
              </a:rPr>
              <a:t>Compared to NLC, the energy gain per unit in CLIC’k case is 26% lower (need more klystrons per meter), but the unit active length  is ~ 2 time shorter.</a:t>
            </a:r>
          </a:p>
        </p:txBody>
      </p:sp>
    </p:spTree>
    <p:extLst>
      <p:ext uri="{BB962C8B-B14F-4D97-AF65-F5344CB8AC3E}">
        <p14:creationId xmlns:p14="http://schemas.microsoft.com/office/powerpoint/2010/main" val="132664884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6178" y="30307"/>
            <a:ext cx="7410739" cy="1216602"/>
          </a:xfrm>
        </p:spPr>
        <p:txBody>
          <a:bodyPr rtlCol="0">
            <a:normAutofit fontScale="90000"/>
          </a:bodyPr>
          <a:lstStyle/>
          <a:p>
            <a:pPr defTabSz="456880" eaLnBrk="1" fontAlgn="auto" hangingPunct="1">
              <a:spcAft>
                <a:spcPts val="0"/>
              </a:spcAft>
              <a:defRPr/>
            </a:pPr>
            <a:r>
              <a:rPr lang="en-US" dirty="0" err="1" smtClean="0">
                <a:ea typeface="+mj-ea"/>
                <a:cs typeface="+mj-cs"/>
              </a:rPr>
              <a:t>Organisation</a:t>
            </a:r>
            <a:r>
              <a:rPr lang="en-US" dirty="0" smtClean="0">
                <a:ea typeface="+mj-ea"/>
                <a:cs typeface="+mj-cs"/>
              </a:rPr>
              <a:t> of CLIC detector and physics study</a:t>
            </a:r>
            <a:endParaRPr lang="en-US" dirty="0">
              <a:ea typeface="+mj-ea"/>
              <a:cs typeface="+mj-cs"/>
            </a:endParaRPr>
          </a:p>
        </p:txBody>
      </p:sp>
      <p:sp>
        <p:nvSpPr>
          <p:cNvPr id="5" name="Slide Number Placeholder 4"/>
          <p:cNvSpPr>
            <a:spLocks noGrp="1"/>
          </p:cNvSpPr>
          <p:nvPr>
            <p:ph type="sldNum" sz="quarter" idx="10"/>
          </p:nvPr>
        </p:nvSpPr>
        <p:spPr/>
        <p:txBody>
          <a:bodyPr/>
          <a:lstStyle>
            <a:lvl1pPr eaLnBrk="0" hangingPunct="0">
              <a:defRPr sz="1800">
                <a:solidFill>
                  <a:schemeClr val="tx1"/>
                </a:solidFill>
                <a:latin typeface="Arial" pitchFamily="34" charset="0"/>
                <a:ea typeface="ＭＳ Ｐゴシック" pitchFamily="34" charset="-128"/>
              </a:defRPr>
            </a:lvl1pPr>
            <a:lvl2pPr marL="675274" indent="-259721" eaLnBrk="0" hangingPunct="0">
              <a:defRPr sz="1800">
                <a:solidFill>
                  <a:schemeClr val="tx1"/>
                </a:solidFill>
                <a:latin typeface="Arial" pitchFamily="34" charset="0"/>
                <a:ea typeface="ＭＳ Ｐゴシック" pitchFamily="34" charset="-128"/>
              </a:defRPr>
            </a:lvl2pPr>
            <a:lvl3pPr marL="1038883" indent="-207776" eaLnBrk="0" hangingPunct="0">
              <a:defRPr sz="1800">
                <a:solidFill>
                  <a:schemeClr val="tx1"/>
                </a:solidFill>
                <a:latin typeface="Arial" pitchFamily="34" charset="0"/>
                <a:ea typeface="ＭＳ Ｐゴシック" pitchFamily="34" charset="-128"/>
              </a:defRPr>
            </a:lvl3pPr>
            <a:lvl4pPr marL="1454436" indent="-207776" eaLnBrk="0" hangingPunct="0">
              <a:defRPr sz="1800">
                <a:solidFill>
                  <a:schemeClr val="tx1"/>
                </a:solidFill>
                <a:latin typeface="Arial" pitchFamily="34" charset="0"/>
                <a:ea typeface="ＭＳ Ｐゴシック" pitchFamily="34" charset="-128"/>
              </a:defRPr>
            </a:lvl4pPr>
            <a:lvl5pPr marL="1869990" indent="-207776" eaLnBrk="0" hangingPunct="0">
              <a:defRPr sz="1800">
                <a:solidFill>
                  <a:schemeClr val="tx1"/>
                </a:solidFill>
                <a:latin typeface="Arial" pitchFamily="34" charset="0"/>
                <a:ea typeface="ＭＳ Ｐゴシック" pitchFamily="34" charset="-128"/>
              </a:defRPr>
            </a:lvl5pPr>
            <a:lvl6pPr marL="2285542" indent="-207776" defTabSz="454512" eaLnBrk="0" fontAlgn="base" hangingPunct="0">
              <a:spcBef>
                <a:spcPct val="0"/>
              </a:spcBef>
              <a:spcAft>
                <a:spcPct val="0"/>
              </a:spcAft>
              <a:defRPr sz="1800">
                <a:solidFill>
                  <a:schemeClr val="tx1"/>
                </a:solidFill>
                <a:latin typeface="Arial" pitchFamily="34" charset="0"/>
                <a:ea typeface="ＭＳ Ｐゴシック" pitchFamily="34" charset="-128"/>
              </a:defRPr>
            </a:lvl6pPr>
            <a:lvl7pPr marL="2701096" indent="-207776" defTabSz="454512" eaLnBrk="0" fontAlgn="base" hangingPunct="0">
              <a:spcBef>
                <a:spcPct val="0"/>
              </a:spcBef>
              <a:spcAft>
                <a:spcPct val="0"/>
              </a:spcAft>
              <a:defRPr sz="1800">
                <a:solidFill>
                  <a:schemeClr val="tx1"/>
                </a:solidFill>
                <a:latin typeface="Arial" pitchFamily="34" charset="0"/>
                <a:ea typeface="ＭＳ Ｐゴシック" pitchFamily="34" charset="-128"/>
              </a:defRPr>
            </a:lvl7pPr>
            <a:lvl8pPr marL="3116649" indent="-207776" defTabSz="454512" eaLnBrk="0" fontAlgn="base" hangingPunct="0">
              <a:spcBef>
                <a:spcPct val="0"/>
              </a:spcBef>
              <a:spcAft>
                <a:spcPct val="0"/>
              </a:spcAft>
              <a:defRPr sz="1800">
                <a:solidFill>
                  <a:schemeClr val="tx1"/>
                </a:solidFill>
                <a:latin typeface="Arial" pitchFamily="34" charset="0"/>
                <a:ea typeface="ＭＳ Ｐゴシック" pitchFamily="34" charset="-128"/>
              </a:defRPr>
            </a:lvl8pPr>
            <a:lvl9pPr marL="3532203" indent="-207776" defTabSz="454512" eaLnBrk="0" fontAlgn="base" hangingPunct="0">
              <a:spcBef>
                <a:spcPct val="0"/>
              </a:spcBef>
              <a:spcAft>
                <a:spcPct val="0"/>
              </a:spcAft>
              <a:defRPr sz="1800">
                <a:solidFill>
                  <a:schemeClr val="tx1"/>
                </a:solidFill>
                <a:latin typeface="Arial" pitchFamily="34" charset="0"/>
                <a:ea typeface="ＭＳ Ｐゴシック" pitchFamily="34" charset="-128"/>
              </a:defRPr>
            </a:lvl9pPr>
          </a:lstStyle>
          <a:p>
            <a:pPr eaLnBrk="1" hangingPunct="1"/>
            <a:fld id="{089096C8-7C65-4B32-85DE-071862E814DF}" type="slidenum">
              <a:rPr lang="en-US" sz="1200">
                <a:solidFill>
                  <a:srgbClr val="898989"/>
                </a:solidFill>
              </a:rPr>
              <a:pPr eaLnBrk="1" hangingPunct="1"/>
              <a:t>4</a:t>
            </a:fld>
            <a:endParaRPr lang="en-US" sz="1200">
              <a:solidFill>
                <a:srgbClr val="898989"/>
              </a:solidFill>
            </a:endParaRPr>
          </a:p>
        </p:txBody>
      </p:sp>
      <p:sp>
        <p:nvSpPr>
          <p:cNvPr id="46083" name="TextBox 5"/>
          <p:cNvSpPr txBox="1">
            <a:spLocks noChangeArrowheads="1"/>
          </p:cNvSpPr>
          <p:nvPr/>
        </p:nvSpPr>
        <p:spPr bwMode="auto">
          <a:xfrm>
            <a:off x="831273" y="1246910"/>
            <a:ext cx="8244528" cy="70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defTabSz="454512" eaLnBrk="1" fontAlgn="base" hangingPunct="1">
              <a:spcBef>
                <a:spcPct val="0"/>
              </a:spcBef>
              <a:spcAft>
                <a:spcPct val="0"/>
              </a:spcAft>
            </a:pPr>
            <a:r>
              <a:rPr lang="en-US" smtClean="0">
                <a:solidFill>
                  <a:prstClr val="black"/>
                </a:solidFill>
              </a:rPr>
              <a:t>Pre-collaboration structure, based on a </a:t>
            </a:r>
            <a:r>
              <a:rPr lang="en-US" altLang="en-US" smtClean="0">
                <a:solidFill>
                  <a:prstClr val="black"/>
                </a:solidFill>
              </a:rPr>
              <a:t>“</a:t>
            </a:r>
            <a:r>
              <a:rPr lang="en-US" smtClean="0">
                <a:solidFill>
                  <a:prstClr val="black"/>
                </a:solidFill>
              </a:rPr>
              <a:t>Memorandum on Cooperation</a:t>
            </a:r>
            <a:r>
              <a:rPr lang="en-US" altLang="en-US" smtClean="0">
                <a:solidFill>
                  <a:prstClr val="black"/>
                </a:solidFill>
              </a:rPr>
              <a:t>”</a:t>
            </a:r>
            <a:endParaRPr lang="en-US" smtClean="0">
              <a:solidFill>
                <a:prstClr val="black"/>
              </a:solidFill>
            </a:endParaRPr>
          </a:p>
          <a:p>
            <a:pPr defTabSz="454512" eaLnBrk="1" fontAlgn="base" hangingPunct="1">
              <a:spcBef>
                <a:spcPct val="0"/>
              </a:spcBef>
              <a:spcAft>
                <a:spcPct val="0"/>
              </a:spcAft>
            </a:pPr>
            <a:r>
              <a:rPr lang="en-US" b="1" smtClean="0">
                <a:solidFill>
                  <a:prstClr val="black"/>
                </a:solidFill>
              </a:rPr>
              <a:t>http://lcd.web.cern.ch/LCD/Home/MoC.html</a:t>
            </a:r>
          </a:p>
        </p:txBody>
      </p:sp>
      <p:sp>
        <p:nvSpPr>
          <p:cNvPr id="46084" name="Rectangle 4"/>
          <p:cNvSpPr>
            <a:spLocks noChangeArrowheads="1"/>
          </p:cNvSpPr>
          <p:nvPr/>
        </p:nvSpPr>
        <p:spPr bwMode="auto">
          <a:xfrm>
            <a:off x="1991615" y="1287657"/>
            <a:ext cx="184694"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wrap="none" lIns="91422" tIns="45711" rIns="91422" bIns="45711" anchor="ctr">
            <a:spAutoFit/>
          </a:bodyPr>
          <a:lstStyle/>
          <a:p>
            <a:pPr algn="ctr" defTabSz="454512" eaLnBrk="0" fontAlgn="base" hangingPunct="0">
              <a:spcBef>
                <a:spcPct val="0"/>
              </a:spcBef>
              <a:spcAft>
                <a:spcPct val="0"/>
              </a:spcAft>
            </a:pPr>
            <a:endParaRPr lang="en-US" sz="2800">
              <a:solidFill>
                <a:srgbClr val="0066FF"/>
              </a:solidFill>
              <a:latin typeface="Times New Roman" pitchFamily="18" charset="0"/>
              <a:ea typeface="ＭＳ Ｐゴシック" pitchFamily="34" charset="-128"/>
            </a:endParaRPr>
          </a:p>
        </p:txBody>
      </p:sp>
      <p:grpSp>
        <p:nvGrpSpPr>
          <p:cNvPr id="46085" name="Group 22"/>
          <p:cNvGrpSpPr>
            <a:grpSpLocks/>
          </p:cNvGrpSpPr>
          <p:nvPr/>
        </p:nvGrpSpPr>
        <p:grpSpPr bwMode="auto">
          <a:xfrm>
            <a:off x="959718" y="1985825"/>
            <a:ext cx="7214465" cy="3579091"/>
            <a:chOff x="775418" y="2026073"/>
            <a:chExt cx="7657200" cy="3965575"/>
          </a:xfrm>
        </p:grpSpPr>
        <p:pic>
          <p:nvPicPr>
            <p:cNvPr id="46087" name="Picture 6"/>
            <p:cNvPicPr>
              <a:picLocks noChangeAspect="1" noChangeArrowheads="1"/>
            </p:cNvPicPr>
            <p:nvPr/>
          </p:nvPicPr>
          <p:blipFill>
            <a:blip r:embed="rId2">
              <a:extLst>
                <a:ext uri="{28A0092B-C50C-407E-A947-70E740481C1C}">
                  <a14:useLocalDpi xmlns:a14="http://schemas.microsoft.com/office/drawing/2010/main" val="0"/>
                </a:ext>
              </a:extLst>
            </a:blip>
            <a:srcRect r="-490"/>
            <a:stretch>
              <a:fillRect/>
            </a:stretch>
          </p:blipFill>
          <p:spPr bwMode="auto">
            <a:xfrm>
              <a:off x="775418" y="2026073"/>
              <a:ext cx="7657200"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8" name="Oval 31"/>
            <p:cNvSpPr>
              <a:spLocks noChangeArrowheads="1"/>
            </p:cNvSpPr>
            <p:nvPr/>
          </p:nvSpPr>
          <p:spPr bwMode="auto">
            <a:xfrm>
              <a:off x="4015505" y="2834110"/>
              <a:ext cx="84138"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89" name="Oval 34"/>
            <p:cNvSpPr>
              <a:spLocks noChangeArrowheads="1"/>
            </p:cNvSpPr>
            <p:nvPr/>
          </p:nvSpPr>
          <p:spPr bwMode="auto">
            <a:xfrm>
              <a:off x="3985343" y="3200823"/>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0" name="Oval 39"/>
            <p:cNvSpPr>
              <a:spLocks noChangeArrowheads="1"/>
            </p:cNvSpPr>
            <p:nvPr/>
          </p:nvSpPr>
          <p:spPr bwMode="auto">
            <a:xfrm>
              <a:off x="4252043" y="3015085"/>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1" name="Oval 40"/>
            <p:cNvSpPr>
              <a:spLocks noChangeArrowheads="1"/>
            </p:cNvSpPr>
            <p:nvPr/>
          </p:nvSpPr>
          <p:spPr bwMode="auto">
            <a:xfrm>
              <a:off x="1796180" y="3129385"/>
              <a:ext cx="82550"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2" name="Oval 41"/>
            <p:cNvSpPr>
              <a:spLocks noChangeArrowheads="1"/>
            </p:cNvSpPr>
            <p:nvPr/>
          </p:nvSpPr>
          <p:spPr bwMode="auto">
            <a:xfrm>
              <a:off x="4280618" y="2622973"/>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3" name="Oval 46"/>
            <p:cNvSpPr>
              <a:spLocks noChangeArrowheads="1"/>
            </p:cNvSpPr>
            <p:nvPr/>
          </p:nvSpPr>
          <p:spPr bwMode="auto">
            <a:xfrm>
              <a:off x="5019960" y="3387090"/>
              <a:ext cx="84138"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4" name="Oval 61"/>
            <p:cNvSpPr>
              <a:spLocks noChangeArrowheads="1"/>
            </p:cNvSpPr>
            <p:nvPr/>
          </p:nvSpPr>
          <p:spPr bwMode="auto">
            <a:xfrm>
              <a:off x="4058368" y="2851573"/>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5" name="Oval 59"/>
            <p:cNvSpPr>
              <a:spLocks noChangeArrowheads="1"/>
            </p:cNvSpPr>
            <p:nvPr/>
          </p:nvSpPr>
          <p:spPr bwMode="auto">
            <a:xfrm>
              <a:off x="4583830" y="3080173"/>
              <a:ext cx="85725"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6" name="Oval 59"/>
            <p:cNvSpPr>
              <a:spLocks noChangeArrowheads="1"/>
            </p:cNvSpPr>
            <p:nvPr/>
          </p:nvSpPr>
          <p:spPr bwMode="auto">
            <a:xfrm>
              <a:off x="4728822" y="3144201"/>
              <a:ext cx="85725"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7" name="Oval 59"/>
            <p:cNvSpPr>
              <a:spLocks noChangeArrowheads="1"/>
            </p:cNvSpPr>
            <p:nvPr/>
          </p:nvSpPr>
          <p:spPr bwMode="auto">
            <a:xfrm>
              <a:off x="4708448" y="2834110"/>
              <a:ext cx="87313" cy="87312"/>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8" name="Oval 59"/>
            <p:cNvSpPr>
              <a:spLocks noChangeArrowheads="1"/>
            </p:cNvSpPr>
            <p:nvPr/>
          </p:nvSpPr>
          <p:spPr bwMode="auto">
            <a:xfrm>
              <a:off x="4280618" y="2765848"/>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099" name="Oval 33"/>
            <p:cNvSpPr>
              <a:spLocks noChangeArrowheads="1"/>
            </p:cNvSpPr>
            <p:nvPr/>
          </p:nvSpPr>
          <p:spPr bwMode="auto">
            <a:xfrm>
              <a:off x="4372693" y="2980160"/>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100" name="Oval 33"/>
            <p:cNvSpPr>
              <a:spLocks noChangeArrowheads="1"/>
            </p:cNvSpPr>
            <p:nvPr/>
          </p:nvSpPr>
          <p:spPr bwMode="auto">
            <a:xfrm>
              <a:off x="4493343" y="2930732"/>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101" name="Oval 61"/>
            <p:cNvSpPr>
              <a:spLocks noChangeArrowheads="1"/>
            </p:cNvSpPr>
            <p:nvPr/>
          </p:nvSpPr>
          <p:spPr bwMode="auto">
            <a:xfrm>
              <a:off x="3990967" y="2879720"/>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sp>
          <p:nvSpPr>
            <p:cNvPr id="46102" name="Oval 33"/>
            <p:cNvSpPr>
              <a:spLocks noChangeArrowheads="1"/>
            </p:cNvSpPr>
            <p:nvPr/>
          </p:nvSpPr>
          <p:spPr bwMode="auto">
            <a:xfrm>
              <a:off x="4547264" y="2888512"/>
              <a:ext cx="84137" cy="79375"/>
            </a:xfrm>
            <a:prstGeom prst="ellipse">
              <a:avLst/>
            </a:prstGeom>
            <a:gradFill rotWithShape="1">
              <a:gsLst>
                <a:gs pos="0">
                  <a:srgbClr val="FF0000"/>
                </a:gs>
                <a:gs pos="100000">
                  <a:srgbClr val="760000"/>
                </a:gs>
              </a:gsLst>
              <a:path path="shape">
                <a:fillToRect l="50000" t="50000" r="50000" b="50000"/>
              </a:path>
            </a:gradFill>
            <a:ln w="19050">
              <a:solidFill>
                <a:srgbClr val="FFFFCC"/>
              </a:solidFill>
              <a:round/>
              <a:headEnd/>
              <a:tailEnd/>
            </a:ln>
          </p:spPr>
          <p:txBody>
            <a:bodyPr wrap="none" anchor="ctr"/>
            <a:lstStyle/>
            <a:p>
              <a:pPr defTabSz="454512" eaLnBrk="0" fontAlgn="base" hangingPunct="0">
                <a:spcBef>
                  <a:spcPct val="0"/>
                </a:spcBef>
                <a:spcAft>
                  <a:spcPct val="0"/>
                </a:spcAft>
              </a:pPr>
              <a:endParaRPr lang="en-US" sz="2400">
                <a:solidFill>
                  <a:prstClr val="black"/>
                </a:solidFill>
                <a:latin typeface="Arial" pitchFamily="34" charset="0"/>
                <a:ea typeface="ＭＳ Ｐゴシック" pitchFamily="34" charset="-128"/>
              </a:endParaRPr>
            </a:p>
          </p:txBody>
        </p:sp>
      </p:grpSp>
      <p:sp>
        <p:nvSpPr>
          <p:cNvPr id="46086" name="TextBox 2"/>
          <p:cNvSpPr txBox="1">
            <a:spLocks noChangeArrowheads="1"/>
          </p:cNvSpPr>
          <p:nvPr/>
        </p:nvSpPr>
        <p:spPr bwMode="auto">
          <a:xfrm>
            <a:off x="896244" y="5614007"/>
            <a:ext cx="8179583" cy="13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eaLnBrk="0" hangingPunct="0">
              <a:defRPr sz="2000">
                <a:solidFill>
                  <a:schemeClr val="tx1"/>
                </a:solidFill>
                <a:latin typeface="Arial" pitchFamily="34" charset="0"/>
                <a:ea typeface="ＭＳ Ｐゴシック" pitchFamily="34" charset="-128"/>
              </a:defRPr>
            </a:lvl1pPr>
            <a:lvl2pPr marL="742950" indent="-285750" eaLnBrk="0" hangingPunct="0">
              <a:defRPr sz="2000">
                <a:solidFill>
                  <a:schemeClr val="tx1"/>
                </a:solidFill>
                <a:latin typeface="Arial" pitchFamily="34" charset="0"/>
                <a:ea typeface="ＭＳ Ｐゴシック" pitchFamily="34" charset="-128"/>
              </a:defRPr>
            </a:lvl2pPr>
            <a:lvl3pPr marL="1143000" indent="-228600" eaLnBrk="0" hangingPunct="0">
              <a:defRPr sz="2000">
                <a:solidFill>
                  <a:schemeClr val="tx1"/>
                </a:solidFill>
                <a:latin typeface="Arial" pitchFamily="34" charset="0"/>
                <a:ea typeface="ＭＳ Ｐゴシック" pitchFamily="34" charset="-128"/>
              </a:defRPr>
            </a:lvl3pPr>
            <a:lvl4pPr marL="1600200" indent="-228600" eaLnBrk="0" hangingPunct="0">
              <a:defRPr sz="2000">
                <a:solidFill>
                  <a:schemeClr val="tx1"/>
                </a:solidFill>
                <a:latin typeface="Arial" pitchFamily="34" charset="0"/>
                <a:ea typeface="ＭＳ Ｐゴシック" pitchFamily="34" charset="-128"/>
              </a:defRPr>
            </a:lvl4pPr>
            <a:lvl5pPr marL="2057400" indent="-228600" eaLnBrk="0" hangingPunct="0">
              <a:defRPr sz="2000">
                <a:solidFill>
                  <a:schemeClr val="tx1"/>
                </a:solidFill>
                <a:latin typeface="Arial" pitchFamily="34" charset="0"/>
                <a:ea typeface="ＭＳ Ｐゴシック" pitchFamily="34" charset="-128"/>
              </a:defRPr>
            </a:lvl5pPr>
            <a:lvl6pPr marL="25146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6pPr>
            <a:lvl7pPr marL="29718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7pPr>
            <a:lvl8pPr marL="34290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8pPr>
            <a:lvl9pPr marL="3886200" indent="-228600" defTabSz="500063" eaLnBrk="0" fontAlgn="base" hangingPunct="0">
              <a:spcBef>
                <a:spcPct val="0"/>
              </a:spcBef>
              <a:spcAft>
                <a:spcPct val="0"/>
              </a:spcAft>
              <a:defRPr sz="2000">
                <a:solidFill>
                  <a:schemeClr val="tx1"/>
                </a:solidFill>
                <a:latin typeface="Arial" pitchFamily="34" charset="0"/>
                <a:ea typeface="ＭＳ Ｐゴシック" pitchFamily="34" charset="-128"/>
              </a:defRPr>
            </a:lvl9pPr>
          </a:lstStyle>
          <a:p>
            <a:pPr defTabSz="454512" eaLnBrk="1" fontAlgn="base" hangingPunct="1">
              <a:spcBef>
                <a:spcPct val="0"/>
              </a:spcBef>
              <a:spcAft>
                <a:spcPct val="0"/>
              </a:spcAft>
            </a:pPr>
            <a:r>
              <a:rPr lang="en-US" dirty="0" smtClean="0">
                <a:solidFill>
                  <a:srgbClr val="FF0000"/>
                </a:solidFill>
              </a:rPr>
              <a:t>Light-weight collaborative structure =&gt; </a:t>
            </a:r>
            <a:r>
              <a:rPr lang="en-US" b="1" dirty="0" smtClean="0">
                <a:solidFill>
                  <a:srgbClr val="FF0000"/>
                </a:solidFill>
              </a:rPr>
              <a:t>partners join on </a:t>
            </a:r>
            <a:r>
              <a:rPr lang="en-US" altLang="en-US" b="1" dirty="0" smtClean="0">
                <a:solidFill>
                  <a:srgbClr val="FF0000"/>
                </a:solidFill>
              </a:rPr>
              <a:t>“</a:t>
            </a:r>
            <a:r>
              <a:rPr lang="en-US" b="1" dirty="0" smtClean="0">
                <a:solidFill>
                  <a:srgbClr val="FF0000"/>
                </a:solidFill>
              </a:rPr>
              <a:t>best effort</a:t>
            </a:r>
            <a:r>
              <a:rPr lang="en-US" altLang="en-US" b="1" dirty="0" smtClean="0">
                <a:solidFill>
                  <a:srgbClr val="FF0000"/>
                </a:solidFill>
              </a:rPr>
              <a:t>”</a:t>
            </a:r>
            <a:r>
              <a:rPr lang="en-US" b="1" dirty="0" smtClean="0">
                <a:solidFill>
                  <a:srgbClr val="FF0000"/>
                </a:solidFill>
              </a:rPr>
              <a:t> basis</a:t>
            </a:r>
          </a:p>
          <a:p>
            <a:pPr defTabSz="454512" eaLnBrk="1" fontAlgn="base" hangingPunct="1">
              <a:spcBef>
                <a:spcPct val="0"/>
              </a:spcBef>
              <a:spcAft>
                <a:spcPct val="0"/>
              </a:spcAft>
            </a:pPr>
            <a:r>
              <a:rPr lang="en-US" dirty="0" err="1" smtClean="0">
                <a:solidFill>
                  <a:srgbClr val="FF0000"/>
                </a:solidFill>
              </a:rPr>
              <a:t>Organisation</a:t>
            </a:r>
            <a:r>
              <a:rPr lang="en-US" dirty="0" smtClean="0">
                <a:solidFill>
                  <a:srgbClr val="FF0000"/>
                </a:solidFill>
              </a:rPr>
              <a:t> resembling most particle physics experiments</a:t>
            </a:r>
          </a:p>
          <a:p>
            <a:pPr defTabSz="454512" eaLnBrk="1" fontAlgn="base" hangingPunct="1">
              <a:spcBef>
                <a:spcPct val="0"/>
              </a:spcBef>
              <a:spcAft>
                <a:spcPct val="0"/>
              </a:spcAft>
            </a:pPr>
            <a:r>
              <a:rPr lang="en-US" dirty="0" smtClean="0">
                <a:solidFill>
                  <a:srgbClr val="FF0000"/>
                </a:solidFill>
              </a:rPr>
              <a:t>Central body is the Institute Board</a:t>
            </a:r>
          </a:p>
        </p:txBody>
      </p:sp>
    </p:spTree>
    <p:extLst>
      <p:ext uri="{BB962C8B-B14F-4D97-AF65-F5344CB8AC3E}">
        <p14:creationId xmlns:p14="http://schemas.microsoft.com/office/powerpoint/2010/main" val="89171476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7744" y="2204864"/>
            <a:ext cx="4566058" cy="523220"/>
          </a:xfrm>
          <a:prstGeom prst="rect">
            <a:avLst/>
          </a:prstGeom>
          <a:noFill/>
        </p:spPr>
        <p:txBody>
          <a:bodyPr wrap="none" rtlCol="0">
            <a:spAutoFit/>
          </a:bodyPr>
          <a:lstStyle/>
          <a:p>
            <a:r>
              <a:rPr lang="en-GB" sz="2800" dirty="0" smtClean="0"/>
              <a:t>Low emittance and luminosity</a:t>
            </a:r>
            <a:endParaRPr lang="en-GB" sz="2800" dirty="0"/>
          </a:p>
        </p:txBody>
      </p:sp>
    </p:spTree>
    <p:extLst>
      <p:ext uri="{BB962C8B-B14F-4D97-AF65-F5344CB8AC3E}">
        <p14:creationId xmlns:p14="http://schemas.microsoft.com/office/powerpoint/2010/main" val="302165573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Emittance Generation</a:t>
            </a:r>
            <a:endParaRPr lang="en-US" dirty="0"/>
          </a:p>
        </p:txBody>
      </p:sp>
      <p:sp>
        <p:nvSpPr>
          <p:cNvPr id="6" name="Slide Number Placeholder 5"/>
          <p:cNvSpPr>
            <a:spLocks noGrp="1"/>
          </p:cNvSpPr>
          <p:nvPr>
            <p:ph type="sldNum" sz="quarter" idx="12"/>
          </p:nvPr>
        </p:nvSpPr>
        <p:spPr/>
        <p:txBody>
          <a:bodyPr/>
          <a:lstStyle/>
          <a:p>
            <a:fld id="{0D1D6AF9-1F0E-2547-B7C2-EBD1501318D2}" type="slidenum">
              <a:rPr lang="en-US" smtClean="0"/>
              <a:pPr/>
              <a:t>41</a:t>
            </a:fld>
            <a:endParaRPr lang="en-US"/>
          </a:p>
        </p:txBody>
      </p:sp>
      <p:sp>
        <p:nvSpPr>
          <p:cNvPr id="15" name="TextBox 14"/>
          <p:cNvSpPr txBox="1"/>
          <p:nvPr/>
        </p:nvSpPr>
        <p:spPr>
          <a:xfrm>
            <a:off x="6003107" y="5089663"/>
            <a:ext cx="2908900" cy="1351419"/>
          </a:xfrm>
          <a:prstGeom prst="rect">
            <a:avLst/>
          </a:prstGeom>
          <a:solidFill>
            <a:srgbClr val="F2F2F2"/>
          </a:solidFill>
          <a:effectLst>
            <a:outerShdw blurRad="50800" dist="38100" dir="2700000" algn="tl" rotWithShape="0">
              <a:prstClr val="black">
                <a:alpha val="40000"/>
              </a:prstClr>
            </a:outerShdw>
          </a:effectLst>
        </p:spPr>
        <p:txBody>
          <a:bodyPr wrap="square" lIns="91328" tIns="45666" rIns="91328" bIns="45666" rtlCol="0">
            <a:spAutoFit/>
          </a:bodyPr>
          <a:lstStyle/>
          <a:p>
            <a:r>
              <a:rPr lang="en-US" sz="1600" dirty="0"/>
              <a:t>CLIC @3 </a:t>
            </a:r>
            <a:r>
              <a:rPr lang="en-US" sz="1600" dirty="0" err="1"/>
              <a:t>TeV</a:t>
            </a:r>
            <a:r>
              <a:rPr lang="en-US" sz="1600" dirty="0"/>
              <a:t> would achieve 1/3 of nominal luminosity with ATF performance</a:t>
            </a:r>
          </a:p>
          <a:p>
            <a:endParaRPr lang="en-US" sz="1600" dirty="0"/>
          </a:p>
          <a:p>
            <a:r>
              <a:rPr lang="en-US" sz="1600" dirty="0"/>
              <a:t>(3800nm/15nm@4e9)</a:t>
            </a:r>
          </a:p>
        </p:txBody>
      </p:sp>
      <p:sp>
        <p:nvSpPr>
          <p:cNvPr id="16" name="TextBox 15"/>
          <p:cNvSpPr txBox="1"/>
          <p:nvPr/>
        </p:nvSpPr>
        <p:spPr>
          <a:xfrm>
            <a:off x="190500" y="6062833"/>
            <a:ext cx="3340100" cy="595967"/>
          </a:xfrm>
          <a:prstGeom prst="rect">
            <a:avLst/>
          </a:prstGeom>
          <a:solidFill>
            <a:srgbClr val="F2F2F2"/>
          </a:solidFill>
          <a:effectLst>
            <a:outerShdw blurRad="50800" dist="38100" dir="2700000" algn="tl" rotWithShape="0">
              <a:prstClr val="black">
                <a:alpha val="40000"/>
              </a:prstClr>
            </a:outerShdw>
          </a:effectLst>
        </p:spPr>
        <p:txBody>
          <a:bodyPr wrap="square" lIns="91328" tIns="45666" rIns="91328" bIns="45666" rtlCol="0">
            <a:spAutoFit/>
          </a:bodyPr>
          <a:lstStyle/>
          <a:p>
            <a:r>
              <a:rPr lang="en-US" sz="1600" dirty="0"/>
              <a:t>Damping ring design is consistent with target performance</a:t>
            </a:r>
          </a:p>
        </p:txBody>
      </p:sp>
      <p:sp>
        <p:nvSpPr>
          <p:cNvPr id="17" name="TextBox 16"/>
          <p:cNvSpPr txBox="1"/>
          <p:nvPr/>
        </p:nvSpPr>
        <p:spPr>
          <a:xfrm>
            <a:off x="190500" y="992613"/>
            <a:ext cx="2489200" cy="3869591"/>
          </a:xfrm>
          <a:prstGeom prst="rect">
            <a:avLst/>
          </a:prstGeom>
          <a:solidFill>
            <a:srgbClr val="F2F2F2"/>
          </a:solidFill>
          <a:effectLst>
            <a:outerShdw blurRad="50800" dist="38100" dir="2700000">
              <a:srgbClr val="000000">
                <a:alpha val="43000"/>
              </a:srgbClr>
            </a:outerShdw>
          </a:effectLst>
        </p:spPr>
        <p:txBody>
          <a:bodyPr wrap="square" lIns="91328" tIns="45666" rIns="91328" bIns="45666" rtlCol="0">
            <a:spAutoFit/>
          </a:bodyPr>
          <a:lstStyle/>
          <a:p>
            <a:r>
              <a:rPr lang="en-US" sz="1600" dirty="0"/>
              <a:t>Many design issues addressed:</a:t>
            </a:r>
          </a:p>
          <a:p>
            <a:pPr>
              <a:buFont typeface="Arial"/>
              <a:buChar char="•"/>
            </a:pPr>
            <a:r>
              <a:rPr lang="en-US" sz="1600" dirty="0"/>
              <a:t> lattice design</a:t>
            </a:r>
          </a:p>
          <a:p>
            <a:pPr>
              <a:buFont typeface="Arial"/>
              <a:buChar char="•"/>
            </a:pPr>
            <a:r>
              <a:rPr lang="en-US" sz="1600" dirty="0"/>
              <a:t> dynamic aperture</a:t>
            </a:r>
          </a:p>
          <a:p>
            <a:pPr>
              <a:buFont typeface="Arial"/>
              <a:buChar char="•"/>
            </a:pPr>
            <a:r>
              <a:rPr lang="en-US" sz="1600" dirty="0"/>
              <a:t> tolerances</a:t>
            </a:r>
          </a:p>
          <a:p>
            <a:pPr>
              <a:buFont typeface="Arial"/>
              <a:buChar char="•"/>
            </a:pPr>
            <a:r>
              <a:rPr lang="en-US" sz="1600" dirty="0"/>
              <a:t> intra-beam scattering</a:t>
            </a:r>
          </a:p>
          <a:p>
            <a:pPr>
              <a:buFont typeface="Arial"/>
              <a:buChar char="•"/>
            </a:pPr>
            <a:r>
              <a:rPr lang="en-US" sz="1600" dirty="0"/>
              <a:t> space charge</a:t>
            </a:r>
          </a:p>
          <a:p>
            <a:pPr>
              <a:buFont typeface="Arial"/>
              <a:buChar char="•"/>
            </a:pPr>
            <a:r>
              <a:rPr lang="en-US" sz="1600" dirty="0"/>
              <a:t> wigglers</a:t>
            </a:r>
          </a:p>
          <a:p>
            <a:pPr>
              <a:buFont typeface="Arial"/>
              <a:buChar char="•"/>
            </a:pPr>
            <a:r>
              <a:rPr lang="en-US" sz="1600" dirty="0"/>
              <a:t> RF system</a:t>
            </a:r>
          </a:p>
          <a:p>
            <a:pPr>
              <a:buFont typeface="Arial"/>
              <a:buChar char="•"/>
            </a:pPr>
            <a:r>
              <a:rPr lang="en-US" sz="1600" dirty="0"/>
              <a:t> vacuum</a:t>
            </a:r>
          </a:p>
          <a:p>
            <a:pPr>
              <a:buFont typeface="Arial"/>
              <a:buChar char="•"/>
            </a:pPr>
            <a:r>
              <a:rPr lang="en-US" sz="1600" dirty="0"/>
              <a:t> electron cloud</a:t>
            </a:r>
          </a:p>
          <a:p>
            <a:pPr>
              <a:buFont typeface="Arial"/>
              <a:buChar char="•"/>
            </a:pPr>
            <a:r>
              <a:rPr lang="en-US" sz="1600" dirty="0"/>
              <a:t> kickers</a:t>
            </a:r>
          </a:p>
          <a:p>
            <a:endParaRPr lang="en-US" sz="1600" dirty="0"/>
          </a:p>
          <a:p>
            <a:r>
              <a:rPr lang="en-US" sz="1600" dirty="0"/>
              <a:t>In addition: wiggler and kicker developments </a:t>
            </a:r>
          </a:p>
        </p:txBody>
      </p:sp>
      <p:pic>
        <p:nvPicPr>
          <p:cNvPr id="8" name="Picture 7" descr="atf.png"/>
          <p:cNvPicPr>
            <a:picLocks noChangeAspect="1"/>
          </p:cNvPicPr>
          <p:nvPr/>
        </p:nvPicPr>
        <p:blipFill>
          <a:blip r:embed="rId3"/>
          <a:stretch>
            <a:fillRect/>
          </a:stretch>
        </p:blipFill>
        <p:spPr>
          <a:xfrm>
            <a:off x="3779342" y="5089530"/>
            <a:ext cx="2066726" cy="1403350"/>
          </a:xfrm>
          <a:prstGeom prst="rect">
            <a:avLst/>
          </a:prstGeom>
          <a:effectLst/>
        </p:spPr>
      </p:pic>
      <p:pic>
        <p:nvPicPr>
          <p:cNvPr id="9" name="Picture 8" descr="p2.tiff"/>
          <p:cNvPicPr>
            <a:picLocks noChangeAspect="1"/>
          </p:cNvPicPr>
          <p:nvPr/>
        </p:nvPicPr>
        <p:blipFill>
          <a:blip r:embed="rId4"/>
          <a:stretch>
            <a:fillRect/>
          </a:stretch>
        </p:blipFill>
        <p:spPr>
          <a:xfrm>
            <a:off x="190500" y="4991341"/>
            <a:ext cx="3340100" cy="1034728"/>
          </a:xfrm>
          <a:prstGeom prst="rect">
            <a:avLst/>
          </a:prstGeom>
        </p:spPr>
      </p:pic>
      <p:pic>
        <p:nvPicPr>
          <p:cNvPr id="1026" name="Picture 2"/>
          <p:cNvPicPr>
            <a:picLocks noChangeAspect="1" noChangeArrowheads="1"/>
          </p:cNvPicPr>
          <p:nvPr/>
        </p:nvPicPr>
        <p:blipFill>
          <a:blip r:embed="rId5"/>
          <a:srcRect/>
          <a:stretch>
            <a:fillRect/>
          </a:stretch>
        </p:blipFill>
        <p:spPr bwMode="auto">
          <a:xfrm>
            <a:off x="2894445" y="992492"/>
            <a:ext cx="6017562" cy="3756246"/>
          </a:xfrm>
          <a:prstGeom prst="rect">
            <a:avLst/>
          </a:prstGeom>
          <a:noFill/>
          <a:ln w="9525">
            <a:noFill/>
            <a:miter lim="800000"/>
            <a:headEnd/>
            <a:tailEnd/>
          </a:ln>
        </p:spPr>
      </p:pic>
      <p:cxnSp>
        <p:nvCxnSpPr>
          <p:cNvPr id="11" name="Straight Arrow Connector 10"/>
          <p:cNvCxnSpPr/>
          <p:nvPr/>
        </p:nvCxnSpPr>
        <p:spPr>
          <a:xfrm flipV="1">
            <a:off x="4812701" y="3720123"/>
            <a:ext cx="0" cy="582260"/>
          </a:xfrm>
          <a:prstGeom prst="straightConnector1">
            <a:avLst/>
          </a:prstGeom>
          <a:ln w="3810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4812768" y="3720123"/>
            <a:ext cx="828431" cy="582260"/>
          </a:xfrm>
          <a:prstGeom prst="straightConnector1">
            <a:avLst/>
          </a:prstGeom>
          <a:ln w="3810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flipV="1">
            <a:off x="6353908" y="3574558"/>
            <a:ext cx="437660" cy="145565"/>
          </a:xfrm>
          <a:prstGeom prst="straightConnector1">
            <a:avLst/>
          </a:prstGeom>
          <a:ln w="38100">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pic>
        <p:nvPicPr>
          <p:cNvPr id="14" name="Picture 13"/>
          <p:cNvPicPr/>
          <p:nvPr/>
        </p:nvPicPr>
        <p:blipFill>
          <a:blip r:embed="rId6" cstate="print"/>
          <a:srcRect/>
          <a:stretch>
            <a:fillRect/>
          </a:stretch>
        </p:blipFill>
        <p:spPr bwMode="auto">
          <a:xfrm>
            <a:off x="7332138" y="1"/>
            <a:ext cx="1830334" cy="1540932"/>
          </a:xfrm>
          <a:prstGeom prst="rect">
            <a:avLst/>
          </a:prstGeom>
          <a:noFill/>
          <a:ln w="9525">
            <a:noFill/>
            <a:miter lim="800000"/>
            <a:headEnd/>
            <a:tailEnd/>
          </a:ln>
        </p:spPr>
      </p:pic>
      <p:pic>
        <p:nvPicPr>
          <p:cNvPr id="19" name="Рисунок 6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78188" y="620688"/>
            <a:ext cx="1906303" cy="1624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5-Point Star 2"/>
          <p:cNvSpPr/>
          <p:nvPr/>
        </p:nvSpPr>
        <p:spPr>
          <a:xfrm>
            <a:off x="5292080" y="2780928"/>
            <a:ext cx="216024" cy="216024"/>
          </a:xfrm>
          <a:prstGeom prst="star5">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extBox 3"/>
          <p:cNvSpPr txBox="1"/>
          <p:nvPr/>
        </p:nvSpPr>
        <p:spPr>
          <a:xfrm>
            <a:off x="5086574" y="2348880"/>
            <a:ext cx="627095" cy="369332"/>
          </a:xfrm>
          <a:prstGeom prst="rect">
            <a:avLst/>
          </a:prstGeom>
          <a:noFill/>
        </p:spPr>
        <p:txBody>
          <a:bodyPr wrap="none" rtlCol="0">
            <a:spAutoFit/>
          </a:bodyPr>
          <a:lstStyle/>
          <a:p>
            <a:r>
              <a:rPr lang="en-GB" dirty="0" smtClean="0"/>
              <a:t>SSRF</a:t>
            </a:r>
            <a:endParaRPr lang="en-GB" dirty="0"/>
          </a:p>
        </p:txBody>
      </p:sp>
    </p:spTree>
    <p:extLst>
      <p:ext uri="{BB962C8B-B14F-4D97-AF65-F5344CB8AC3E}">
        <p14:creationId xmlns:p14="http://schemas.microsoft.com/office/powerpoint/2010/main" val="408610610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Main </a:t>
            </a:r>
            <a:r>
              <a:rPr lang="en-US" sz="3600" dirty="0" err="1"/>
              <a:t>Linac</a:t>
            </a:r>
            <a:r>
              <a:rPr lang="en-US" sz="3600" dirty="0"/>
              <a:t> Tolerances</a:t>
            </a:r>
          </a:p>
        </p:txBody>
      </p:sp>
      <p:sp>
        <p:nvSpPr>
          <p:cNvPr id="6" name="Slide Number Placeholder 5"/>
          <p:cNvSpPr>
            <a:spLocks noGrp="1"/>
          </p:cNvSpPr>
          <p:nvPr>
            <p:ph type="sldNum" sz="quarter" idx="12"/>
          </p:nvPr>
        </p:nvSpPr>
        <p:spPr/>
        <p:txBody>
          <a:bodyPr/>
          <a:lstStyle/>
          <a:p>
            <a:fld id="{0D1D6AF9-1F0E-2547-B7C2-EBD1501318D2}" type="slidenum">
              <a:rPr lang="en-US" smtClean="0"/>
              <a:pPr/>
              <a:t>42</a:t>
            </a:fld>
            <a:endParaRPr lang="en-US"/>
          </a:p>
        </p:txBody>
      </p:sp>
      <p:pic>
        <p:nvPicPr>
          <p:cNvPr id="15" name="Picture 2"/>
          <p:cNvPicPr>
            <a:picLocks noChangeAspect="1" noChangeArrowheads="1"/>
          </p:cNvPicPr>
          <p:nvPr/>
        </p:nvPicPr>
        <p:blipFill>
          <a:blip r:embed="rId3"/>
          <a:srcRect/>
          <a:stretch>
            <a:fillRect/>
          </a:stretch>
        </p:blipFill>
        <p:spPr bwMode="auto">
          <a:xfrm>
            <a:off x="354033" y="732422"/>
            <a:ext cx="8345481" cy="2392846"/>
          </a:xfrm>
          <a:prstGeom prst="rect">
            <a:avLst/>
          </a:prstGeom>
          <a:noFill/>
          <a:ln w="9525">
            <a:noFill/>
            <a:miter lim="800000"/>
            <a:headEnd/>
            <a:tailEnd/>
          </a:ln>
        </p:spPr>
      </p:pic>
      <p:cxnSp>
        <p:nvCxnSpPr>
          <p:cNvPr id="20" name="Straight Arrow Connector 19"/>
          <p:cNvCxnSpPr/>
          <p:nvPr/>
        </p:nvCxnSpPr>
        <p:spPr>
          <a:xfrm flipV="1">
            <a:off x="6153225" y="2789833"/>
            <a:ext cx="1767797" cy="4063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3477291" y="2789833"/>
            <a:ext cx="2631414" cy="7482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3477289" y="2789833"/>
            <a:ext cx="802618" cy="7482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H="1" flipV="1">
            <a:off x="2387604" y="2789829"/>
            <a:ext cx="1089684" cy="7482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2" name="Down Arrow 31"/>
          <p:cNvSpPr/>
          <p:nvPr/>
        </p:nvSpPr>
        <p:spPr>
          <a:xfrm>
            <a:off x="6019352" y="3811379"/>
            <a:ext cx="267606" cy="711200"/>
          </a:xfrm>
          <a:prstGeom prst="downArrow">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a:endParaRPr lang="en-US" sz="1600"/>
          </a:p>
        </p:txBody>
      </p:sp>
      <p:sp>
        <p:nvSpPr>
          <p:cNvPr id="33" name="Bent-Up Arrow 32"/>
          <p:cNvSpPr/>
          <p:nvPr/>
        </p:nvSpPr>
        <p:spPr>
          <a:xfrm flipH="1">
            <a:off x="3238692" y="4156819"/>
            <a:ext cx="1295208" cy="731520"/>
          </a:xfrm>
          <a:prstGeom prst="bentUpArrow">
            <a:avLst>
              <a:gd name="adj1" fmla="val 18056"/>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a:endParaRPr lang="en-US" sz="1600"/>
          </a:p>
        </p:txBody>
      </p:sp>
      <p:cxnSp>
        <p:nvCxnSpPr>
          <p:cNvPr id="24" name="Straight Arrow Connector 23"/>
          <p:cNvCxnSpPr/>
          <p:nvPr/>
        </p:nvCxnSpPr>
        <p:spPr>
          <a:xfrm>
            <a:off x="7920950" y="1344482"/>
            <a:ext cx="101600" cy="10262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8" name="Picture 7" descr="Vertical_L2.JPG"/>
          <p:cNvPicPr>
            <a:picLocks noChangeAspect="1"/>
          </p:cNvPicPr>
          <p:nvPr/>
        </p:nvPicPr>
        <p:blipFill>
          <a:blip r:embed="rId4"/>
          <a:srcRect/>
          <a:stretch>
            <a:fillRect/>
          </a:stretch>
        </p:blipFill>
        <p:spPr bwMode="auto">
          <a:xfrm>
            <a:off x="6153151" y="4962935"/>
            <a:ext cx="2851150" cy="1872977"/>
          </a:xfrm>
          <a:prstGeom prst="rect">
            <a:avLst/>
          </a:prstGeom>
          <a:noFill/>
          <a:ln w="9525">
            <a:noFill/>
            <a:miter lim="800000"/>
            <a:headEnd/>
            <a:tailEnd/>
          </a:ln>
        </p:spPr>
      </p:pic>
      <p:sp>
        <p:nvSpPr>
          <p:cNvPr id="3" name="Rectangle 2"/>
          <p:cNvSpPr/>
          <p:nvPr/>
        </p:nvSpPr>
        <p:spPr>
          <a:xfrm>
            <a:off x="2944219" y="5706586"/>
            <a:ext cx="3075131" cy="738664"/>
          </a:xfrm>
          <a:prstGeom prst="rect">
            <a:avLst/>
          </a:prstGeom>
          <a:solidFill>
            <a:srgbClr val="F2F2F2"/>
          </a:solidFill>
          <a:effectLst>
            <a:outerShdw blurRad="50800" dist="38100" dir="2700000">
              <a:srgbClr val="000000">
                <a:alpha val="43000"/>
              </a:srgbClr>
            </a:outerShdw>
          </a:effectLst>
        </p:spPr>
        <p:txBody>
          <a:bodyPr wrap="square" lIns="91328" tIns="45666" rIns="91328" bIns="45666">
            <a:spAutoFit/>
          </a:bodyPr>
          <a:lstStyle/>
          <a:p>
            <a:pPr>
              <a:buFont typeface="Arial"/>
              <a:buChar char="•"/>
            </a:pPr>
            <a:r>
              <a:rPr lang="en-US" sz="1400" dirty="0"/>
              <a:t>Test of prototype shows</a:t>
            </a:r>
          </a:p>
          <a:p>
            <a:pPr lvl="1">
              <a:buFont typeface="Arial" charset="0"/>
              <a:buChar char="•"/>
            </a:pPr>
            <a:r>
              <a:rPr lang="en-US" sz="1400" dirty="0"/>
              <a:t> vertical RMS error of 11</a:t>
            </a:r>
            <a:r>
              <a:rPr lang="el-GR" sz="1400" dirty="0"/>
              <a:t>μ</a:t>
            </a:r>
            <a:r>
              <a:rPr lang="en-US" sz="1400" dirty="0"/>
              <a:t>m</a:t>
            </a:r>
          </a:p>
          <a:p>
            <a:pPr lvl="1">
              <a:buFont typeface="Arial" charset="0"/>
              <a:buChar char="•"/>
            </a:pPr>
            <a:r>
              <a:rPr lang="en-US" sz="1400" dirty="0"/>
              <a:t> i.e. accuracy is approx. 13.5</a:t>
            </a:r>
            <a:r>
              <a:rPr lang="el-GR" sz="1400" dirty="0"/>
              <a:t>μ</a:t>
            </a:r>
            <a:r>
              <a:rPr lang="en-US" sz="1400" dirty="0"/>
              <a:t>m</a:t>
            </a:r>
          </a:p>
        </p:txBody>
      </p:sp>
      <p:sp>
        <p:nvSpPr>
          <p:cNvPr id="17" name="TextBox 16"/>
          <p:cNvSpPr txBox="1"/>
          <p:nvPr/>
        </p:nvSpPr>
        <p:spPr>
          <a:xfrm>
            <a:off x="4698999" y="4598640"/>
            <a:ext cx="2400300" cy="344150"/>
          </a:xfrm>
          <a:prstGeom prst="rect">
            <a:avLst/>
          </a:prstGeom>
          <a:solidFill>
            <a:schemeClr val="accent4">
              <a:lumMod val="20000"/>
              <a:lumOff val="80000"/>
            </a:schemeClr>
          </a:solidFill>
        </p:spPr>
        <p:txBody>
          <a:bodyPr wrap="square" lIns="91328" tIns="45666" rIns="91328" bIns="45666" rtlCol="0">
            <a:spAutoFit/>
          </a:bodyPr>
          <a:lstStyle/>
          <a:p>
            <a:r>
              <a:rPr lang="en-US" sz="1600" dirty="0"/>
              <a:t>2) Beam-based alignment</a:t>
            </a:r>
          </a:p>
        </p:txBody>
      </p:sp>
      <p:sp>
        <p:nvSpPr>
          <p:cNvPr id="22" name="TextBox 21"/>
          <p:cNvSpPr txBox="1"/>
          <p:nvPr/>
        </p:nvSpPr>
        <p:spPr>
          <a:xfrm>
            <a:off x="7340675" y="670868"/>
            <a:ext cx="1612901" cy="738555"/>
          </a:xfrm>
          <a:prstGeom prst="rect">
            <a:avLst/>
          </a:prstGeom>
          <a:solidFill>
            <a:srgbClr val="F2F2F2"/>
          </a:solidFill>
        </p:spPr>
        <p:txBody>
          <a:bodyPr wrap="square" lIns="91328" tIns="45666" rIns="91328" bIns="45666" rtlCol="0">
            <a:spAutoFit/>
          </a:bodyPr>
          <a:lstStyle/>
          <a:p>
            <a:r>
              <a:rPr lang="en-US" sz="1400" dirty="0" err="1"/>
              <a:t>Stabilise</a:t>
            </a:r>
            <a:r>
              <a:rPr lang="en-US" sz="1400" dirty="0"/>
              <a:t> </a:t>
            </a:r>
            <a:r>
              <a:rPr lang="en-US" sz="1400" dirty="0" err="1"/>
              <a:t>quadrupole</a:t>
            </a:r>
            <a:endParaRPr lang="en-US" sz="1400" dirty="0"/>
          </a:p>
          <a:p>
            <a:r>
              <a:rPr lang="en-US" sz="1400" dirty="0"/>
              <a:t>O(1nm) @ 1Hz</a:t>
            </a:r>
          </a:p>
        </p:txBody>
      </p:sp>
      <p:sp>
        <p:nvSpPr>
          <p:cNvPr id="37" name="TextBox 36"/>
          <p:cNvSpPr txBox="1"/>
          <p:nvPr/>
        </p:nvSpPr>
        <p:spPr>
          <a:xfrm>
            <a:off x="4965713" y="3196223"/>
            <a:ext cx="2841279" cy="523220"/>
          </a:xfrm>
          <a:prstGeom prst="rect">
            <a:avLst/>
          </a:prstGeom>
          <a:solidFill>
            <a:schemeClr val="accent4">
              <a:lumMod val="20000"/>
              <a:lumOff val="80000"/>
            </a:schemeClr>
          </a:solidFill>
        </p:spPr>
        <p:txBody>
          <a:bodyPr wrap="square" lIns="91328" tIns="45666" rIns="91328" bIns="45666" rtlCol="0">
            <a:spAutoFit/>
          </a:bodyPr>
          <a:lstStyle/>
          <a:p>
            <a:pPr marL="342489" indent="-342489">
              <a:buAutoNum type="arabicParenR"/>
            </a:pPr>
            <a:r>
              <a:rPr lang="en-US" sz="1400" dirty="0"/>
              <a:t>Pre-align </a:t>
            </a:r>
            <a:r>
              <a:rPr lang="en-US" sz="1400" dirty="0" err="1"/>
              <a:t>BPMs+quads</a:t>
            </a:r>
            <a:endParaRPr lang="en-US" sz="1400" dirty="0"/>
          </a:p>
          <a:p>
            <a:pPr marL="342489" indent="-342489"/>
            <a:r>
              <a:rPr lang="en-US" sz="1400" dirty="0"/>
              <a:t>accuracy O(10μm) over about 200m</a:t>
            </a:r>
          </a:p>
        </p:txBody>
      </p:sp>
      <p:sp>
        <p:nvSpPr>
          <p:cNvPr id="38" name="TextBox 37"/>
          <p:cNvSpPr txBox="1"/>
          <p:nvPr/>
        </p:nvSpPr>
        <p:spPr>
          <a:xfrm>
            <a:off x="2166671" y="3538091"/>
            <a:ext cx="2621230" cy="523220"/>
          </a:xfrm>
          <a:prstGeom prst="rect">
            <a:avLst/>
          </a:prstGeom>
          <a:solidFill>
            <a:schemeClr val="accent4">
              <a:lumMod val="20000"/>
              <a:lumOff val="80000"/>
            </a:schemeClr>
          </a:solidFill>
        </p:spPr>
        <p:txBody>
          <a:bodyPr wrap="square" lIns="91328" tIns="45666" rIns="91328" bIns="45666" rtlCol="0">
            <a:spAutoFit/>
          </a:bodyPr>
          <a:lstStyle/>
          <a:p>
            <a:r>
              <a:rPr lang="en-US" sz="1400" dirty="0"/>
              <a:t>3) Use wake-field monitors accuracy O(3.5μm)</a:t>
            </a:r>
          </a:p>
        </p:txBody>
      </p:sp>
      <p:pic>
        <p:nvPicPr>
          <p:cNvPr id="21" name="Picture 9" descr="2008-12-04 - TT1 3.0 - 018.jpg"/>
          <p:cNvPicPr>
            <a:picLocks noChangeAspect="1"/>
          </p:cNvPicPr>
          <p:nvPr/>
        </p:nvPicPr>
        <p:blipFill>
          <a:blip r:embed="rId5" cstate="print"/>
          <a:srcRect/>
          <a:stretch>
            <a:fillRect/>
          </a:stretch>
        </p:blipFill>
        <p:spPr bwMode="auto">
          <a:xfrm>
            <a:off x="126997" y="4563864"/>
            <a:ext cx="2817226" cy="2112920"/>
          </a:xfrm>
          <a:prstGeom prst="rect">
            <a:avLst/>
          </a:prstGeom>
          <a:noFill/>
          <a:ln w="9525">
            <a:noFill/>
            <a:miter lim="800000"/>
            <a:headEnd/>
            <a:tailEnd/>
          </a:ln>
        </p:spPr>
      </p:pic>
      <p:pic>
        <p:nvPicPr>
          <p:cNvPr id="2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 y="1608671"/>
            <a:ext cx="2174840" cy="1597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Imag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79979" y="2683329"/>
            <a:ext cx="1739443" cy="1444877"/>
          </a:xfrm>
          <a:prstGeom prst="rect">
            <a:avLst/>
          </a:prstGeom>
          <a:ln>
            <a:solidFill>
              <a:schemeClr val="bg1">
                <a:lumMod val="75000"/>
              </a:schemeClr>
            </a:solidFill>
          </a:ln>
        </p:spPr>
      </p:pic>
      <p:pic>
        <p:nvPicPr>
          <p:cNvPr id="19"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 y="3125268"/>
            <a:ext cx="2166671" cy="1722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p:cNvPicPr>
            <a:picLocks/>
          </p:cNvPicPr>
          <p:nvPr/>
        </p:nvPicPr>
        <p:blipFill rotWithShape="1">
          <a:blip r:embed="rId9"/>
          <a:srcRect t="1" b="32959"/>
          <a:stretch/>
        </p:blipFill>
        <p:spPr>
          <a:xfrm>
            <a:off x="7068160" y="3709890"/>
            <a:ext cx="2075840" cy="1357504"/>
          </a:xfrm>
          <a:prstGeom prst="rect">
            <a:avLst/>
          </a:prstGeom>
        </p:spPr>
      </p:pic>
      <p:sp>
        <p:nvSpPr>
          <p:cNvPr id="31" name="Rectangle 30"/>
          <p:cNvSpPr/>
          <p:nvPr/>
        </p:nvSpPr>
        <p:spPr>
          <a:xfrm>
            <a:off x="7099374" y="3072715"/>
            <a:ext cx="2273301" cy="738664"/>
          </a:xfrm>
          <a:prstGeom prst="rect">
            <a:avLst/>
          </a:prstGeom>
          <a:solidFill>
            <a:srgbClr val="F2F2F2"/>
          </a:solidFill>
          <a:effectLst>
            <a:outerShdw blurRad="50800" dist="38100" dir="2700000">
              <a:srgbClr val="000000">
                <a:alpha val="43000"/>
              </a:srgbClr>
            </a:outerShdw>
          </a:effectLst>
        </p:spPr>
        <p:txBody>
          <a:bodyPr wrap="square" lIns="91328" tIns="45666" rIns="91328" bIns="45666">
            <a:spAutoFit/>
          </a:bodyPr>
          <a:lstStyle/>
          <a:p>
            <a:r>
              <a:rPr lang="en-US" sz="1400" dirty="0"/>
              <a:t>BBA in FACET at SLAC</a:t>
            </a:r>
          </a:p>
          <a:p>
            <a:pPr>
              <a:buFont typeface="Arial" charset="0"/>
              <a:buChar char="•"/>
            </a:pPr>
            <a:r>
              <a:rPr lang="en-US" sz="1400" dirty="0"/>
              <a:t> characterize 500m part</a:t>
            </a:r>
          </a:p>
          <a:p>
            <a:pPr>
              <a:buFont typeface="Arial" charset="0"/>
              <a:buChar char="•"/>
            </a:pPr>
            <a:r>
              <a:rPr lang="en-US" sz="1400" dirty="0"/>
              <a:t> apply orbit correction proc.</a:t>
            </a:r>
          </a:p>
        </p:txBody>
      </p:sp>
    </p:spTree>
    <p:extLst>
      <p:ext uri="{BB962C8B-B14F-4D97-AF65-F5344CB8AC3E}">
        <p14:creationId xmlns:p14="http://schemas.microsoft.com/office/powerpoint/2010/main" val="42169127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2" grpId="0" animBg="1"/>
      <p:bldP spid="3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aber.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1844" y="1254207"/>
            <a:ext cx="5100803" cy="1743576"/>
          </a:xfrm>
          <a:prstGeom prst="rect">
            <a:avLst/>
          </a:prstGeom>
        </p:spPr>
      </p:pic>
      <p:sp>
        <p:nvSpPr>
          <p:cNvPr id="7" name="TextBox 6"/>
          <p:cNvSpPr txBox="1"/>
          <p:nvPr/>
        </p:nvSpPr>
        <p:spPr>
          <a:xfrm>
            <a:off x="140139" y="1175669"/>
            <a:ext cx="4165982" cy="2677656"/>
          </a:xfrm>
          <a:prstGeom prst="rect">
            <a:avLst/>
          </a:prstGeom>
          <a:solidFill>
            <a:schemeClr val="bg1">
              <a:lumMod val="95000"/>
            </a:schemeClr>
          </a:solidFill>
          <a:effectLst>
            <a:outerShdw blurRad="50800" dist="38100" dir="2700000" algn="tl" rotWithShape="0">
              <a:srgbClr val="000000">
                <a:alpha val="43000"/>
              </a:srgbClr>
            </a:outerShdw>
          </a:effectLst>
        </p:spPr>
        <p:txBody>
          <a:bodyPr wrap="square" rtlCol="0">
            <a:spAutoFit/>
          </a:bodyPr>
          <a:lstStyle/>
          <a:p>
            <a:r>
              <a:rPr lang="en-US" sz="1400" dirty="0" smtClean="0"/>
              <a:t>T501: FACET test-beam proposal to study advanced global correction schemes for future linear colliders.</a:t>
            </a:r>
          </a:p>
          <a:p>
            <a:endParaRPr lang="en-US" sz="1400" dirty="0"/>
          </a:p>
          <a:p>
            <a:r>
              <a:rPr lang="en-US" sz="1400" dirty="0" smtClean="0"/>
              <a:t>CERN-SLAC collaboration where algorithms developed at CERN are tested on the SLAC linac.</a:t>
            </a:r>
          </a:p>
          <a:p>
            <a:endParaRPr lang="en-US" sz="1400" dirty="0" smtClean="0"/>
          </a:p>
          <a:p>
            <a:r>
              <a:rPr lang="en-US" sz="1400" dirty="0" smtClean="0"/>
              <a:t>The study includes linac system identification, global orbit correction and global dispersion correction.</a:t>
            </a:r>
          </a:p>
          <a:p>
            <a:endParaRPr lang="en-US" sz="1400" dirty="0"/>
          </a:p>
          <a:p>
            <a:r>
              <a:rPr lang="en-US" sz="1400" dirty="0" smtClean="0"/>
              <a:t>Successful system identification and global orbit correction has been demonstrated on a test-section of 500 m of the linac.</a:t>
            </a:r>
            <a:endParaRPr lang="en-US" sz="1400" dirty="0"/>
          </a:p>
        </p:txBody>
      </p:sp>
      <p:pic>
        <p:nvPicPr>
          <p:cNvPr id="8" name="Picture 7"/>
          <p:cNvPicPr>
            <a:picLocks noChangeAspect="1"/>
          </p:cNvPicPr>
          <p:nvPr/>
        </p:nvPicPr>
        <p:blipFill>
          <a:blip r:embed="rId3"/>
          <a:stretch>
            <a:fillRect/>
          </a:stretch>
        </p:blipFill>
        <p:spPr>
          <a:xfrm>
            <a:off x="667023" y="3920722"/>
            <a:ext cx="3121110" cy="2128872"/>
          </a:xfrm>
          <a:prstGeom prst="rect">
            <a:avLst/>
          </a:prstGeom>
        </p:spPr>
      </p:pic>
      <p:sp>
        <p:nvSpPr>
          <p:cNvPr id="9" name="TextBox 8"/>
          <p:cNvSpPr txBox="1"/>
          <p:nvPr/>
        </p:nvSpPr>
        <p:spPr>
          <a:xfrm>
            <a:off x="152400" y="6214158"/>
            <a:ext cx="3845034" cy="430887"/>
          </a:xfrm>
          <a:prstGeom prst="rect">
            <a:avLst/>
          </a:prstGeom>
          <a:noFill/>
        </p:spPr>
        <p:txBody>
          <a:bodyPr wrap="square" rtlCol="0">
            <a:spAutoFit/>
          </a:bodyPr>
          <a:lstStyle/>
          <a:p>
            <a:r>
              <a:rPr lang="en-US" sz="1100" i="1" dirty="0" smtClean="0"/>
              <a:t>(Above</a:t>
            </a:r>
            <a:r>
              <a:rPr lang="en-US" sz="1100" i="1" smtClean="0"/>
              <a:t>) Measured Rx </a:t>
            </a:r>
            <a:r>
              <a:rPr lang="en-US" sz="1100" i="1" dirty="0" smtClean="0"/>
              <a:t>response matrix for the test-section of the linac (17 correctors, 48 BPMs)</a:t>
            </a:r>
            <a:endParaRPr lang="en-US" sz="1100" i="1" dirty="0"/>
          </a:p>
        </p:txBody>
      </p:sp>
      <p:sp>
        <p:nvSpPr>
          <p:cNvPr id="13" name="TextBox 12"/>
          <p:cNvSpPr txBox="1"/>
          <p:nvPr/>
        </p:nvSpPr>
        <p:spPr>
          <a:xfrm>
            <a:off x="4454892" y="1255763"/>
            <a:ext cx="4734911" cy="261610"/>
          </a:xfrm>
          <a:prstGeom prst="rect">
            <a:avLst/>
          </a:prstGeom>
          <a:noFill/>
        </p:spPr>
        <p:txBody>
          <a:bodyPr wrap="square" rtlCol="0">
            <a:spAutoFit/>
          </a:bodyPr>
          <a:lstStyle/>
          <a:p>
            <a:r>
              <a:rPr lang="en-US" sz="1100" i="1" dirty="0" smtClean="0"/>
              <a:t>The section of the SLAC </a:t>
            </a:r>
            <a:r>
              <a:rPr lang="en-US" sz="1100" i="1" dirty="0" err="1" smtClean="0"/>
              <a:t>beamlines</a:t>
            </a:r>
            <a:r>
              <a:rPr lang="en-US" sz="1100" i="1" dirty="0" smtClean="0"/>
              <a:t> we work on</a:t>
            </a:r>
          </a:p>
        </p:txBody>
      </p:sp>
      <p:pic>
        <p:nvPicPr>
          <p:cNvPr id="11" name="Picture 10"/>
          <p:cNvPicPr>
            <a:picLocks/>
          </p:cNvPicPr>
          <p:nvPr/>
        </p:nvPicPr>
        <p:blipFill rotWithShape="1">
          <a:blip r:embed="rId4"/>
          <a:srcRect t="1" b="32959"/>
          <a:stretch/>
        </p:blipFill>
        <p:spPr>
          <a:xfrm>
            <a:off x="4409131" y="3321681"/>
            <a:ext cx="4423151" cy="1644115"/>
          </a:xfrm>
          <a:prstGeom prst="rect">
            <a:avLst/>
          </a:prstGeom>
        </p:spPr>
      </p:pic>
      <p:pic>
        <p:nvPicPr>
          <p:cNvPr id="16" name="Picture 15"/>
          <p:cNvPicPr>
            <a:picLocks noChangeAspect="1"/>
          </p:cNvPicPr>
          <p:nvPr/>
        </p:nvPicPr>
        <p:blipFill>
          <a:blip r:embed="rId5"/>
          <a:stretch>
            <a:fillRect/>
          </a:stretch>
        </p:blipFill>
        <p:spPr>
          <a:xfrm>
            <a:off x="4409130" y="5412705"/>
            <a:ext cx="4423151" cy="1051980"/>
          </a:xfrm>
          <a:prstGeom prst="rect">
            <a:avLst/>
          </a:prstGeom>
        </p:spPr>
      </p:pic>
      <p:sp>
        <p:nvSpPr>
          <p:cNvPr id="17" name="TextBox 16"/>
          <p:cNvSpPr txBox="1"/>
          <p:nvPr/>
        </p:nvSpPr>
        <p:spPr>
          <a:xfrm>
            <a:off x="4306120" y="6453919"/>
            <a:ext cx="4275070" cy="261610"/>
          </a:xfrm>
          <a:prstGeom prst="rect">
            <a:avLst/>
          </a:prstGeom>
          <a:noFill/>
        </p:spPr>
        <p:txBody>
          <a:bodyPr wrap="square" rtlCol="0">
            <a:spAutoFit/>
          </a:bodyPr>
          <a:lstStyle/>
          <a:p>
            <a:r>
              <a:rPr lang="en-US" sz="1100" i="1" dirty="0" smtClean="0"/>
              <a:t>(above) Iterations of orbit correction: convergence of the algorithm</a:t>
            </a:r>
            <a:endParaRPr lang="en-US" sz="1100" i="1" dirty="0"/>
          </a:p>
        </p:txBody>
      </p:sp>
      <p:sp>
        <p:nvSpPr>
          <p:cNvPr id="18" name="TextBox 17"/>
          <p:cNvSpPr txBox="1"/>
          <p:nvPr/>
        </p:nvSpPr>
        <p:spPr>
          <a:xfrm>
            <a:off x="4363367" y="4948309"/>
            <a:ext cx="4734911" cy="261610"/>
          </a:xfrm>
          <a:prstGeom prst="rect">
            <a:avLst/>
          </a:prstGeom>
          <a:noFill/>
        </p:spPr>
        <p:txBody>
          <a:bodyPr wrap="square" rtlCol="0">
            <a:spAutoFit/>
          </a:bodyPr>
          <a:lstStyle/>
          <a:p>
            <a:r>
              <a:rPr lang="en-US" sz="1100" i="1" dirty="0" smtClean="0"/>
              <a:t>(above) Horizontal and Vertical trajectories before and after orbit correction</a:t>
            </a:r>
          </a:p>
        </p:txBody>
      </p:sp>
      <p:sp>
        <p:nvSpPr>
          <p:cNvPr id="6" name="Rectangle 5"/>
          <p:cNvSpPr/>
          <p:nvPr/>
        </p:nvSpPr>
        <p:spPr>
          <a:xfrm>
            <a:off x="5445781" y="1842149"/>
            <a:ext cx="1750430" cy="606422"/>
          </a:xfrm>
          <a:prstGeom prst="rect">
            <a:avLst/>
          </a:prstGeom>
          <a:solidFill>
            <a:srgbClr val="FF6600">
              <a:alpha val="10000"/>
            </a:srgbClr>
          </a:solidFill>
          <a:ln>
            <a:solidFill>
              <a:srgbClr val="FF0000">
                <a:alpha val="1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4374807" y="2975705"/>
            <a:ext cx="4734911" cy="261610"/>
          </a:xfrm>
          <a:prstGeom prst="rect">
            <a:avLst/>
          </a:prstGeom>
          <a:noFill/>
        </p:spPr>
        <p:txBody>
          <a:bodyPr wrap="square" rtlCol="0">
            <a:spAutoFit/>
          </a:bodyPr>
          <a:lstStyle/>
          <a:p>
            <a:r>
              <a:rPr lang="en-US" sz="1100" b="1" i="1" dirty="0" smtClean="0"/>
              <a:t>RESULT: Example of global </a:t>
            </a:r>
            <a:r>
              <a:rPr lang="en-US" sz="1100" b="1" i="1" dirty="0"/>
              <a:t>orbit correction </a:t>
            </a:r>
            <a:r>
              <a:rPr lang="en-US" sz="1100" b="1" i="1" dirty="0" smtClean="0"/>
              <a:t>of a </a:t>
            </a:r>
            <a:r>
              <a:rPr lang="en-US" sz="1100" b="1" i="1" dirty="0"/>
              <a:t>test-</a:t>
            </a:r>
            <a:r>
              <a:rPr lang="en-US" sz="1100" b="1" i="1" dirty="0" smtClean="0"/>
              <a:t>section of the SLC linac:</a:t>
            </a:r>
          </a:p>
        </p:txBody>
      </p:sp>
      <p:sp>
        <p:nvSpPr>
          <p:cNvPr id="2" name="Title 1"/>
          <p:cNvSpPr>
            <a:spLocks noGrp="1"/>
          </p:cNvSpPr>
          <p:nvPr>
            <p:ph type="title"/>
          </p:nvPr>
        </p:nvSpPr>
        <p:spPr/>
        <p:txBody>
          <a:bodyPr>
            <a:normAutofit fontScale="90000"/>
          </a:bodyPr>
          <a:lstStyle/>
          <a:p>
            <a:r>
              <a:rPr lang="en-US" dirty="0" smtClean="0"/>
              <a:t>T501: BBA studies at SLAC</a:t>
            </a:r>
            <a:endParaRPr lang="en-US" dirty="0"/>
          </a:p>
        </p:txBody>
      </p:sp>
    </p:spTree>
    <p:extLst>
      <p:ext uri="{BB962C8B-B14F-4D97-AF65-F5344CB8AC3E}">
        <p14:creationId xmlns:p14="http://schemas.microsoft.com/office/powerpoint/2010/main" val="417211629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Active Stabilization</a:t>
            </a:r>
            <a:endParaRPr lang="en-US" dirty="0"/>
          </a:p>
        </p:txBody>
      </p:sp>
      <p:sp>
        <p:nvSpPr>
          <p:cNvPr id="6" name="Slide Number Placeholder 5"/>
          <p:cNvSpPr>
            <a:spLocks noGrp="1"/>
          </p:cNvSpPr>
          <p:nvPr>
            <p:ph type="sldNum" sz="quarter" idx="12"/>
          </p:nvPr>
        </p:nvSpPr>
        <p:spPr/>
        <p:txBody>
          <a:bodyPr/>
          <a:lstStyle/>
          <a:p>
            <a:fld id="{0D1D6AF9-1F0E-2547-B7C2-EBD1501318D2}" type="slidenum">
              <a:rPr lang="en-US" smtClean="0"/>
              <a:pPr/>
              <a:t>44</a:t>
            </a:fld>
            <a:endParaRPr lang="en-US"/>
          </a:p>
        </p:txBody>
      </p:sp>
      <p:pic>
        <p:nvPicPr>
          <p:cNvPr id="22" name="Content Placeholder 3" descr="DSC_0049.JPG"/>
          <p:cNvPicPr>
            <a:picLocks noGrp="1" noChangeAspect="1"/>
          </p:cNvPicPr>
          <p:nvPr>
            <p:ph sz="half" idx="4294967295"/>
          </p:nvPr>
        </p:nvPicPr>
        <p:blipFill>
          <a:blip r:embed="rId2" cstate="print"/>
          <a:stretch>
            <a:fillRect/>
          </a:stretch>
        </p:blipFill>
        <p:spPr>
          <a:xfrm>
            <a:off x="17" y="1724163"/>
            <a:ext cx="1476375" cy="1744663"/>
          </a:xfrm>
          <a:prstGeom prst="rect">
            <a:avLst/>
          </a:prstGeom>
          <a:effectLst>
            <a:outerShdw blurRad="50800" dist="38100" dir="2700000" algn="tl" rotWithShape="0">
              <a:prstClr val="black">
                <a:alpha val="40000"/>
              </a:prstClr>
            </a:outerShdw>
          </a:effectLst>
        </p:spPr>
      </p:pic>
      <p:graphicFrame>
        <p:nvGraphicFramePr>
          <p:cNvPr id="15" name="Table 14"/>
          <p:cNvGraphicFramePr>
            <a:graphicFrameLocks noGrp="1"/>
          </p:cNvGraphicFramePr>
          <p:nvPr/>
        </p:nvGraphicFramePr>
        <p:xfrm>
          <a:off x="6342136" y="4343541"/>
          <a:ext cx="2627321" cy="1527175"/>
        </p:xfrm>
        <a:graphic>
          <a:graphicData uri="http://schemas.openxmlformats.org/drawingml/2006/table">
            <a:tbl>
              <a:tblPr firstRow="1" bandRow="1">
                <a:tableStyleId>{5C22544A-7EE6-4342-B048-85BDC9FD1C3A}</a:tableStyleId>
              </a:tblPr>
              <a:tblGrid>
                <a:gridCol w="1422401"/>
                <a:gridCol w="1204920"/>
              </a:tblGrid>
              <a:tr h="414655">
                <a:tc>
                  <a:txBody>
                    <a:bodyPr/>
                    <a:lstStyle/>
                    <a:p>
                      <a:endParaRPr lang="en-US" sz="1600" dirty="0">
                        <a:solidFill>
                          <a:srgbClr val="0000FF"/>
                        </a:solidFill>
                      </a:endParaRPr>
                    </a:p>
                  </a:txBody>
                  <a:tcPr/>
                </a:tc>
                <a:tc>
                  <a:txBody>
                    <a:bodyPr/>
                    <a:lstStyle/>
                    <a:p>
                      <a:pPr algn="ctr"/>
                      <a:r>
                        <a:rPr lang="en-US" sz="1600" dirty="0" smtClean="0"/>
                        <a:t>B10</a:t>
                      </a:r>
                      <a:endParaRPr lang="en-US" sz="1600" dirty="0"/>
                    </a:p>
                  </a:txBody>
                  <a:tcPr/>
                </a:tc>
              </a:tr>
              <a:tr h="370840">
                <a:tc>
                  <a:txBody>
                    <a:bodyPr/>
                    <a:lstStyle/>
                    <a:p>
                      <a:r>
                        <a:rPr lang="en-US" sz="1600" dirty="0" smtClean="0"/>
                        <a:t>No</a:t>
                      </a:r>
                      <a:r>
                        <a:rPr lang="en-US" sz="1600" baseline="0" dirty="0" smtClean="0"/>
                        <a:t> stab.</a:t>
                      </a:r>
                      <a:endParaRPr lang="en-US" sz="16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rPr>
                        <a:t>53%</a:t>
                      </a:r>
                      <a:r>
                        <a:rPr lang="en-US" sz="1600" dirty="0" smtClean="0"/>
                        <a:t>/</a:t>
                      </a:r>
                      <a:r>
                        <a:rPr lang="en-US" sz="1600" dirty="0" smtClean="0">
                          <a:solidFill>
                            <a:srgbClr val="FF0000"/>
                          </a:solidFill>
                        </a:rPr>
                        <a:t>68%</a:t>
                      </a:r>
                    </a:p>
                  </a:txBody>
                  <a:tcPr/>
                </a:tc>
              </a:tr>
              <a:tr h="370840">
                <a:tc>
                  <a:txBody>
                    <a:bodyPr/>
                    <a:lstStyle/>
                    <a:p>
                      <a:r>
                        <a:rPr lang="en-US" sz="1600" dirty="0" smtClean="0"/>
                        <a:t>Current</a:t>
                      </a:r>
                      <a:r>
                        <a:rPr lang="en-US" sz="1600" baseline="0" dirty="0" smtClean="0"/>
                        <a:t> s</a:t>
                      </a:r>
                      <a:r>
                        <a:rPr lang="en-US" sz="1600" dirty="0" smtClean="0"/>
                        <a:t>tab.</a:t>
                      </a:r>
                      <a:endParaRPr lang="en-US" sz="16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rPr>
                        <a:t>108%</a:t>
                      </a:r>
                      <a:r>
                        <a:rPr lang="en-US" sz="1600" dirty="0" smtClean="0"/>
                        <a:t>/</a:t>
                      </a:r>
                      <a:r>
                        <a:rPr lang="en-US" sz="1600" dirty="0" smtClean="0">
                          <a:solidFill>
                            <a:srgbClr val="FF0000"/>
                          </a:solidFill>
                        </a:rPr>
                        <a:t>13%</a:t>
                      </a:r>
                    </a:p>
                  </a:txBody>
                  <a:tcPr/>
                </a:tc>
              </a:tr>
              <a:tr h="370840">
                <a:tc>
                  <a:txBody>
                    <a:bodyPr/>
                    <a:lstStyle/>
                    <a:p>
                      <a:r>
                        <a:rPr lang="en-US" sz="1600" dirty="0" smtClean="0"/>
                        <a:t>Future stab.</a:t>
                      </a:r>
                      <a:endParaRPr lang="en-US" sz="16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rPr>
                        <a:t>118%</a:t>
                      </a:r>
                      <a:r>
                        <a:rPr lang="en-US" sz="1600" dirty="0" smtClean="0"/>
                        <a:t>/</a:t>
                      </a:r>
                      <a:r>
                        <a:rPr lang="en-US" sz="1600" dirty="0" smtClean="0">
                          <a:solidFill>
                            <a:srgbClr val="FF0000"/>
                          </a:solidFill>
                        </a:rPr>
                        <a:t>3%</a:t>
                      </a:r>
                    </a:p>
                  </a:txBody>
                  <a:tcPr/>
                </a:tc>
              </a:tr>
            </a:tbl>
          </a:graphicData>
        </a:graphic>
      </p:graphicFrame>
      <p:pic>
        <p:nvPicPr>
          <p:cNvPr id="16" name="Picture 15" descr="tf_QP_stab.eps"/>
          <p:cNvPicPr>
            <a:picLocks noChangeAspect="1"/>
          </p:cNvPicPr>
          <p:nvPr/>
        </p:nvPicPr>
        <p:blipFill>
          <a:blip r:embed="rId3"/>
          <a:stretch>
            <a:fillRect/>
          </a:stretch>
        </p:blipFill>
        <p:spPr>
          <a:xfrm>
            <a:off x="4042199" y="931320"/>
            <a:ext cx="4591632" cy="2749933"/>
          </a:xfrm>
          <a:prstGeom prst="rect">
            <a:avLst/>
          </a:prstGeom>
        </p:spPr>
      </p:pic>
      <p:sp>
        <p:nvSpPr>
          <p:cNvPr id="17" name="TextBox 16"/>
          <p:cNvSpPr txBox="1"/>
          <p:nvPr/>
        </p:nvSpPr>
        <p:spPr>
          <a:xfrm>
            <a:off x="6342136" y="3954050"/>
            <a:ext cx="2627321" cy="344150"/>
          </a:xfrm>
          <a:prstGeom prst="rect">
            <a:avLst/>
          </a:prstGeom>
          <a:solidFill>
            <a:schemeClr val="accent1">
              <a:lumMod val="20000"/>
              <a:lumOff val="80000"/>
            </a:schemeClr>
          </a:solidFill>
        </p:spPr>
        <p:txBody>
          <a:bodyPr wrap="square" lIns="91328" tIns="45666" rIns="91328" bIns="45666" rtlCol="0">
            <a:spAutoFit/>
          </a:bodyPr>
          <a:lstStyle/>
          <a:p>
            <a:pPr algn="ctr"/>
            <a:r>
              <a:rPr lang="en-US" sz="1600" dirty="0"/>
              <a:t>Luminosity </a:t>
            </a:r>
            <a:r>
              <a:rPr lang="en-US" sz="1600" dirty="0">
                <a:solidFill>
                  <a:srgbClr val="008000"/>
                </a:solidFill>
              </a:rPr>
              <a:t>achieved</a:t>
            </a:r>
            <a:r>
              <a:rPr lang="en-US" sz="1600" dirty="0"/>
              <a:t>/</a:t>
            </a:r>
            <a:r>
              <a:rPr lang="en-US" sz="1600" dirty="0">
                <a:solidFill>
                  <a:srgbClr val="FF0000"/>
                </a:solidFill>
              </a:rPr>
              <a:t>lost</a:t>
            </a:r>
            <a:r>
              <a:rPr lang="en-US" sz="1600" dirty="0"/>
              <a:t> [%]</a:t>
            </a:r>
          </a:p>
        </p:txBody>
      </p:sp>
      <p:sp>
        <p:nvSpPr>
          <p:cNvPr id="13" name="Right Arrow 12"/>
          <p:cNvSpPr/>
          <p:nvPr/>
        </p:nvSpPr>
        <p:spPr>
          <a:xfrm>
            <a:off x="3260727" y="2694557"/>
            <a:ext cx="781470" cy="386865"/>
          </a:xfrm>
          <a:prstGeom prst="rightArrow">
            <a:avLst/>
          </a:prstGeom>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a:endParaRPr lang="en-US"/>
          </a:p>
        </p:txBody>
      </p:sp>
      <p:pic>
        <p:nvPicPr>
          <p:cNvPr id="18" name="Picture 22" descr="p1.tiff"/>
          <p:cNvPicPr>
            <a:picLocks noChangeAspect="1"/>
          </p:cNvPicPr>
          <p:nvPr/>
        </p:nvPicPr>
        <p:blipFill>
          <a:blip r:embed="rId4"/>
          <a:srcRect/>
          <a:stretch>
            <a:fillRect/>
          </a:stretch>
        </p:blipFill>
        <p:spPr bwMode="auto">
          <a:xfrm>
            <a:off x="27142" y="4292738"/>
            <a:ext cx="3067360" cy="2200275"/>
          </a:xfrm>
          <a:prstGeom prst="rect">
            <a:avLst/>
          </a:prstGeom>
          <a:noFill/>
          <a:ln w="9525">
            <a:noFill/>
            <a:miter lim="800000"/>
            <a:headEnd/>
            <a:tailEnd/>
          </a:ln>
        </p:spPr>
      </p:pic>
      <p:sp>
        <p:nvSpPr>
          <p:cNvPr id="25" name="TextBox 24"/>
          <p:cNvSpPr txBox="1"/>
          <p:nvPr/>
        </p:nvSpPr>
        <p:spPr>
          <a:xfrm>
            <a:off x="3515542" y="6186270"/>
            <a:ext cx="2019558" cy="584666"/>
          </a:xfrm>
          <a:prstGeom prst="rect">
            <a:avLst/>
          </a:prstGeom>
          <a:solidFill>
            <a:schemeClr val="bg1">
              <a:lumMod val="95000"/>
            </a:schemeClr>
          </a:solidFill>
        </p:spPr>
        <p:txBody>
          <a:bodyPr wrap="none" lIns="91328" tIns="45666" rIns="91328" bIns="45666" rtlCol="0">
            <a:spAutoFit/>
          </a:bodyPr>
          <a:lstStyle/>
          <a:p>
            <a:pPr algn="ctr"/>
            <a:r>
              <a:rPr lang="en-US" sz="1600" dirty="0"/>
              <a:t>Machine model</a:t>
            </a:r>
          </a:p>
          <a:p>
            <a:pPr algn="ctr"/>
            <a:r>
              <a:rPr lang="en-US" sz="1600" dirty="0"/>
              <a:t>Beam-based feedback</a:t>
            </a:r>
          </a:p>
        </p:txBody>
      </p:sp>
      <p:cxnSp>
        <p:nvCxnSpPr>
          <p:cNvPr id="26" name="Elbow Connector 25"/>
          <p:cNvCxnSpPr/>
          <p:nvPr/>
        </p:nvCxnSpPr>
        <p:spPr>
          <a:xfrm rot="5400000">
            <a:off x="4446718" y="3666172"/>
            <a:ext cx="1168482" cy="1008503"/>
          </a:xfrm>
          <a:prstGeom prst="bentConnector3">
            <a:avLst>
              <a:gd name="adj1" fmla="val 50000"/>
            </a:avLst>
          </a:prstGeom>
          <a:ln w="63500">
            <a:tailEnd type="arrow"/>
          </a:ln>
        </p:spPr>
        <p:style>
          <a:lnRef idx="2">
            <a:schemeClr val="accent1"/>
          </a:lnRef>
          <a:fillRef idx="0">
            <a:schemeClr val="accent1"/>
          </a:fillRef>
          <a:effectRef idx="1">
            <a:schemeClr val="accent1"/>
          </a:effectRef>
          <a:fontRef idx="minor">
            <a:schemeClr val="tx1"/>
          </a:fontRef>
        </p:style>
      </p:cxnSp>
      <p:cxnSp>
        <p:nvCxnSpPr>
          <p:cNvPr id="27" name="Elbow Connector 26"/>
          <p:cNvCxnSpPr/>
          <p:nvPr/>
        </p:nvCxnSpPr>
        <p:spPr>
          <a:xfrm flipV="1">
            <a:off x="3094571" y="5168906"/>
            <a:ext cx="722861" cy="2"/>
          </a:xfrm>
          <a:prstGeom prst="bentConnector3">
            <a:avLst>
              <a:gd name="adj1" fmla="val 50000"/>
            </a:avLst>
          </a:prstGeom>
          <a:ln w="63500">
            <a:tailEnd type="arrow"/>
          </a:ln>
        </p:spPr>
        <p:style>
          <a:lnRef idx="2">
            <a:schemeClr val="accent1"/>
          </a:lnRef>
          <a:fillRef idx="0">
            <a:schemeClr val="accent1"/>
          </a:fillRef>
          <a:effectRef idx="1">
            <a:schemeClr val="accent1"/>
          </a:effectRef>
          <a:fontRef idx="minor">
            <a:schemeClr val="tx1"/>
          </a:fontRef>
        </p:style>
      </p:cxnSp>
      <p:cxnSp>
        <p:nvCxnSpPr>
          <p:cNvPr id="29" name="Elbow Connector 28"/>
          <p:cNvCxnSpPr/>
          <p:nvPr/>
        </p:nvCxnSpPr>
        <p:spPr>
          <a:xfrm rot="5400000" flipH="1" flipV="1">
            <a:off x="4253834" y="5857971"/>
            <a:ext cx="555355" cy="1588"/>
          </a:xfrm>
          <a:prstGeom prst="bentConnector3">
            <a:avLst>
              <a:gd name="adj1" fmla="val 50000"/>
            </a:avLst>
          </a:prstGeom>
          <a:ln w="63500">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4182470" y="5006602"/>
            <a:ext cx="666944" cy="369223"/>
          </a:xfrm>
          <a:prstGeom prst="rect">
            <a:avLst/>
          </a:prstGeom>
          <a:solidFill>
            <a:schemeClr val="accent4">
              <a:lumMod val="40000"/>
              <a:lumOff val="60000"/>
            </a:schemeClr>
          </a:solidFill>
        </p:spPr>
        <p:txBody>
          <a:bodyPr wrap="none" lIns="91328" tIns="45666" rIns="91328" bIns="45666" rtlCol="0" anchor="ctr">
            <a:spAutoFit/>
          </a:bodyPr>
          <a:lstStyle/>
          <a:p>
            <a:pPr algn="ctr"/>
            <a:r>
              <a:rPr lang="en-US" dirty="0" smtClean="0"/>
              <a:t>Code</a:t>
            </a:r>
            <a:endParaRPr lang="en-US" dirty="0"/>
          </a:p>
        </p:txBody>
      </p:sp>
      <p:cxnSp>
        <p:nvCxnSpPr>
          <p:cNvPr id="34" name="Elbow Connector 33"/>
          <p:cNvCxnSpPr/>
          <p:nvPr/>
        </p:nvCxnSpPr>
        <p:spPr>
          <a:xfrm>
            <a:off x="5249881" y="5168906"/>
            <a:ext cx="802114" cy="2"/>
          </a:xfrm>
          <a:prstGeom prst="bentConnector3">
            <a:avLst>
              <a:gd name="adj1" fmla="val 50000"/>
            </a:avLst>
          </a:prstGeom>
          <a:ln w="63500">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flipV="1">
            <a:off x="7260468" y="5394192"/>
            <a:ext cx="607991" cy="7422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flipV="1">
            <a:off x="7260468" y="5770841"/>
            <a:ext cx="607991" cy="36573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87018" y="890932"/>
            <a:ext cx="2939804" cy="738664"/>
          </a:xfrm>
          <a:prstGeom prst="rect">
            <a:avLst/>
          </a:prstGeom>
          <a:solidFill>
            <a:srgbClr val="F2F2F2"/>
          </a:solidFill>
        </p:spPr>
        <p:txBody>
          <a:bodyPr wrap="square" lIns="91328" tIns="45666" rIns="91328" bIns="45666" rtlCol="0">
            <a:spAutoFit/>
          </a:bodyPr>
          <a:lstStyle/>
          <a:p>
            <a:r>
              <a:rPr lang="en-US" sz="1400" dirty="0"/>
              <a:t>Typical </a:t>
            </a:r>
            <a:r>
              <a:rPr lang="en-US" sz="1400" dirty="0" err="1"/>
              <a:t>quadrupole</a:t>
            </a:r>
            <a:r>
              <a:rPr lang="en-US" sz="1400" dirty="0"/>
              <a:t> jitter tolerance O(1nm) in main </a:t>
            </a:r>
            <a:r>
              <a:rPr lang="en-US" sz="1400" dirty="0" err="1"/>
              <a:t>linac</a:t>
            </a:r>
            <a:r>
              <a:rPr lang="en-US" sz="1400" dirty="0"/>
              <a:t> and O(0.1nm) in final doublet</a:t>
            </a:r>
          </a:p>
        </p:txBody>
      </p:sp>
      <p:sp>
        <p:nvSpPr>
          <p:cNvPr id="23" name="Rectangle 22"/>
          <p:cNvSpPr/>
          <p:nvPr/>
        </p:nvSpPr>
        <p:spPr>
          <a:xfrm>
            <a:off x="190481" y="3586178"/>
            <a:ext cx="2946730" cy="307777"/>
          </a:xfrm>
          <a:prstGeom prst="rect">
            <a:avLst/>
          </a:prstGeom>
          <a:solidFill>
            <a:srgbClr val="F2F2F2"/>
          </a:solidFill>
        </p:spPr>
        <p:txBody>
          <a:bodyPr wrap="square" lIns="91328" tIns="45666" rIns="91328" bIns="45666">
            <a:spAutoFit/>
          </a:bodyPr>
          <a:lstStyle/>
          <a:p>
            <a:r>
              <a:rPr lang="en-US" sz="1400" dirty="0">
                <a:cs typeface="Times New Roman" pitchFamily="18" charset="0"/>
              </a:rPr>
              <a:t>Final Focus QD0 Prototype</a:t>
            </a:r>
          </a:p>
        </p:txBody>
      </p:sp>
      <p:pic>
        <p:nvPicPr>
          <p:cNvPr id="2050" name="Picture 2"/>
          <p:cNvPicPr>
            <a:picLocks noChangeAspect="1" noChangeArrowheads="1"/>
          </p:cNvPicPr>
          <p:nvPr/>
        </p:nvPicPr>
        <p:blipFill>
          <a:blip r:embed="rId5"/>
          <a:srcRect/>
          <a:stretch>
            <a:fillRect/>
          </a:stretch>
        </p:blipFill>
        <p:spPr bwMode="auto">
          <a:xfrm>
            <a:off x="1801210" y="1724349"/>
            <a:ext cx="1293290" cy="1744381"/>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6" name="TextBox 45"/>
          <p:cNvSpPr txBox="1"/>
          <p:nvPr/>
        </p:nvSpPr>
        <p:spPr>
          <a:xfrm>
            <a:off x="6342129" y="6136566"/>
            <a:ext cx="1836683" cy="595967"/>
          </a:xfrm>
          <a:prstGeom prst="rect">
            <a:avLst/>
          </a:prstGeom>
          <a:solidFill>
            <a:srgbClr val="F2F2F2"/>
          </a:solidFill>
        </p:spPr>
        <p:txBody>
          <a:bodyPr wrap="square" lIns="91328" tIns="45666" rIns="91328" bIns="45666" rtlCol="0">
            <a:spAutoFit/>
          </a:bodyPr>
          <a:lstStyle/>
          <a:p>
            <a:r>
              <a:rPr lang="en-US" sz="1600" dirty="0"/>
              <a:t>Close to/better than target</a:t>
            </a:r>
          </a:p>
        </p:txBody>
      </p:sp>
      <p:pic>
        <p:nvPicPr>
          <p:cNvPr id="47" name="Picture 46" descr="preisolator2_Gaddi.png"/>
          <p:cNvPicPr>
            <a:picLocks noChangeAspect="1"/>
          </p:cNvPicPr>
          <p:nvPr/>
        </p:nvPicPr>
        <p:blipFill>
          <a:blip r:embed="rId6" cstate="print"/>
          <a:stretch>
            <a:fillRect/>
          </a:stretch>
        </p:blipFill>
        <p:spPr>
          <a:xfrm>
            <a:off x="187022" y="4088300"/>
            <a:ext cx="4073026" cy="2161216"/>
          </a:xfrm>
          <a:prstGeom prst="rect">
            <a:avLst/>
          </a:prstGeom>
        </p:spPr>
      </p:pic>
    </p:spTree>
    <p:extLst>
      <p:ext uri="{BB962C8B-B14F-4D97-AF65-F5344CB8AC3E}">
        <p14:creationId xmlns:p14="http://schemas.microsoft.com/office/powerpoint/2010/main" val="10677089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5" grpId="0" animBg="1"/>
      <p:bldP spid="32" grpId="0" animBg="1"/>
      <p:bldP spid="4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55776" y="2348964"/>
            <a:ext cx="4063998" cy="461665"/>
          </a:xfrm>
          <a:prstGeom prst="rect">
            <a:avLst/>
          </a:prstGeom>
          <a:noFill/>
        </p:spPr>
        <p:txBody>
          <a:bodyPr wrap="none" rtlCol="0">
            <a:spAutoFit/>
          </a:bodyPr>
          <a:lstStyle/>
          <a:p>
            <a:r>
              <a:rPr lang="en-GB" sz="2400" dirty="0" smtClean="0"/>
              <a:t>A very little bit about detectors</a:t>
            </a:r>
            <a:endParaRPr lang="en-GB" sz="2400" dirty="0"/>
          </a:p>
        </p:txBody>
      </p:sp>
    </p:spTree>
    <p:extLst>
      <p:ext uri="{BB962C8B-B14F-4D97-AF65-F5344CB8AC3E}">
        <p14:creationId xmlns:p14="http://schemas.microsoft.com/office/powerpoint/2010/main" val="56786416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2010-10-06_170232.png"/>
          <p:cNvPicPr>
            <a:picLocks noChangeAspect="1"/>
          </p:cNvPicPr>
          <p:nvPr/>
        </p:nvPicPr>
        <p:blipFill>
          <a:blip r:embed="rId2"/>
          <a:srcRect l="3677" t="2926" r="3677" b="2926"/>
          <a:stretch>
            <a:fillRect/>
          </a:stretch>
        </p:blipFill>
        <p:spPr>
          <a:xfrm>
            <a:off x="2112655" y="980728"/>
            <a:ext cx="5652231" cy="5414224"/>
          </a:xfrm>
          <a:prstGeom prst="rect">
            <a:avLst/>
          </a:prstGeom>
          <a:ln>
            <a:noFill/>
          </a:ln>
        </p:spPr>
      </p:pic>
      <p:sp>
        <p:nvSpPr>
          <p:cNvPr id="6" name="Slide Number Placeholder 5"/>
          <p:cNvSpPr>
            <a:spLocks noGrp="1"/>
          </p:cNvSpPr>
          <p:nvPr>
            <p:ph type="sldNum" sz="quarter" idx="12"/>
          </p:nvPr>
        </p:nvSpPr>
        <p:spPr>
          <a:xfrm>
            <a:off x="6959112" y="6554876"/>
            <a:ext cx="2132134" cy="474663"/>
          </a:xfrm>
          <a:ln>
            <a:solidFill>
              <a:schemeClr val="tx1"/>
            </a:solidFill>
          </a:ln>
        </p:spPr>
        <p:txBody>
          <a:bodyPr/>
          <a:lstStyle/>
          <a:p>
            <a:fld id="{1A5B82F1-6BDA-2E45-9CC3-908D44C40997}" type="slidenum">
              <a:rPr lang="en-GB" smtClean="0"/>
              <a:pPr/>
              <a:t>46</a:t>
            </a:fld>
            <a:endParaRPr lang="en-GB" dirty="0"/>
          </a:p>
        </p:txBody>
      </p:sp>
      <p:sp>
        <p:nvSpPr>
          <p:cNvPr id="25" name="TextBox 24"/>
          <p:cNvSpPr txBox="1"/>
          <p:nvPr/>
        </p:nvSpPr>
        <p:spPr>
          <a:xfrm>
            <a:off x="6814948" y="5155280"/>
            <a:ext cx="1871854" cy="923330"/>
          </a:xfrm>
          <a:prstGeom prst="rect">
            <a:avLst/>
          </a:prstGeom>
          <a:noFill/>
          <a:ln w="19050">
            <a:solidFill>
              <a:schemeClr val="tx1"/>
            </a:solidFill>
          </a:ln>
        </p:spPr>
        <p:txBody>
          <a:bodyPr wrap="square" lIns="91328" tIns="45666" rIns="91328" bIns="45666" rtlCol="0">
            <a:spAutoFit/>
          </a:bodyPr>
          <a:lstStyle/>
          <a:p>
            <a:r>
              <a:rPr lang="en-US" dirty="0">
                <a:solidFill>
                  <a:srgbClr val="333399"/>
                </a:solidFill>
              </a:rPr>
              <a:t>U</a:t>
            </a:r>
            <a:r>
              <a:rPr lang="en-US" dirty="0" smtClean="0">
                <a:solidFill>
                  <a:srgbClr val="333399"/>
                </a:solidFill>
              </a:rPr>
              <a:t>ltra low-mass</a:t>
            </a:r>
          </a:p>
          <a:p>
            <a:r>
              <a:rPr lang="en-US" dirty="0">
                <a:solidFill>
                  <a:srgbClr val="333399"/>
                </a:solidFill>
              </a:rPr>
              <a:t>v</a:t>
            </a:r>
            <a:r>
              <a:rPr lang="en-US" dirty="0" smtClean="0">
                <a:solidFill>
                  <a:srgbClr val="333399"/>
                </a:solidFill>
              </a:rPr>
              <a:t>ertex detector</a:t>
            </a:r>
          </a:p>
          <a:p>
            <a:r>
              <a:rPr lang="en-US" dirty="0">
                <a:solidFill>
                  <a:srgbClr val="333399"/>
                </a:solidFill>
              </a:rPr>
              <a:t>w</a:t>
            </a:r>
            <a:r>
              <a:rPr lang="en-US" dirty="0" smtClean="0">
                <a:solidFill>
                  <a:srgbClr val="333399"/>
                </a:solidFill>
              </a:rPr>
              <a:t>ith 20 </a:t>
            </a:r>
            <a:r>
              <a:rPr lang="en-US" dirty="0" err="1" smtClean="0">
                <a:solidFill>
                  <a:srgbClr val="333399"/>
                </a:solidFill>
              </a:rPr>
              <a:t>μm</a:t>
            </a:r>
            <a:r>
              <a:rPr lang="en-US" dirty="0" smtClean="0">
                <a:solidFill>
                  <a:srgbClr val="333399"/>
                </a:solidFill>
              </a:rPr>
              <a:t> pixels</a:t>
            </a:r>
            <a:endParaRPr lang="en-US" dirty="0">
              <a:solidFill>
                <a:srgbClr val="333399"/>
              </a:solidFill>
            </a:endParaRPr>
          </a:p>
        </p:txBody>
      </p:sp>
      <p:sp>
        <p:nvSpPr>
          <p:cNvPr id="26" name="TextBox 25"/>
          <p:cNvSpPr txBox="1"/>
          <p:nvPr/>
        </p:nvSpPr>
        <p:spPr>
          <a:xfrm>
            <a:off x="478696" y="5373220"/>
            <a:ext cx="2763929" cy="923330"/>
          </a:xfrm>
          <a:prstGeom prst="rect">
            <a:avLst/>
          </a:prstGeom>
          <a:noFill/>
          <a:ln w="19050">
            <a:solidFill>
              <a:schemeClr val="tx1"/>
            </a:solidFill>
          </a:ln>
        </p:spPr>
        <p:txBody>
          <a:bodyPr wrap="square" lIns="91328" tIns="45666" rIns="91328" bIns="45666" rtlCol="0">
            <a:spAutoFit/>
          </a:bodyPr>
          <a:lstStyle/>
          <a:p>
            <a:r>
              <a:rPr lang="en-US" dirty="0" smtClean="0"/>
              <a:t>Tracking:</a:t>
            </a:r>
          </a:p>
          <a:p>
            <a:r>
              <a:rPr lang="en-US" dirty="0" smtClean="0"/>
              <a:t>  </a:t>
            </a:r>
            <a:r>
              <a:rPr lang="en-US" dirty="0" err="1" smtClean="0"/>
              <a:t>TPC+silicon</a:t>
            </a:r>
            <a:r>
              <a:rPr lang="en-US" dirty="0" smtClean="0"/>
              <a:t> (CLIC_ILD)</a:t>
            </a:r>
          </a:p>
          <a:p>
            <a:r>
              <a:rPr lang="en-US" dirty="0" smtClean="0"/>
              <a:t>  all-silicon (</a:t>
            </a:r>
            <a:r>
              <a:rPr lang="en-US" dirty="0" err="1" smtClean="0"/>
              <a:t>CLIC_SiD</a:t>
            </a:r>
            <a:r>
              <a:rPr lang="en-US" dirty="0" smtClean="0"/>
              <a:t>)</a:t>
            </a:r>
            <a:endParaRPr lang="en-US" dirty="0"/>
          </a:p>
        </p:txBody>
      </p:sp>
      <p:sp>
        <p:nvSpPr>
          <p:cNvPr id="27" name="TextBox 26"/>
          <p:cNvSpPr txBox="1"/>
          <p:nvPr/>
        </p:nvSpPr>
        <p:spPr>
          <a:xfrm>
            <a:off x="226454" y="4221090"/>
            <a:ext cx="1886196" cy="923330"/>
          </a:xfrm>
          <a:prstGeom prst="rect">
            <a:avLst/>
          </a:prstGeom>
          <a:noFill/>
          <a:ln w="19050">
            <a:solidFill>
              <a:schemeClr val="tx1"/>
            </a:solidFill>
          </a:ln>
        </p:spPr>
        <p:txBody>
          <a:bodyPr wrap="square" lIns="91328" tIns="45666" rIns="91328" bIns="45666" rtlCol="0">
            <a:spAutoFit/>
          </a:bodyPr>
          <a:lstStyle/>
          <a:p>
            <a:r>
              <a:rPr lang="en-US" dirty="0">
                <a:solidFill>
                  <a:srgbClr val="333399"/>
                </a:solidFill>
              </a:rPr>
              <a:t>F</a:t>
            </a:r>
            <a:r>
              <a:rPr lang="en-US" dirty="0" smtClean="0">
                <a:solidFill>
                  <a:srgbClr val="333399"/>
                </a:solidFill>
              </a:rPr>
              <a:t>ine grained calorimeters for PFA: 1 + 7.5 </a:t>
            </a:r>
            <a:r>
              <a:rPr lang="en-US" dirty="0" smtClean="0">
                <a:solidFill>
                  <a:srgbClr val="333399"/>
                </a:solidFill>
                <a:latin typeface="Symbol" charset="2"/>
                <a:cs typeface="Symbol" charset="2"/>
              </a:rPr>
              <a:t>l</a:t>
            </a:r>
            <a:r>
              <a:rPr lang="en-US" baseline="-25000" dirty="0" smtClean="0">
                <a:solidFill>
                  <a:srgbClr val="333399"/>
                </a:solidFill>
              </a:rPr>
              <a:t>int</a:t>
            </a:r>
            <a:endParaRPr lang="en-US" dirty="0" smtClean="0">
              <a:solidFill>
                <a:srgbClr val="333399"/>
              </a:solidFill>
            </a:endParaRPr>
          </a:p>
        </p:txBody>
      </p:sp>
      <p:sp>
        <p:nvSpPr>
          <p:cNvPr id="28" name="TextBox 27"/>
          <p:cNvSpPr txBox="1"/>
          <p:nvPr/>
        </p:nvSpPr>
        <p:spPr>
          <a:xfrm>
            <a:off x="425924" y="3094341"/>
            <a:ext cx="1354445" cy="923330"/>
          </a:xfrm>
          <a:prstGeom prst="rect">
            <a:avLst/>
          </a:prstGeom>
          <a:noFill/>
          <a:ln w="19050">
            <a:solidFill>
              <a:schemeClr val="tx1"/>
            </a:solidFill>
          </a:ln>
        </p:spPr>
        <p:txBody>
          <a:bodyPr wrap="square" lIns="91328" tIns="45666" rIns="91328" bIns="45666" rtlCol="0">
            <a:spAutoFit/>
          </a:bodyPr>
          <a:lstStyle/>
          <a:p>
            <a:r>
              <a:rPr lang="en-US" dirty="0" smtClean="0">
                <a:solidFill>
                  <a:srgbClr val="333399"/>
                </a:solidFill>
              </a:rPr>
              <a:t>Strong SC solenoid</a:t>
            </a:r>
          </a:p>
          <a:p>
            <a:r>
              <a:rPr lang="en-US" dirty="0" smtClean="0">
                <a:solidFill>
                  <a:srgbClr val="333399"/>
                </a:solidFill>
              </a:rPr>
              <a:t>4 T or 5 T</a:t>
            </a:r>
          </a:p>
        </p:txBody>
      </p:sp>
      <p:sp>
        <p:nvSpPr>
          <p:cNvPr id="29" name="TextBox 28"/>
          <p:cNvSpPr txBox="1"/>
          <p:nvPr/>
        </p:nvSpPr>
        <p:spPr>
          <a:xfrm>
            <a:off x="301560" y="1210770"/>
            <a:ext cx="1611684" cy="923330"/>
          </a:xfrm>
          <a:prstGeom prst="rect">
            <a:avLst/>
          </a:prstGeom>
          <a:noFill/>
          <a:ln w="19050">
            <a:solidFill>
              <a:schemeClr val="tx1"/>
            </a:solidFill>
          </a:ln>
        </p:spPr>
        <p:txBody>
          <a:bodyPr wrap="square" lIns="91328" tIns="45666" rIns="91328" bIns="45666" rtlCol="0">
            <a:spAutoFit/>
          </a:bodyPr>
          <a:lstStyle/>
          <a:p>
            <a:r>
              <a:rPr lang="en-US" dirty="0" smtClean="0"/>
              <a:t>Instrumented return yoke</a:t>
            </a:r>
            <a:endParaRPr lang="en-US" dirty="0"/>
          </a:p>
          <a:p>
            <a:r>
              <a:rPr lang="en-US" dirty="0"/>
              <a:t>f</a:t>
            </a:r>
            <a:r>
              <a:rPr lang="en-US" dirty="0" smtClean="0"/>
              <a:t>or </a:t>
            </a:r>
            <a:r>
              <a:rPr lang="en-US" dirty="0" err="1" smtClean="0"/>
              <a:t>muon</a:t>
            </a:r>
            <a:r>
              <a:rPr lang="en-US" dirty="0" smtClean="0"/>
              <a:t> ID</a:t>
            </a:r>
            <a:endParaRPr lang="en-US" dirty="0"/>
          </a:p>
        </p:txBody>
      </p:sp>
      <p:sp>
        <p:nvSpPr>
          <p:cNvPr id="30" name="TextBox 29"/>
          <p:cNvSpPr txBox="1"/>
          <p:nvPr/>
        </p:nvSpPr>
        <p:spPr>
          <a:xfrm>
            <a:off x="6446123" y="1133700"/>
            <a:ext cx="1986670" cy="923330"/>
          </a:xfrm>
          <a:prstGeom prst="rect">
            <a:avLst/>
          </a:prstGeom>
          <a:noFill/>
          <a:ln w="19050">
            <a:solidFill>
              <a:schemeClr val="tx1"/>
            </a:solidFill>
          </a:ln>
        </p:spPr>
        <p:txBody>
          <a:bodyPr wrap="square" lIns="91328" tIns="45666" rIns="91328" bIns="45666" rtlCol="0">
            <a:spAutoFit/>
          </a:bodyPr>
          <a:lstStyle/>
          <a:p>
            <a:r>
              <a:rPr lang="en-US" dirty="0">
                <a:solidFill>
                  <a:srgbClr val="333399"/>
                </a:solidFill>
              </a:rPr>
              <a:t>C</a:t>
            </a:r>
            <a:r>
              <a:rPr lang="en-US" dirty="0" smtClean="0">
                <a:solidFill>
                  <a:srgbClr val="333399"/>
                </a:solidFill>
              </a:rPr>
              <a:t>omplex forward region with final beam focusing</a:t>
            </a:r>
            <a:endParaRPr lang="en-US" dirty="0">
              <a:solidFill>
                <a:srgbClr val="333399"/>
              </a:solidFill>
            </a:endParaRPr>
          </a:p>
        </p:txBody>
      </p:sp>
      <p:cxnSp>
        <p:nvCxnSpPr>
          <p:cNvPr id="31" name="Straight Arrow Connector 30"/>
          <p:cNvCxnSpPr/>
          <p:nvPr/>
        </p:nvCxnSpPr>
        <p:spPr>
          <a:xfrm flipH="1" flipV="1">
            <a:off x="4875430" y="3628208"/>
            <a:ext cx="1939516" cy="2010594"/>
          </a:xfrm>
          <a:prstGeom prst="straightConnector1">
            <a:avLst/>
          </a:prstGeom>
          <a:ln w="1905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V="1">
            <a:off x="2612407" y="3870616"/>
            <a:ext cx="2154978" cy="1502739"/>
          </a:xfrm>
          <a:prstGeom prst="straightConnector1">
            <a:avLst/>
          </a:prstGeom>
          <a:ln w="1905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flipV="1">
            <a:off x="2108589" y="3543619"/>
            <a:ext cx="2153503" cy="846462"/>
          </a:xfrm>
          <a:prstGeom prst="straightConnector1">
            <a:avLst/>
          </a:prstGeom>
          <a:ln w="1905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5400000">
            <a:off x="5986877" y="2133210"/>
            <a:ext cx="901795" cy="754493"/>
          </a:xfrm>
          <a:prstGeom prst="straightConnector1">
            <a:avLst/>
          </a:prstGeom>
          <a:ln w="1905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V="1">
            <a:off x="1782961" y="3094341"/>
            <a:ext cx="2331979" cy="449278"/>
          </a:xfrm>
          <a:prstGeom prst="straightConnector1">
            <a:avLst/>
          </a:prstGeom>
          <a:ln w="1905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V="1">
            <a:off x="6566085" y="4221090"/>
            <a:ext cx="1149343" cy="923330"/>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7205494" y="4624496"/>
            <a:ext cx="713431" cy="369223"/>
          </a:xfrm>
          <a:prstGeom prst="rect">
            <a:avLst/>
          </a:prstGeom>
          <a:noFill/>
          <a:ln>
            <a:solidFill>
              <a:schemeClr val="tx1"/>
            </a:solidFill>
          </a:ln>
        </p:spPr>
        <p:txBody>
          <a:bodyPr wrap="none" lIns="91328" tIns="45666" rIns="91328" bIns="45666" rtlCol="0">
            <a:spAutoFit/>
          </a:bodyPr>
          <a:lstStyle/>
          <a:p>
            <a:r>
              <a:rPr lang="en-US" dirty="0" smtClean="0">
                <a:solidFill>
                  <a:srgbClr val="0000FF"/>
                </a:solidFill>
              </a:rPr>
              <a:t>6.5 m</a:t>
            </a:r>
            <a:endParaRPr lang="en-US" dirty="0">
              <a:solidFill>
                <a:srgbClr val="0000FF"/>
              </a:solidFill>
            </a:endParaRPr>
          </a:p>
        </p:txBody>
      </p:sp>
      <p:cxnSp>
        <p:nvCxnSpPr>
          <p:cNvPr id="38" name="Straight Arrow Connector 37"/>
          <p:cNvCxnSpPr/>
          <p:nvPr/>
        </p:nvCxnSpPr>
        <p:spPr>
          <a:xfrm>
            <a:off x="1930102" y="1675487"/>
            <a:ext cx="1537726" cy="735607"/>
          </a:xfrm>
          <a:prstGeom prst="straightConnector1">
            <a:avLst/>
          </a:prstGeom>
          <a:ln w="19050" cap="flat" cmpd="sng" algn="ctr">
            <a:solidFill>
              <a:schemeClr val="tx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9" name="Explosion 1 38"/>
          <p:cNvSpPr>
            <a:spLocks noChangeAspect="1"/>
          </p:cNvSpPr>
          <p:nvPr/>
        </p:nvSpPr>
        <p:spPr>
          <a:xfrm rot="20220000">
            <a:off x="4807339" y="3500838"/>
            <a:ext cx="213443" cy="138740"/>
          </a:xfrm>
          <a:prstGeom prst="irregularSeal1">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a:endParaRPr lang="en-US"/>
          </a:p>
        </p:txBody>
      </p:sp>
      <p:sp>
        <p:nvSpPr>
          <p:cNvPr id="23" name="Title 1"/>
          <p:cNvSpPr>
            <a:spLocks noGrp="1"/>
          </p:cNvSpPr>
          <p:nvPr>
            <p:ph type="title"/>
          </p:nvPr>
        </p:nvSpPr>
        <p:spPr>
          <a:xfrm>
            <a:off x="1187031" y="188184"/>
            <a:ext cx="6913685" cy="506413"/>
          </a:xfrm>
        </p:spPr>
        <p:txBody>
          <a:bodyPr>
            <a:normAutofit fontScale="90000"/>
          </a:bodyPr>
          <a:lstStyle/>
          <a:p>
            <a:r>
              <a:rPr lang="en-US" sz="4000" dirty="0"/>
              <a:t>CLIC Detectors – in brief</a:t>
            </a:r>
          </a:p>
        </p:txBody>
      </p:sp>
      <p:sp>
        <p:nvSpPr>
          <p:cNvPr id="22" name="Text Box 160"/>
          <p:cNvSpPr txBox="1">
            <a:spLocks noChangeArrowheads="1"/>
          </p:cNvSpPr>
          <p:nvPr/>
        </p:nvSpPr>
        <p:spPr bwMode="auto">
          <a:xfrm>
            <a:off x="3505989" y="6154937"/>
            <a:ext cx="5654207" cy="707777"/>
          </a:xfrm>
          <a:prstGeom prst="rect">
            <a:avLst/>
          </a:prstGeom>
          <a:solidFill>
            <a:schemeClr val="bg1">
              <a:lumMod val="95000"/>
            </a:schemeClr>
          </a:solidFill>
          <a:ln w="12700" cmpd="sng">
            <a:noFill/>
            <a:miter lim="800000"/>
            <a:headEnd/>
            <a:tailEnd/>
          </a:ln>
          <a:effectLst>
            <a:outerShdw blurRad="50800" dist="38100" dir="2700000" algn="tl" rotWithShape="0">
              <a:srgbClr val="000000">
                <a:alpha val="43000"/>
              </a:srgbClr>
            </a:outerShdw>
          </a:effectLst>
          <a:extLst/>
        </p:spPr>
        <p:txBody>
          <a:bodyPr wrap="none" lIns="91328" tIns="45666" rIns="91328" bIns="45666">
            <a:spAutoFit/>
          </a:bodyPr>
          <a:lstStyle/>
          <a:p>
            <a:pPr>
              <a:buClr>
                <a:srgbClr val="FF0000"/>
              </a:buClr>
              <a:buFont typeface="Wingdings" charset="0"/>
              <a:buChar char="«"/>
            </a:pPr>
            <a:r>
              <a:rPr lang="en-GB" sz="2000" dirty="0"/>
              <a:t> Detailed GEANT 4 simulation</a:t>
            </a:r>
          </a:p>
          <a:p>
            <a:pPr>
              <a:buClr>
                <a:srgbClr val="FF0000"/>
              </a:buClr>
              <a:buFont typeface="Wingdings" charset="0"/>
              <a:buChar char="«"/>
            </a:pPr>
            <a:r>
              <a:rPr lang="en-GB" sz="2000" dirty="0"/>
              <a:t> Studied using full reconstruction with background</a:t>
            </a:r>
          </a:p>
        </p:txBody>
      </p:sp>
    </p:spTree>
    <p:extLst>
      <p:ext uri="{BB962C8B-B14F-4D97-AF65-F5344CB8AC3E}">
        <p14:creationId xmlns:p14="http://schemas.microsoft.com/office/powerpoint/2010/main" val="400727237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6553200" y="6559447"/>
            <a:ext cx="2133600" cy="231934"/>
          </a:xfrm>
          <a:prstGeom prst="rect">
            <a:avLst/>
          </a:prstGeom>
        </p:spPr>
        <p:txBody>
          <a:bodyPr/>
          <a:lstStyle/>
          <a:p>
            <a:fld id="{57C39CEA-1F7B-3444-B605-6C36DF480EDC}" type="slidenum">
              <a:rPr lang="en-US" smtClean="0"/>
              <a:t>47</a:t>
            </a:fld>
            <a:endParaRPr lang="en-US"/>
          </a:p>
        </p:txBody>
      </p:sp>
      <p:sp>
        <p:nvSpPr>
          <p:cNvPr id="9" name="Title 8"/>
          <p:cNvSpPr>
            <a:spLocks noGrp="1"/>
          </p:cNvSpPr>
          <p:nvPr>
            <p:ph type="title"/>
          </p:nvPr>
        </p:nvSpPr>
        <p:spPr>
          <a:xfrm>
            <a:off x="1460501" y="142963"/>
            <a:ext cx="6900286" cy="785813"/>
          </a:xfrm>
        </p:spPr>
        <p:txBody>
          <a:bodyPr>
            <a:normAutofit/>
          </a:bodyPr>
          <a:lstStyle/>
          <a:p>
            <a:r>
              <a:rPr lang="en-US" dirty="0" smtClean="0"/>
              <a:t>CLIC machine environment </a:t>
            </a:r>
            <a:endParaRPr lang="en-US" dirty="0"/>
          </a:p>
        </p:txBody>
      </p:sp>
      <p:sp>
        <p:nvSpPr>
          <p:cNvPr id="10" name="TextBox 9"/>
          <p:cNvSpPr txBox="1"/>
          <p:nvPr/>
        </p:nvSpPr>
        <p:spPr>
          <a:xfrm>
            <a:off x="6929724" y="1714871"/>
            <a:ext cx="2214317" cy="830997"/>
          </a:xfrm>
          <a:prstGeom prst="rect">
            <a:avLst/>
          </a:prstGeom>
          <a:solidFill>
            <a:schemeClr val="bg1">
              <a:lumMod val="95000"/>
            </a:schemeClr>
          </a:solidFill>
          <a:ln>
            <a:noFill/>
          </a:ln>
        </p:spPr>
        <p:txBody>
          <a:bodyPr wrap="square" rtlCol="0">
            <a:spAutoFit/>
          </a:bodyPr>
          <a:lstStyle/>
          <a:p>
            <a:r>
              <a:rPr lang="en-US" sz="1600" dirty="0" smtClean="0">
                <a:solidFill>
                  <a:srgbClr val="000000"/>
                </a:solidFill>
              </a:rPr>
              <a:t>Drives timing</a:t>
            </a:r>
          </a:p>
          <a:p>
            <a:r>
              <a:rPr lang="en-US" sz="1600" dirty="0">
                <a:solidFill>
                  <a:srgbClr val="000000"/>
                </a:solidFill>
              </a:rPr>
              <a:t>r</a:t>
            </a:r>
            <a:r>
              <a:rPr lang="en-US" sz="1600" dirty="0" smtClean="0">
                <a:solidFill>
                  <a:srgbClr val="000000"/>
                </a:solidFill>
              </a:rPr>
              <a:t>equirements</a:t>
            </a:r>
          </a:p>
          <a:p>
            <a:r>
              <a:rPr lang="en-US" sz="1600" dirty="0" smtClean="0">
                <a:solidFill>
                  <a:srgbClr val="000000"/>
                </a:solidFill>
              </a:rPr>
              <a:t>for CLIC detector </a:t>
            </a:r>
            <a:endParaRPr lang="en-US" sz="1600" dirty="0">
              <a:solidFill>
                <a:srgbClr val="000000"/>
              </a:solidFill>
            </a:endParaRPr>
          </a:p>
        </p:txBody>
      </p:sp>
      <p:cxnSp>
        <p:nvCxnSpPr>
          <p:cNvPr id="11" name="Straight Arrow Connector 10"/>
          <p:cNvCxnSpPr>
            <a:stCxn id="10" idx="1"/>
          </p:cNvCxnSpPr>
          <p:nvPr/>
        </p:nvCxnSpPr>
        <p:spPr bwMode="auto">
          <a:xfrm flipH="1" flipV="1">
            <a:off x="5811138" y="1841788"/>
            <a:ext cx="1118544" cy="288498"/>
          </a:xfrm>
          <a:prstGeom prst="straightConnector1">
            <a:avLst/>
          </a:prstGeom>
          <a:noFill/>
          <a:ln w="22225" cap="flat" cmpd="sng" algn="ctr">
            <a:solidFill>
              <a:schemeClr val="tx1"/>
            </a:solidFill>
            <a:prstDash val="solid"/>
            <a:round/>
            <a:headEnd type="none" w="med" len="med"/>
            <a:tailEnd type="arrow"/>
          </a:ln>
          <a:effectLst/>
        </p:spPr>
      </p:cxnSp>
      <p:cxnSp>
        <p:nvCxnSpPr>
          <p:cNvPr id="12" name="Straight Arrow Connector 11"/>
          <p:cNvCxnSpPr>
            <a:stCxn id="10" idx="1"/>
          </p:cNvCxnSpPr>
          <p:nvPr/>
        </p:nvCxnSpPr>
        <p:spPr bwMode="auto">
          <a:xfrm flipH="1">
            <a:off x="5852272" y="2130370"/>
            <a:ext cx="1077410" cy="431631"/>
          </a:xfrm>
          <a:prstGeom prst="straightConnector1">
            <a:avLst/>
          </a:prstGeom>
          <a:noFill/>
          <a:ln w="22225" cap="flat" cmpd="sng" algn="ctr">
            <a:solidFill>
              <a:schemeClr val="tx1"/>
            </a:solidFill>
            <a:prstDash val="solid"/>
            <a:round/>
            <a:headEnd type="none" w="med" len="med"/>
            <a:tailEnd type="arrow"/>
          </a:ln>
          <a:effectLst/>
        </p:spPr>
      </p:cxnSp>
      <p:graphicFrame>
        <p:nvGraphicFramePr>
          <p:cNvPr id="3" name="Table 2"/>
          <p:cNvGraphicFramePr>
            <a:graphicFrameLocks noGrp="1" noChangeAspect="1"/>
          </p:cNvGraphicFramePr>
          <p:nvPr>
            <p:extLst>
              <p:ext uri="{D42A27DB-BD31-4B8C-83A1-F6EECF244321}">
                <p14:modId xmlns:p14="http://schemas.microsoft.com/office/powerpoint/2010/main" val="255944932"/>
              </p:ext>
            </p:extLst>
          </p:nvPr>
        </p:nvGraphicFramePr>
        <p:xfrm>
          <a:off x="598531" y="923291"/>
          <a:ext cx="5164315" cy="2818384"/>
        </p:xfrm>
        <a:graphic>
          <a:graphicData uri="http://schemas.openxmlformats.org/drawingml/2006/table">
            <a:tbl>
              <a:tblPr firstRow="1" bandRow="1">
                <a:tableStyleId>{6E25E649-3F16-4E02-A733-19D2CDBF48F0}</a:tableStyleId>
              </a:tblPr>
              <a:tblGrid>
                <a:gridCol w="1930400"/>
                <a:gridCol w="1593075"/>
                <a:gridCol w="1640840"/>
              </a:tblGrid>
              <a:tr h="352298">
                <a:tc>
                  <a:txBody>
                    <a:bodyPr/>
                    <a:lstStyle/>
                    <a:p>
                      <a:endParaRPr lang="en-US" sz="1600" dirty="0"/>
                    </a:p>
                  </a:txBody>
                  <a:tcPr marL="86869" marR="86869" marT="43435" marB="43435"/>
                </a:tc>
                <a:tc>
                  <a:txBody>
                    <a:bodyPr/>
                    <a:lstStyle/>
                    <a:p>
                      <a:pPr algn="ctr"/>
                      <a:r>
                        <a:rPr lang="en-US" sz="1600" dirty="0" smtClean="0"/>
                        <a:t>CLIC at 500 </a:t>
                      </a:r>
                      <a:r>
                        <a:rPr lang="en-US" sz="1600" dirty="0" err="1" smtClean="0"/>
                        <a:t>GeV</a:t>
                      </a:r>
                      <a:endParaRPr lang="en-US" sz="1600" dirty="0"/>
                    </a:p>
                  </a:txBody>
                  <a:tcPr marL="86869" marR="86869" marT="43435" marB="43435"/>
                </a:tc>
                <a:tc>
                  <a:txBody>
                    <a:bodyPr/>
                    <a:lstStyle/>
                    <a:p>
                      <a:pPr algn="ctr"/>
                      <a:r>
                        <a:rPr lang="en-US" sz="1600" dirty="0" smtClean="0"/>
                        <a:t>CLIC at 3 </a:t>
                      </a:r>
                      <a:r>
                        <a:rPr lang="en-US" sz="1600" dirty="0" err="1" smtClean="0"/>
                        <a:t>TeV</a:t>
                      </a:r>
                      <a:endParaRPr lang="en-US" sz="1600" dirty="0"/>
                    </a:p>
                  </a:txBody>
                  <a:tcPr marL="86869" marR="86869" marT="43435" marB="43435"/>
                </a:tc>
              </a:tr>
              <a:tr h="352298">
                <a:tc>
                  <a:txBody>
                    <a:bodyPr/>
                    <a:lstStyle/>
                    <a:p>
                      <a:r>
                        <a:rPr lang="en-US" sz="1600" dirty="0" smtClean="0"/>
                        <a:t>L (cm</a:t>
                      </a:r>
                      <a:r>
                        <a:rPr lang="en-US" sz="1600" baseline="30000" dirty="0" smtClean="0"/>
                        <a:t>-2</a:t>
                      </a:r>
                      <a:r>
                        <a:rPr lang="en-US" sz="1600" dirty="0" smtClean="0"/>
                        <a:t>s</a:t>
                      </a:r>
                      <a:r>
                        <a:rPr lang="en-US" sz="1600" baseline="30000" dirty="0" smtClean="0"/>
                        <a:t>-1</a:t>
                      </a:r>
                      <a:r>
                        <a:rPr lang="en-US" sz="1600" dirty="0" smtClean="0"/>
                        <a:t>)</a:t>
                      </a:r>
                      <a:endParaRPr lang="en-US" sz="1600" dirty="0"/>
                    </a:p>
                  </a:txBody>
                  <a:tcPr marL="86869" marR="86869" marT="43435" marB="43435"/>
                </a:tc>
                <a:tc>
                  <a:txBody>
                    <a:bodyPr/>
                    <a:lstStyle/>
                    <a:p>
                      <a:pPr algn="ctr"/>
                      <a:r>
                        <a:rPr lang="en-US" sz="1600" dirty="0" smtClean="0"/>
                        <a:t>2.3×10</a:t>
                      </a:r>
                      <a:r>
                        <a:rPr lang="en-US" sz="1600" baseline="30000" dirty="0" smtClean="0"/>
                        <a:t>34</a:t>
                      </a:r>
                      <a:endParaRPr lang="en-US" sz="1600" baseline="30000" dirty="0"/>
                    </a:p>
                  </a:txBody>
                  <a:tcPr marL="86869" marR="86869" marT="43435" marB="43435"/>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5.9×10</a:t>
                      </a:r>
                      <a:r>
                        <a:rPr lang="en-US" sz="1600" baseline="30000" dirty="0" smtClean="0"/>
                        <a:t>34</a:t>
                      </a:r>
                    </a:p>
                  </a:txBody>
                  <a:tcPr marL="86869" marR="86869" marT="43435" marB="43435"/>
                </a:tc>
              </a:tr>
              <a:tr h="352298">
                <a:tc>
                  <a:txBody>
                    <a:bodyPr/>
                    <a:lstStyle/>
                    <a:p>
                      <a:r>
                        <a:rPr lang="en-US" sz="1600" dirty="0" smtClean="0"/>
                        <a:t>BX separation</a:t>
                      </a:r>
                      <a:endParaRPr lang="en-US" sz="1600" dirty="0"/>
                    </a:p>
                  </a:txBody>
                  <a:tcPr marL="86869" marR="86869" marT="43435" marB="43435"/>
                </a:tc>
                <a:tc>
                  <a:txBody>
                    <a:bodyPr/>
                    <a:lstStyle/>
                    <a:p>
                      <a:pPr algn="ctr"/>
                      <a:r>
                        <a:rPr lang="en-US" sz="1600" dirty="0" smtClean="0"/>
                        <a:t>0.5 ns</a:t>
                      </a:r>
                      <a:endParaRPr lang="en-US" sz="1600" dirty="0">
                        <a:solidFill>
                          <a:srgbClr val="FF0000"/>
                        </a:solidFill>
                      </a:endParaRPr>
                    </a:p>
                  </a:txBody>
                  <a:tcPr marL="86869" marR="86869" marT="43435" marB="43435"/>
                </a:tc>
                <a:tc>
                  <a:txBody>
                    <a:bodyPr/>
                    <a:lstStyle/>
                    <a:p>
                      <a:pPr algn="ctr"/>
                      <a:r>
                        <a:rPr lang="en-US" sz="1600" dirty="0" smtClean="0"/>
                        <a:t>0.5 ns</a:t>
                      </a:r>
                      <a:endParaRPr lang="en-US" sz="1600" dirty="0">
                        <a:solidFill>
                          <a:srgbClr val="FF0000"/>
                        </a:solidFill>
                      </a:endParaRPr>
                    </a:p>
                  </a:txBody>
                  <a:tcPr marL="86869" marR="86869" marT="43435" marB="43435"/>
                </a:tc>
              </a:tr>
              <a:tr h="352298">
                <a:tc>
                  <a:txBody>
                    <a:bodyPr/>
                    <a:lstStyle/>
                    <a:p>
                      <a:r>
                        <a:rPr lang="en-US" sz="1600" dirty="0" smtClean="0"/>
                        <a:t>#BX / train</a:t>
                      </a:r>
                      <a:endParaRPr lang="en-US" sz="1600" dirty="0"/>
                    </a:p>
                  </a:txBody>
                  <a:tcPr marL="86869" marR="86869" marT="43435" marB="43435"/>
                </a:tc>
                <a:tc>
                  <a:txBody>
                    <a:bodyPr/>
                    <a:lstStyle/>
                    <a:p>
                      <a:pPr algn="ctr"/>
                      <a:r>
                        <a:rPr lang="en-US" sz="1600" dirty="0" smtClean="0"/>
                        <a:t>354</a:t>
                      </a:r>
                      <a:endParaRPr lang="en-US" sz="1600" dirty="0"/>
                    </a:p>
                  </a:txBody>
                  <a:tcPr marL="86869" marR="86869" marT="43435" marB="43435"/>
                </a:tc>
                <a:tc>
                  <a:txBody>
                    <a:bodyPr/>
                    <a:lstStyle/>
                    <a:p>
                      <a:pPr algn="ctr"/>
                      <a:r>
                        <a:rPr lang="en-US" sz="1600" dirty="0" smtClean="0"/>
                        <a:t>312</a:t>
                      </a:r>
                      <a:endParaRPr lang="en-US" sz="1600" dirty="0"/>
                    </a:p>
                  </a:txBody>
                  <a:tcPr marL="86869" marR="86869" marT="43435" marB="43435"/>
                </a:tc>
              </a:tr>
              <a:tr h="352298">
                <a:tc>
                  <a:txBody>
                    <a:bodyPr/>
                    <a:lstStyle/>
                    <a:p>
                      <a:r>
                        <a:rPr lang="en-US" sz="1600" dirty="0" smtClean="0"/>
                        <a:t>Train duration (ns)</a:t>
                      </a:r>
                      <a:endParaRPr lang="en-US" sz="1600" dirty="0"/>
                    </a:p>
                  </a:txBody>
                  <a:tcPr marL="86869" marR="86869" marT="43435" marB="43435"/>
                </a:tc>
                <a:tc>
                  <a:txBody>
                    <a:bodyPr/>
                    <a:lstStyle/>
                    <a:p>
                      <a:pPr algn="ctr"/>
                      <a:r>
                        <a:rPr lang="en-US" sz="1600" dirty="0" smtClean="0"/>
                        <a:t>177</a:t>
                      </a:r>
                      <a:endParaRPr lang="en-US" sz="1600" dirty="0">
                        <a:solidFill>
                          <a:srgbClr val="FF0000"/>
                        </a:solidFill>
                      </a:endParaRPr>
                    </a:p>
                  </a:txBody>
                  <a:tcPr marL="86869" marR="86869" marT="43435" marB="43435"/>
                </a:tc>
                <a:tc>
                  <a:txBody>
                    <a:bodyPr/>
                    <a:lstStyle/>
                    <a:p>
                      <a:pPr algn="ctr"/>
                      <a:r>
                        <a:rPr lang="en-US" sz="1600" dirty="0" smtClean="0"/>
                        <a:t>156</a:t>
                      </a:r>
                      <a:endParaRPr lang="en-US" sz="1600" dirty="0">
                        <a:solidFill>
                          <a:srgbClr val="FF0000"/>
                        </a:solidFill>
                      </a:endParaRPr>
                    </a:p>
                  </a:txBody>
                  <a:tcPr marL="86869" marR="86869" marT="43435" marB="43435"/>
                </a:tc>
              </a:tr>
              <a:tr h="352298">
                <a:tc>
                  <a:txBody>
                    <a:bodyPr/>
                    <a:lstStyle/>
                    <a:p>
                      <a:r>
                        <a:rPr lang="en-US" sz="1600" dirty="0" smtClean="0"/>
                        <a:t>Rep. rate</a:t>
                      </a:r>
                      <a:endParaRPr lang="en-US" sz="1600" dirty="0"/>
                    </a:p>
                  </a:txBody>
                  <a:tcPr marL="86869" marR="86869" marT="43435" marB="43435"/>
                </a:tc>
                <a:tc>
                  <a:txBody>
                    <a:bodyPr/>
                    <a:lstStyle/>
                    <a:p>
                      <a:pPr algn="ctr"/>
                      <a:r>
                        <a:rPr lang="en-US" sz="1600" dirty="0" smtClean="0"/>
                        <a:t>50 Hz</a:t>
                      </a:r>
                      <a:endParaRPr lang="en-US" sz="1600" dirty="0"/>
                    </a:p>
                  </a:txBody>
                  <a:tcPr marL="86869" marR="86869" marT="43435" marB="43435"/>
                </a:tc>
                <a:tc>
                  <a:txBody>
                    <a:bodyPr/>
                    <a:lstStyle/>
                    <a:p>
                      <a:pPr algn="ctr"/>
                      <a:r>
                        <a:rPr lang="en-US" sz="1600" dirty="0" smtClean="0"/>
                        <a:t>50 Hz</a:t>
                      </a:r>
                      <a:endParaRPr lang="en-US" sz="1600" dirty="0"/>
                    </a:p>
                  </a:txBody>
                  <a:tcPr marL="86869" marR="86869" marT="43435" marB="43435"/>
                </a:tc>
              </a:tr>
              <a:tr h="352298">
                <a:tc>
                  <a:txBody>
                    <a:bodyPr/>
                    <a:lstStyle/>
                    <a:p>
                      <a:r>
                        <a:rPr lang="el-GR" sz="1600" dirty="0" smtClean="0"/>
                        <a:t>σ</a:t>
                      </a:r>
                      <a:r>
                        <a:rPr lang="en-US" sz="1600" baseline="-25000" dirty="0" smtClean="0"/>
                        <a:t>x</a:t>
                      </a:r>
                      <a:r>
                        <a:rPr lang="en-US" sz="1600" dirty="0" smtClean="0"/>
                        <a:t> / </a:t>
                      </a:r>
                      <a:r>
                        <a:rPr lang="en-US" sz="1600" dirty="0" err="1" smtClean="0"/>
                        <a:t>σ</a:t>
                      </a:r>
                      <a:r>
                        <a:rPr lang="en-US" sz="1600" baseline="-25000" dirty="0" err="1" smtClean="0"/>
                        <a:t>y</a:t>
                      </a:r>
                      <a:r>
                        <a:rPr lang="en-US" sz="1600" dirty="0" smtClean="0"/>
                        <a:t> (nm)</a:t>
                      </a:r>
                      <a:endParaRPr lang="en-US" sz="1600" dirty="0"/>
                    </a:p>
                  </a:txBody>
                  <a:tcPr marL="86869" marR="86869" marT="43435" marB="43435"/>
                </a:tc>
                <a:tc>
                  <a:txBody>
                    <a:bodyPr/>
                    <a:lstStyle/>
                    <a:p>
                      <a:pPr algn="ctr"/>
                      <a:r>
                        <a:rPr lang="en-US" sz="1600" dirty="0" smtClean="0"/>
                        <a:t>≈ 200 / 2.3</a:t>
                      </a:r>
                      <a:endParaRPr lang="en-US" sz="1600" dirty="0"/>
                    </a:p>
                  </a:txBody>
                  <a:tcPr marL="86869" marR="86869" marT="43435" marB="43435"/>
                </a:tc>
                <a:tc>
                  <a:txBody>
                    <a:bodyPr/>
                    <a:lstStyle/>
                    <a:p>
                      <a:pPr algn="ctr"/>
                      <a:r>
                        <a:rPr lang="en-US" sz="1600" dirty="0" smtClean="0"/>
                        <a:t>≈ 45 / 1</a:t>
                      </a:r>
                      <a:endParaRPr lang="en-US" sz="1600" dirty="0"/>
                    </a:p>
                  </a:txBody>
                  <a:tcPr marL="86869" marR="86869" marT="43435" marB="43435"/>
                </a:tc>
              </a:tr>
              <a:tr h="35229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l-GR" sz="1600" dirty="0" smtClean="0"/>
                        <a:t>σ</a:t>
                      </a:r>
                      <a:r>
                        <a:rPr lang="en-US" sz="1600" baseline="-25000" dirty="0" smtClean="0"/>
                        <a:t>z</a:t>
                      </a:r>
                      <a:r>
                        <a:rPr lang="en-US" sz="1600" dirty="0" smtClean="0"/>
                        <a:t> (</a:t>
                      </a:r>
                      <a:r>
                        <a:rPr lang="en-US" sz="1600" dirty="0" err="1" smtClean="0"/>
                        <a:t>μm</a:t>
                      </a:r>
                      <a:r>
                        <a:rPr lang="en-US" sz="1600" dirty="0" smtClean="0"/>
                        <a:t>)</a:t>
                      </a:r>
                    </a:p>
                  </a:txBody>
                  <a:tcPr marL="86869" marR="86869" marT="43435" marB="43435"/>
                </a:tc>
                <a:tc>
                  <a:txBody>
                    <a:bodyPr/>
                    <a:lstStyle/>
                    <a:p>
                      <a:pPr algn="ctr"/>
                      <a:r>
                        <a:rPr lang="en-US" sz="1600" dirty="0" smtClean="0"/>
                        <a:t>72</a:t>
                      </a:r>
                      <a:endParaRPr lang="en-US" sz="1600" dirty="0"/>
                    </a:p>
                  </a:txBody>
                  <a:tcPr marL="86869" marR="86869" marT="43435" marB="43435"/>
                </a:tc>
                <a:tc>
                  <a:txBody>
                    <a:bodyPr/>
                    <a:lstStyle/>
                    <a:p>
                      <a:pPr algn="ctr"/>
                      <a:r>
                        <a:rPr lang="en-US" sz="1600" dirty="0" smtClean="0"/>
                        <a:t>44</a:t>
                      </a:r>
                      <a:endParaRPr lang="en-US" sz="1600" dirty="0"/>
                    </a:p>
                  </a:txBody>
                  <a:tcPr marL="86869" marR="86869" marT="43435" marB="43435"/>
                </a:tc>
              </a:tr>
            </a:tbl>
          </a:graphicData>
        </a:graphic>
      </p:graphicFrame>
      <p:sp>
        <p:nvSpPr>
          <p:cNvPr id="43" name="Text Box 160"/>
          <p:cNvSpPr txBox="1">
            <a:spLocks noChangeArrowheads="1"/>
          </p:cNvSpPr>
          <p:nvPr/>
        </p:nvSpPr>
        <p:spPr bwMode="auto">
          <a:xfrm>
            <a:off x="2712655" y="3776884"/>
            <a:ext cx="3868816" cy="2067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buClr>
                <a:srgbClr val="FF0000"/>
              </a:buClr>
            </a:pPr>
            <a:r>
              <a:rPr lang="en-GB" sz="2000" b="1" dirty="0" smtClean="0"/>
              <a:t>Beam </a:t>
            </a:r>
            <a:r>
              <a:rPr lang="en-GB" sz="2000" b="1" dirty="0"/>
              <a:t>related background:</a:t>
            </a:r>
          </a:p>
          <a:p>
            <a:pPr>
              <a:buClr>
                <a:srgbClr val="D60093"/>
              </a:buClr>
              <a:buFont typeface="Wingdings" charset="0"/>
              <a:buChar char="§"/>
            </a:pPr>
            <a:r>
              <a:rPr lang="en-GB" dirty="0"/>
              <a:t> Small beam profile at IP leads </a:t>
            </a:r>
            <a:r>
              <a:rPr lang="en-GB" dirty="0" smtClean="0"/>
              <a:t>to very </a:t>
            </a:r>
          </a:p>
          <a:p>
            <a:pPr>
              <a:buClr>
                <a:srgbClr val="D60093"/>
              </a:buClr>
            </a:pPr>
            <a:r>
              <a:rPr lang="en-GB" dirty="0" smtClean="0"/>
              <a:t>   high </a:t>
            </a:r>
            <a:r>
              <a:rPr lang="en-GB" dirty="0"/>
              <a:t>E-</a:t>
            </a:r>
            <a:r>
              <a:rPr lang="en-GB" dirty="0" smtClean="0"/>
              <a:t>field</a:t>
            </a:r>
          </a:p>
          <a:p>
            <a:pPr>
              <a:buClr>
                <a:srgbClr val="D60093"/>
              </a:buClr>
            </a:pPr>
            <a:endParaRPr lang="en-GB" sz="900" dirty="0"/>
          </a:p>
          <a:p>
            <a:pPr lvl="1">
              <a:spcAft>
                <a:spcPts val="200"/>
              </a:spcAft>
              <a:buClr>
                <a:srgbClr val="009900"/>
              </a:buClr>
              <a:buFont typeface="Wingdings" charset="0"/>
              <a:buChar char="s"/>
            </a:pPr>
            <a:r>
              <a:rPr lang="en-GB" dirty="0">
                <a:solidFill>
                  <a:schemeClr val="tx1"/>
                </a:solidFill>
              </a:rPr>
              <a:t> </a:t>
            </a:r>
            <a:r>
              <a:rPr lang="en-GB" sz="2000" b="1" dirty="0" err="1">
                <a:solidFill>
                  <a:schemeClr val="tx1"/>
                </a:solidFill>
              </a:rPr>
              <a:t>Beamsstrahlung</a:t>
            </a:r>
            <a:endParaRPr lang="en-GB" sz="2000" b="1" dirty="0">
              <a:solidFill>
                <a:schemeClr val="bg2"/>
              </a:solidFill>
            </a:endParaRPr>
          </a:p>
          <a:p>
            <a:pPr lvl="2">
              <a:spcAft>
                <a:spcPts val="200"/>
              </a:spcAft>
              <a:buClr>
                <a:srgbClr val="009900"/>
              </a:buClr>
              <a:buFont typeface="Wingdings" charset="0"/>
              <a:buChar char="s"/>
            </a:pPr>
            <a:r>
              <a:rPr lang="en-GB" sz="2000" dirty="0">
                <a:solidFill>
                  <a:schemeClr val="tx1"/>
                </a:solidFill>
              </a:rPr>
              <a:t> </a:t>
            </a:r>
            <a:r>
              <a:rPr lang="en-GB" sz="2000" dirty="0">
                <a:solidFill>
                  <a:srgbClr val="0000FF"/>
                </a:solidFill>
              </a:rPr>
              <a:t>Pair-background</a:t>
            </a:r>
          </a:p>
          <a:p>
            <a:pPr lvl="2">
              <a:spcAft>
                <a:spcPts val="200"/>
              </a:spcAft>
              <a:buClr>
                <a:srgbClr val="009900"/>
              </a:buClr>
              <a:buFont typeface="Wingdings" charset="0"/>
              <a:buChar char="s"/>
            </a:pPr>
            <a:r>
              <a:rPr lang="en-GB" sz="2000" dirty="0">
                <a:solidFill>
                  <a:srgbClr val="000000"/>
                </a:solidFill>
              </a:rPr>
              <a:t> </a:t>
            </a:r>
            <a:r>
              <a:rPr lang="en-GB" sz="2000" dirty="0" err="1" smtClean="0">
                <a:solidFill>
                  <a:srgbClr val="000000"/>
                </a:solidFill>
              </a:rPr>
              <a:t>γγ</a:t>
            </a:r>
            <a:r>
              <a:rPr lang="en-GB" sz="2000" dirty="0" smtClean="0">
                <a:solidFill>
                  <a:srgbClr val="000000"/>
                </a:solidFill>
              </a:rPr>
              <a:t> to hadrons</a:t>
            </a:r>
            <a:endParaRPr lang="en-GB" sz="2000" dirty="0">
              <a:solidFill>
                <a:srgbClr val="000000"/>
              </a:solidFill>
            </a:endParaRPr>
          </a:p>
        </p:txBody>
      </p:sp>
      <p:pic>
        <p:nvPicPr>
          <p:cNvPr id="44"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744" y="4626469"/>
            <a:ext cx="2303843" cy="1255899"/>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pic>
      <p:grpSp>
        <p:nvGrpSpPr>
          <p:cNvPr id="45" name="Group 44"/>
          <p:cNvGrpSpPr/>
          <p:nvPr/>
        </p:nvGrpSpPr>
        <p:grpSpPr>
          <a:xfrm>
            <a:off x="6921311" y="4963280"/>
            <a:ext cx="1776005" cy="1098782"/>
            <a:chOff x="7290493" y="4932045"/>
            <a:chExt cx="2351773" cy="1416399"/>
          </a:xfrm>
        </p:grpSpPr>
        <p:pic>
          <p:nvPicPr>
            <p:cNvPr id="46" name="Picture 45" descr="latex-image-1.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5098" y="5198155"/>
              <a:ext cx="1397603" cy="1038629"/>
            </a:xfrm>
            <a:prstGeom prst="rect">
              <a:avLst/>
            </a:prstGeom>
            <a:ln>
              <a:noFill/>
            </a:ln>
          </p:spPr>
        </p:pic>
        <p:pic>
          <p:nvPicPr>
            <p:cNvPr id="47" name="Picture 4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0387" y="5018150"/>
              <a:ext cx="475874" cy="257440"/>
            </a:xfrm>
            <a:prstGeom prst="rect">
              <a:avLst/>
            </a:prstGeom>
            <a:ln>
              <a:noFill/>
            </a:ln>
          </p:spPr>
        </p:pic>
        <p:pic>
          <p:nvPicPr>
            <p:cNvPr id="48" name="Picture 4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44338" y="5106313"/>
              <a:ext cx="152400" cy="215900"/>
            </a:xfrm>
            <a:prstGeom prst="rect">
              <a:avLst/>
            </a:prstGeom>
            <a:ln>
              <a:noFill/>
            </a:ln>
          </p:spPr>
        </p:pic>
        <p:pic>
          <p:nvPicPr>
            <p:cNvPr id="49" name="Picture 48"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64863" y="6069044"/>
              <a:ext cx="165100" cy="279400"/>
            </a:xfrm>
            <a:prstGeom prst="rect">
              <a:avLst/>
            </a:prstGeom>
            <a:ln>
              <a:noFill/>
            </a:ln>
          </p:spPr>
        </p:pic>
        <p:pic>
          <p:nvPicPr>
            <p:cNvPr id="50" name="Picture 49"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6257" y="6053488"/>
              <a:ext cx="475874" cy="257440"/>
            </a:xfrm>
            <a:prstGeom prst="rect">
              <a:avLst/>
            </a:prstGeom>
            <a:ln>
              <a:noFill/>
            </a:ln>
          </p:spPr>
        </p:pic>
        <p:sp>
          <p:nvSpPr>
            <p:cNvPr id="51" name="Rectangle 50"/>
            <p:cNvSpPr/>
            <p:nvPr/>
          </p:nvSpPr>
          <p:spPr bwMode="auto">
            <a:xfrm>
              <a:off x="7290493" y="4932045"/>
              <a:ext cx="2351773" cy="478903"/>
            </a:xfrm>
            <a:prstGeom prst="rect">
              <a:avLst/>
            </a:prstGeom>
            <a:noFill/>
            <a:ln w="127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68375"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accent2"/>
                </a:solidFill>
                <a:effectLst/>
                <a:latin typeface="Arial" charset="0"/>
              </a:endParaRPr>
            </a:p>
          </p:txBody>
        </p:sp>
      </p:grpSp>
      <p:cxnSp>
        <p:nvCxnSpPr>
          <p:cNvPr id="52" name="Straight Arrow Connector 51"/>
          <p:cNvCxnSpPr/>
          <p:nvPr/>
        </p:nvCxnSpPr>
        <p:spPr>
          <a:xfrm>
            <a:off x="5564632" y="5692178"/>
            <a:ext cx="1099834" cy="0"/>
          </a:xfrm>
          <a:prstGeom prst="straightConnector1">
            <a:avLst/>
          </a:prstGeom>
          <a:ln w="28575" cmpd="sng">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flipV="1">
            <a:off x="2408629" y="5295347"/>
            <a:ext cx="1096613" cy="1"/>
          </a:xfrm>
          <a:prstGeom prst="straightConnector1">
            <a:avLst/>
          </a:prstGeom>
          <a:ln w="28575" cmpd="sng">
            <a:solidFill>
              <a:srgbClr val="00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929684" y="2879424"/>
            <a:ext cx="2214316" cy="2062103"/>
          </a:xfrm>
          <a:prstGeom prst="rect">
            <a:avLst/>
          </a:prstGeom>
          <a:solidFill>
            <a:schemeClr val="bg1">
              <a:lumMod val="95000"/>
            </a:schemeClr>
          </a:solidFill>
          <a:ln>
            <a:noFill/>
          </a:ln>
        </p:spPr>
        <p:txBody>
          <a:bodyPr wrap="square" rtlCol="0">
            <a:spAutoFit/>
          </a:bodyPr>
          <a:lstStyle/>
          <a:p>
            <a:r>
              <a:rPr lang="en-US" sz="1600" dirty="0" smtClean="0">
                <a:solidFill>
                  <a:srgbClr val="000000"/>
                </a:solidFill>
              </a:rPr>
              <a:t>Simplified view:</a:t>
            </a:r>
          </a:p>
          <a:p>
            <a:r>
              <a:rPr lang="en-US" sz="1600" dirty="0" smtClean="0">
                <a:solidFill>
                  <a:srgbClr val="000000"/>
                </a:solidFill>
              </a:rPr>
              <a:t>Pair background</a:t>
            </a:r>
          </a:p>
          <a:p>
            <a:pPr marL="285750" indent="-285750">
              <a:buFont typeface="Arial"/>
              <a:buChar char="•"/>
            </a:pPr>
            <a:r>
              <a:rPr lang="en-US" sz="1600" dirty="0" smtClean="0">
                <a:solidFill>
                  <a:srgbClr val="000000"/>
                </a:solidFill>
              </a:rPr>
              <a:t>Design issue</a:t>
            </a:r>
          </a:p>
          <a:p>
            <a:r>
              <a:rPr lang="en-GB" sz="1600" dirty="0" err="1">
                <a:solidFill>
                  <a:srgbClr val="000000"/>
                </a:solidFill>
                <a:cs typeface="Symbol" charset="2"/>
              </a:rPr>
              <a:t>gg</a:t>
            </a:r>
            <a:r>
              <a:rPr lang="en-US" sz="1600" dirty="0" smtClean="0">
                <a:solidFill>
                  <a:srgbClr val="000000"/>
                </a:solidFill>
              </a:rPr>
              <a:t> </a:t>
            </a:r>
            <a:r>
              <a:rPr lang="en-GB" sz="1600" dirty="0" smtClean="0">
                <a:solidFill>
                  <a:srgbClr val="000000"/>
                </a:solidFill>
              </a:rPr>
              <a:t>→ hadrons</a:t>
            </a:r>
          </a:p>
          <a:p>
            <a:pPr marL="285750" indent="-285750">
              <a:buFont typeface="Arial"/>
              <a:buChar char="•"/>
            </a:pPr>
            <a:r>
              <a:rPr lang="en-GB" sz="1600" dirty="0" smtClean="0">
                <a:solidFill>
                  <a:srgbClr val="000000"/>
                </a:solidFill>
              </a:rPr>
              <a:t>Impacts on the physics</a:t>
            </a:r>
          </a:p>
          <a:p>
            <a:pPr marL="285750" indent="-285750">
              <a:buFont typeface="Arial"/>
              <a:buChar char="•"/>
            </a:pPr>
            <a:r>
              <a:rPr lang="en-GB" sz="1600" dirty="0" smtClean="0">
                <a:solidFill>
                  <a:srgbClr val="000000"/>
                </a:solidFill>
              </a:rPr>
              <a:t>Needs suppression in data</a:t>
            </a:r>
            <a:r>
              <a:rPr lang="en-US" sz="1600" dirty="0" smtClean="0">
                <a:solidFill>
                  <a:srgbClr val="000000"/>
                </a:solidFill>
              </a:rPr>
              <a:t> </a:t>
            </a:r>
            <a:endParaRPr lang="en-US" sz="1600" dirty="0">
              <a:solidFill>
                <a:srgbClr val="000000"/>
              </a:solidFill>
            </a:endParaRPr>
          </a:p>
        </p:txBody>
      </p:sp>
      <p:pic>
        <p:nvPicPr>
          <p:cNvPr id="2" name="Picture 1"/>
          <p:cNvPicPr>
            <a:picLocks noChangeAspect="1"/>
          </p:cNvPicPr>
          <p:nvPr/>
        </p:nvPicPr>
        <p:blipFill>
          <a:blip r:embed="rId7"/>
          <a:stretch>
            <a:fillRect/>
          </a:stretch>
        </p:blipFill>
        <p:spPr>
          <a:xfrm>
            <a:off x="101606" y="5894984"/>
            <a:ext cx="4140200" cy="990326"/>
          </a:xfrm>
          <a:prstGeom prst="rect">
            <a:avLst/>
          </a:prstGeom>
        </p:spPr>
      </p:pic>
    </p:spTree>
    <p:extLst>
      <p:ext uri="{BB962C8B-B14F-4D97-AF65-F5344CB8AC3E}">
        <p14:creationId xmlns:p14="http://schemas.microsoft.com/office/powerpoint/2010/main" val="1419680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961" y="2473538"/>
            <a:ext cx="8453559" cy="2323713"/>
          </a:xfrm>
          <a:prstGeom prst="rect">
            <a:avLst/>
          </a:prstGeom>
          <a:solidFill>
            <a:schemeClr val="bg1">
              <a:lumMod val="95000"/>
            </a:schemeClr>
          </a:solidFill>
          <a:ln>
            <a:noFill/>
          </a:ln>
          <a:effectLst>
            <a:outerShdw blurRad="50800" dist="38100" dir="2700000" algn="tl" rotWithShape="0">
              <a:srgbClr val="000000">
                <a:alpha val="43000"/>
              </a:srgbClr>
            </a:outerShdw>
          </a:effectLst>
        </p:spPr>
        <p:txBody>
          <a:bodyPr wrap="square" rtlCol="0">
            <a:spAutoFit/>
          </a:bodyPr>
          <a:lstStyle/>
          <a:p>
            <a:pPr marL="342900" indent="-342900">
              <a:spcAft>
                <a:spcPts val="600"/>
              </a:spcAft>
              <a:buFont typeface="Arial"/>
              <a:buChar char="•"/>
            </a:pPr>
            <a:r>
              <a:rPr lang="en-US" sz="2000" b="1" dirty="0" smtClean="0">
                <a:solidFill>
                  <a:srgbClr val="0000FF"/>
                </a:solidFill>
              </a:rPr>
              <a:t>Full event reconstruction + PFA analysis with background overlaid</a:t>
            </a:r>
          </a:p>
          <a:p>
            <a:pPr lvl="1">
              <a:spcAft>
                <a:spcPts val="600"/>
              </a:spcAft>
              <a:buFont typeface="Arial"/>
              <a:buChar char="•"/>
            </a:pPr>
            <a:r>
              <a:rPr lang="en-US" sz="2000" dirty="0" smtClean="0"/>
              <a:t> </a:t>
            </a:r>
            <a:r>
              <a:rPr lang="en-US" dirty="0" smtClean="0"/>
              <a:t>=&gt; physics objects with </a:t>
            </a:r>
            <a:r>
              <a:rPr lang="en-US" dirty="0" smtClean="0">
                <a:solidFill>
                  <a:srgbClr val="FF0000"/>
                </a:solidFill>
              </a:rPr>
              <a:t>precise </a:t>
            </a:r>
            <a:r>
              <a:rPr lang="en-US" i="1" dirty="0" err="1" smtClean="0">
                <a:solidFill>
                  <a:srgbClr val="FF0000"/>
                </a:solidFill>
              </a:rPr>
              <a:t>p</a:t>
            </a:r>
            <a:r>
              <a:rPr lang="en-US" i="1" baseline="-25000" dirty="0" err="1" smtClean="0">
                <a:solidFill>
                  <a:srgbClr val="FF0000"/>
                </a:solidFill>
              </a:rPr>
              <a:t>T</a:t>
            </a:r>
            <a:r>
              <a:rPr lang="en-US" dirty="0" smtClean="0">
                <a:solidFill>
                  <a:srgbClr val="FF0000"/>
                </a:solidFill>
              </a:rPr>
              <a:t> and cluster time information</a:t>
            </a:r>
          </a:p>
          <a:p>
            <a:pPr lvl="1">
              <a:spcAft>
                <a:spcPts val="600"/>
              </a:spcAft>
              <a:buFont typeface="Arial"/>
              <a:buChar char="•"/>
            </a:pPr>
            <a:r>
              <a:rPr lang="en-US" dirty="0"/>
              <a:t> </a:t>
            </a:r>
            <a:r>
              <a:rPr lang="en-US" dirty="0" smtClean="0"/>
              <a:t>Time corrected for shower development and TOF</a:t>
            </a:r>
          </a:p>
          <a:p>
            <a:pPr marL="342900" indent="-342900">
              <a:spcAft>
                <a:spcPts val="600"/>
              </a:spcAft>
              <a:buFont typeface="Arial"/>
              <a:buChar char="•"/>
            </a:pPr>
            <a:r>
              <a:rPr lang="en-US" sz="2000" b="1" dirty="0" smtClean="0">
                <a:solidFill>
                  <a:srgbClr val="0000FF"/>
                </a:solidFill>
              </a:rPr>
              <a:t>Then apply cluster-based timing cuts</a:t>
            </a:r>
          </a:p>
          <a:p>
            <a:pPr lvl="1">
              <a:spcAft>
                <a:spcPts val="600"/>
              </a:spcAft>
              <a:buFont typeface="Arial"/>
              <a:buChar char="•"/>
            </a:pPr>
            <a:r>
              <a:rPr lang="en-US" sz="2000" dirty="0" smtClean="0"/>
              <a:t> </a:t>
            </a:r>
            <a:r>
              <a:rPr lang="en-US" dirty="0">
                <a:solidFill>
                  <a:srgbClr val="FF0000"/>
                </a:solidFill>
              </a:rPr>
              <a:t>C</a:t>
            </a:r>
            <a:r>
              <a:rPr lang="en-US" dirty="0" smtClean="0">
                <a:solidFill>
                  <a:srgbClr val="FF0000"/>
                </a:solidFill>
              </a:rPr>
              <a:t>uts depend on particle-type, </a:t>
            </a:r>
            <a:r>
              <a:rPr lang="en-US" i="1" dirty="0" err="1">
                <a:solidFill>
                  <a:srgbClr val="FF0000"/>
                </a:solidFill>
              </a:rPr>
              <a:t>p</a:t>
            </a:r>
            <a:r>
              <a:rPr lang="en-US" i="1" baseline="-25000" dirty="0" err="1">
                <a:solidFill>
                  <a:srgbClr val="FF0000"/>
                </a:solidFill>
              </a:rPr>
              <a:t>T</a:t>
            </a:r>
            <a:r>
              <a:rPr lang="en-US" dirty="0" smtClean="0">
                <a:solidFill>
                  <a:srgbClr val="FF0000"/>
                </a:solidFill>
              </a:rPr>
              <a:t> and detector region</a:t>
            </a:r>
          </a:p>
          <a:p>
            <a:pPr lvl="1">
              <a:spcAft>
                <a:spcPts val="600"/>
              </a:spcAft>
              <a:buFont typeface="Arial"/>
              <a:buChar char="•"/>
            </a:pPr>
            <a:r>
              <a:rPr lang="en-US" dirty="0"/>
              <a:t> </a:t>
            </a:r>
            <a:r>
              <a:rPr lang="en-US" dirty="0" smtClean="0"/>
              <a:t>Allows to protect high-</a:t>
            </a:r>
            <a:r>
              <a:rPr lang="en-US" i="1" dirty="0" err="1"/>
              <a:t>p</a:t>
            </a:r>
            <a:r>
              <a:rPr lang="en-US" i="1" baseline="-25000" dirty="0" err="1"/>
              <a:t>T</a:t>
            </a:r>
            <a:r>
              <a:rPr lang="en-US" dirty="0" smtClean="0"/>
              <a:t> physics objects</a:t>
            </a:r>
          </a:p>
        </p:txBody>
      </p:sp>
      <p:sp>
        <p:nvSpPr>
          <p:cNvPr id="2" name="Title 1"/>
          <p:cNvSpPr>
            <a:spLocks noGrp="1"/>
          </p:cNvSpPr>
          <p:nvPr>
            <p:ph type="title"/>
          </p:nvPr>
        </p:nvSpPr>
        <p:spPr/>
        <p:txBody>
          <a:bodyPr>
            <a:normAutofit fontScale="90000"/>
          </a:bodyPr>
          <a:lstStyle/>
          <a:p>
            <a:r>
              <a:rPr lang="en-US" dirty="0"/>
              <a:t>b</a:t>
            </a:r>
            <a:r>
              <a:rPr lang="en-US" dirty="0" smtClean="0"/>
              <a:t>ackground suppression at CLIC</a:t>
            </a:r>
            <a:endParaRPr lang="en-US" dirty="0"/>
          </a:p>
        </p:txBody>
      </p:sp>
      <p:sp>
        <p:nvSpPr>
          <p:cNvPr id="5" name="TextBox 4"/>
          <p:cNvSpPr txBox="1"/>
          <p:nvPr/>
        </p:nvSpPr>
        <p:spPr>
          <a:xfrm>
            <a:off x="262265" y="5539418"/>
            <a:ext cx="8453559" cy="784830"/>
          </a:xfrm>
          <a:prstGeom prst="rect">
            <a:avLst/>
          </a:prstGeom>
          <a:solidFill>
            <a:schemeClr val="bg1">
              <a:lumMod val="95000"/>
            </a:schemeClr>
          </a:solidFill>
          <a:ln>
            <a:noFill/>
          </a:ln>
          <a:effectLst>
            <a:outerShdw blurRad="50800" dist="38100" dir="2700000" algn="tl" rotWithShape="0">
              <a:srgbClr val="000000">
                <a:alpha val="43000"/>
              </a:srgbClr>
            </a:outerShdw>
          </a:effectLst>
        </p:spPr>
        <p:txBody>
          <a:bodyPr wrap="square" rtlCol="0">
            <a:spAutoFit/>
          </a:bodyPr>
          <a:lstStyle/>
          <a:p>
            <a:pPr marL="342900" indent="-342900">
              <a:spcAft>
                <a:spcPts val="600"/>
              </a:spcAft>
              <a:buFont typeface="Arial"/>
              <a:buChar char="•"/>
            </a:pPr>
            <a:r>
              <a:rPr lang="en-US" sz="2000" b="1" dirty="0" smtClean="0">
                <a:solidFill>
                  <a:srgbClr val="0000FF"/>
                </a:solidFill>
              </a:rPr>
              <a:t>Use well-adapted </a:t>
            </a:r>
            <a:r>
              <a:rPr lang="en-US" sz="2000" b="1" dirty="0" smtClean="0">
                <a:solidFill>
                  <a:srgbClr val="FF0000"/>
                </a:solidFill>
              </a:rPr>
              <a:t>jet clustering </a:t>
            </a:r>
            <a:r>
              <a:rPr lang="en-US" sz="2000" b="1" dirty="0" smtClean="0">
                <a:solidFill>
                  <a:srgbClr val="0000FF"/>
                </a:solidFill>
              </a:rPr>
              <a:t>algorithms</a:t>
            </a:r>
          </a:p>
          <a:p>
            <a:pPr lvl="1">
              <a:spcAft>
                <a:spcPts val="600"/>
              </a:spcAft>
              <a:buFont typeface="Arial"/>
              <a:buChar char="•"/>
            </a:pPr>
            <a:r>
              <a:rPr lang="en-US" sz="2000" dirty="0" smtClean="0"/>
              <a:t> </a:t>
            </a:r>
            <a:r>
              <a:rPr lang="en-US" dirty="0" smtClean="0"/>
              <a:t>Making use of LHC experience (</a:t>
            </a:r>
            <a:r>
              <a:rPr lang="en-US" dirty="0" err="1" smtClean="0"/>
              <a:t>FastJet</a:t>
            </a:r>
            <a:r>
              <a:rPr lang="en-US" dirty="0" smtClean="0"/>
              <a:t>)</a:t>
            </a:r>
          </a:p>
        </p:txBody>
      </p:sp>
      <p:sp>
        <p:nvSpPr>
          <p:cNvPr id="6" name="TextBox 5"/>
          <p:cNvSpPr txBox="1"/>
          <p:nvPr/>
        </p:nvSpPr>
        <p:spPr>
          <a:xfrm>
            <a:off x="3849853" y="4731961"/>
            <a:ext cx="465192" cy="769441"/>
          </a:xfrm>
          <a:prstGeom prst="rect">
            <a:avLst/>
          </a:prstGeom>
          <a:solidFill>
            <a:schemeClr val="bg1">
              <a:lumMod val="95000"/>
            </a:schemeClr>
          </a:solidFill>
          <a:ln>
            <a:noFill/>
          </a:ln>
          <a:effectLst>
            <a:outerShdw blurRad="50800" dist="38100" dir="2700000" algn="tl" rotWithShape="0">
              <a:srgbClr val="000000">
                <a:alpha val="43000"/>
              </a:srgbClr>
            </a:outerShdw>
          </a:effectLst>
        </p:spPr>
        <p:txBody>
          <a:bodyPr wrap="none" rtlCol="0">
            <a:spAutoFit/>
          </a:bodyPr>
          <a:lstStyle/>
          <a:p>
            <a:r>
              <a:rPr lang="en-US" sz="4400" dirty="0" smtClean="0">
                <a:solidFill>
                  <a:srgbClr val="FF0000"/>
                </a:solidFill>
              </a:rPr>
              <a:t>+</a:t>
            </a:r>
            <a:endParaRPr lang="en-US" sz="4400" dirty="0">
              <a:solidFill>
                <a:srgbClr val="FF0000"/>
              </a:solidFill>
            </a:endParaRPr>
          </a:p>
        </p:txBody>
      </p:sp>
      <p:sp>
        <p:nvSpPr>
          <p:cNvPr id="8" name="Slide Number Placeholder 7"/>
          <p:cNvSpPr>
            <a:spLocks noGrp="1"/>
          </p:cNvSpPr>
          <p:nvPr>
            <p:ph type="sldNum" sz="quarter" idx="12"/>
          </p:nvPr>
        </p:nvSpPr>
        <p:spPr/>
        <p:txBody>
          <a:bodyPr/>
          <a:lstStyle/>
          <a:p>
            <a:fld id="{57C39CEA-1F7B-3444-B605-6C36DF480EDC}" type="slidenum">
              <a:rPr lang="en-US" smtClean="0"/>
              <a:t>48</a:t>
            </a:fld>
            <a:endParaRPr lang="en-US"/>
          </a:p>
        </p:txBody>
      </p:sp>
      <p:grpSp>
        <p:nvGrpSpPr>
          <p:cNvPr id="24" name="Group 23"/>
          <p:cNvGrpSpPr/>
          <p:nvPr/>
        </p:nvGrpSpPr>
        <p:grpSpPr>
          <a:xfrm>
            <a:off x="7116405" y="2973922"/>
            <a:ext cx="1487378" cy="999523"/>
            <a:chOff x="6430371" y="1047522"/>
            <a:chExt cx="2202518" cy="1503477"/>
          </a:xfrm>
          <a:solidFill>
            <a:schemeClr val="bg1">
              <a:lumMod val="95000"/>
            </a:schemeClr>
          </a:solidFill>
          <a:effectLst>
            <a:outerShdw blurRad="50800" dist="38100" dir="2700000" algn="tl" rotWithShape="0">
              <a:srgbClr val="000000">
                <a:alpha val="43000"/>
              </a:srgbClr>
            </a:outerShdw>
          </a:effectLst>
        </p:grpSpPr>
        <p:grpSp>
          <p:nvGrpSpPr>
            <p:cNvPr id="9" name="Group 8"/>
            <p:cNvGrpSpPr/>
            <p:nvPr/>
          </p:nvGrpSpPr>
          <p:grpSpPr>
            <a:xfrm>
              <a:off x="6430371" y="1047522"/>
              <a:ext cx="2202518" cy="944630"/>
              <a:chOff x="6345832" y="1484783"/>
              <a:chExt cx="1991544" cy="877439"/>
            </a:xfrm>
            <a:grpFill/>
          </p:grpSpPr>
          <p:sp>
            <p:nvSpPr>
              <p:cNvPr id="10" name="Line 35"/>
              <p:cNvSpPr>
                <a:spLocks noChangeShapeType="1"/>
              </p:cNvSpPr>
              <p:nvPr/>
            </p:nvSpPr>
            <p:spPr bwMode="auto">
              <a:xfrm>
                <a:off x="6345832" y="2348880"/>
                <a:ext cx="1991544" cy="0"/>
              </a:xfrm>
              <a:prstGeom prst="line">
                <a:avLst/>
              </a:prstGeom>
              <a:grpFill/>
              <a:ln w="19050">
                <a:noFill/>
                <a:round/>
                <a:headEnd/>
                <a:tailEnd type="triangl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1" name="Line 49"/>
              <p:cNvSpPr>
                <a:spLocks noChangeShapeType="1"/>
              </p:cNvSpPr>
              <p:nvPr/>
            </p:nvSpPr>
            <p:spPr bwMode="auto">
              <a:xfrm flipV="1">
                <a:off x="6609184" y="1766145"/>
                <a:ext cx="0" cy="582735"/>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2" name="Line 49"/>
              <p:cNvSpPr>
                <a:spLocks noChangeShapeType="1"/>
              </p:cNvSpPr>
              <p:nvPr/>
            </p:nvSpPr>
            <p:spPr bwMode="auto">
              <a:xfrm flipV="1">
                <a:off x="6681192" y="1484783"/>
                <a:ext cx="0" cy="870767"/>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3" name="Line 49"/>
              <p:cNvSpPr>
                <a:spLocks noChangeShapeType="1"/>
              </p:cNvSpPr>
              <p:nvPr/>
            </p:nvSpPr>
            <p:spPr bwMode="auto">
              <a:xfrm flipV="1">
                <a:off x="6753200" y="1766144"/>
                <a:ext cx="0" cy="589406"/>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4" name="Line 49"/>
              <p:cNvSpPr>
                <a:spLocks noChangeShapeType="1"/>
              </p:cNvSpPr>
              <p:nvPr/>
            </p:nvSpPr>
            <p:spPr bwMode="auto">
              <a:xfrm flipH="1" flipV="1">
                <a:off x="6537175" y="2060848"/>
                <a:ext cx="0" cy="301374"/>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5" name="Line 49"/>
              <p:cNvSpPr>
                <a:spLocks noChangeShapeType="1"/>
              </p:cNvSpPr>
              <p:nvPr/>
            </p:nvSpPr>
            <p:spPr bwMode="auto">
              <a:xfrm flipH="1" flipV="1">
                <a:off x="6825208" y="2060848"/>
                <a:ext cx="0" cy="301374"/>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6" name="Line 49"/>
              <p:cNvSpPr>
                <a:spLocks noChangeShapeType="1"/>
              </p:cNvSpPr>
              <p:nvPr/>
            </p:nvSpPr>
            <p:spPr bwMode="auto">
              <a:xfrm flipH="1" flipV="1">
                <a:off x="6969224" y="2204864"/>
                <a:ext cx="0" cy="157358"/>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7" name="Line 49"/>
              <p:cNvSpPr>
                <a:spLocks noChangeShapeType="1"/>
              </p:cNvSpPr>
              <p:nvPr/>
            </p:nvSpPr>
            <p:spPr bwMode="auto">
              <a:xfrm flipH="1" flipV="1">
                <a:off x="7121624" y="2060848"/>
                <a:ext cx="0" cy="301374"/>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8" name="Line 49"/>
              <p:cNvSpPr>
                <a:spLocks noChangeShapeType="1"/>
              </p:cNvSpPr>
              <p:nvPr/>
            </p:nvSpPr>
            <p:spPr bwMode="auto">
              <a:xfrm flipH="1" flipV="1">
                <a:off x="7185248" y="2204864"/>
                <a:ext cx="0" cy="157358"/>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19" name="Line 49"/>
              <p:cNvSpPr>
                <a:spLocks noChangeShapeType="1"/>
              </p:cNvSpPr>
              <p:nvPr/>
            </p:nvSpPr>
            <p:spPr bwMode="auto">
              <a:xfrm flipH="1" flipV="1">
                <a:off x="7473280" y="2204864"/>
                <a:ext cx="0" cy="157358"/>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sp>
            <p:nvSpPr>
              <p:cNvPr id="20" name="Line 49"/>
              <p:cNvSpPr>
                <a:spLocks noChangeShapeType="1"/>
              </p:cNvSpPr>
              <p:nvPr/>
            </p:nvSpPr>
            <p:spPr bwMode="auto">
              <a:xfrm flipH="1" flipV="1">
                <a:off x="7977336" y="2204864"/>
                <a:ext cx="0" cy="157358"/>
              </a:xfrm>
              <a:prstGeom prst="line">
                <a:avLst/>
              </a:prstGeom>
              <a:grpFill/>
              <a:ln w="19050">
                <a:no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solidFill>
                    <a:srgbClr val="000000"/>
                  </a:solidFill>
                </a:endParaRPr>
              </a:p>
            </p:txBody>
          </p:sp>
        </p:grpSp>
        <p:cxnSp>
          <p:nvCxnSpPr>
            <p:cNvPr id="21" name="Straight Arrow Connector 20"/>
            <p:cNvCxnSpPr/>
            <p:nvPr/>
          </p:nvCxnSpPr>
          <p:spPr bwMode="auto">
            <a:xfrm flipV="1">
              <a:off x="6801257" y="2005246"/>
              <a:ext cx="0" cy="206428"/>
            </a:xfrm>
            <a:prstGeom prst="straightConnector1">
              <a:avLst/>
            </a:prstGeom>
            <a:grpFill/>
            <a:ln w="22225" cap="flat" cmpd="sng" algn="ctr">
              <a:noFill/>
              <a:prstDash val="solid"/>
              <a:round/>
              <a:headEnd type="none" w="med" len="med"/>
              <a:tailEnd type="arrow"/>
            </a:ln>
            <a:effectLst/>
          </p:spPr>
        </p:cxnSp>
        <p:sp>
          <p:nvSpPr>
            <p:cNvPr id="22" name="TextBox 21"/>
            <p:cNvSpPr txBox="1"/>
            <p:nvPr/>
          </p:nvSpPr>
          <p:spPr>
            <a:xfrm>
              <a:off x="7036065" y="1995452"/>
              <a:ext cx="1357872" cy="555547"/>
            </a:xfrm>
            <a:prstGeom prst="rect">
              <a:avLst/>
            </a:prstGeom>
            <a:grpFill/>
            <a:ln>
              <a:noFill/>
            </a:ln>
          </p:spPr>
          <p:txBody>
            <a:bodyPr wrap="none" rtlCol="0">
              <a:spAutoFit/>
            </a:bodyPr>
            <a:lstStyle/>
            <a:p>
              <a:r>
                <a:rPr lang="en-US" dirty="0" err="1" smtClean="0">
                  <a:solidFill>
                    <a:srgbClr val="000000"/>
                  </a:solidFill>
                </a:rPr>
                <a:t>tCluster</a:t>
              </a:r>
              <a:endParaRPr lang="en-US" dirty="0">
                <a:solidFill>
                  <a:srgbClr val="000000"/>
                </a:solidFill>
              </a:endParaRPr>
            </a:p>
          </p:txBody>
        </p:sp>
        <p:cxnSp>
          <p:nvCxnSpPr>
            <p:cNvPr id="23" name="Straight Connector 22"/>
            <p:cNvCxnSpPr/>
            <p:nvPr/>
          </p:nvCxnSpPr>
          <p:spPr bwMode="auto">
            <a:xfrm>
              <a:off x="6801257" y="2198580"/>
              <a:ext cx="234807" cy="0"/>
            </a:xfrm>
            <a:prstGeom prst="line">
              <a:avLst/>
            </a:prstGeom>
            <a:grpFill/>
            <a:ln w="22225" cap="flat" cmpd="sng" algn="ctr">
              <a:noFill/>
              <a:prstDash val="solid"/>
              <a:round/>
              <a:headEnd type="none" w="med" len="med"/>
              <a:tailEnd type="none" w="med" len="med"/>
            </a:ln>
            <a:effectLst/>
          </p:spPr>
        </p:cxnSp>
      </p:grpSp>
      <p:pic>
        <p:nvPicPr>
          <p:cNvPr id="26" name="Picture 25" descr="Screen Shot 2011-12-09 at 9.06.5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560" y="1212378"/>
            <a:ext cx="7502313" cy="664887"/>
          </a:xfrm>
          <a:prstGeom prst="rect">
            <a:avLst/>
          </a:prstGeom>
        </p:spPr>
      </p:pic>
      <p:sp>
        <p:nvSpPr>
          <p:cNvPr id="27" name="TextBox 26"/>
          <p:cNvSpPr txBox="1"/>
          <p:nvPr/>
        </p:nvSpPr>
        <p:spPr>
          <a:xfrm>
            <a:off x="822105" y="812800"/>
            <a:ext cx="3062633" cy="369332"/>
          </a:xfrm>
          <a:prstGeom prst="rect">
            <a:avLst/>
          </a:prstGeom>
          <a:noFill/>
        </p:spPr>
        <p:txBody>
          <a:bodyPr wrap="none" rtlCol="0">
            <a:spAutoFit/>
          </a:bodyPr>
          <a:lstStyle/>
          <a:p>
            <a:r>
              <a:rPr lang="en-US" dirty="0" err="1" smtClean="0"/>
              <a:t>Triggerless</a:t>
            </a:r>
            <a:r>
              <a:rPr lang="en-US" dirty="0" smtClean="0"/>
              <a:t> readout of full train</a:t>
            </a:r>
            <a:endParaRPr lang="en-US" dirty="0"/>
          </a:p>
        </p:txBody>
      </p:sp>
      <p:sp>
        <p:nvSpPr>
          <p:cNvPr id="28" name="TextBox 27"/>
          <p:cNvSpPr txBox="1"/>
          <p:nvPr/>
        </p:nvSpPr>
        <p:spPr>
          <a:xfrm>
            <a:off x="2400301" y="1788281"/>
            <a:ext cx="2751331" cy="369332"/>
          </a:xfrm>
          <a:prstGeom prst="rect">
            <a:avLst/>
          </a:prstGeom>
          <a:noFill/>
        </p:spPr>
        <p:txBody>
          <a:bodyPr wrap="none" rtlCol="0">
            <a:spAutoFit/>
          </a:bodyPr>
          <a:lstStyle/>
          <a:p>
            <a:r>
              <a:rPr lang="en-US" dirty="0" smtClean="0">
                <a:solidFill>
                  <a:srgbClr val="FF0000"/>
                </a:solidFill>
                <a:latin typeface="Wingdings"/>
                <a:ea typeface="Wingdings"/>
                <a:cs typeface="Wingdings"/>
                <a:sym typeface="Wingdings"/>
              </a:rPr>
              <a:t></a:t>
            </a:r>
            <a:r>
              <a:rPr lang="en-US" dirty="0" smtClean="0">
                <a:solidFill>
                  <a:srgbClr val="FF0000"/>
                </a:solidFill>
              </a:rPr>
              <a:t>  t</a:t>
            </a:r>
            <a:r>
              <a:rPr lang="en-US" baseline="-25000" dirty="0" smtClean="0">
                <a:solidFill>
                  <a:srgbClr val="FF0000"/>
                </a:solidFill>
              </a:rPr>
              <a:t>0</a:t>
            </a:r>
            <a:r>
              <a:rPr lang="en-US" dirty="0" smtClean="0">
                <a:solidFill>
                  <a:srgbClr val="FF0000"/>
                </a:solidFill>
              </a:rPr>
              <a:t> physics event (offline)</a:t>
            </a:r>
            <a:endParaRPr lang="en-US" dirty="0">
              <a:solidFill>
                <a:srgbClr val="FF0000"/>
              </a:solidFill>
            </a:endParaRPr>
          </a:p>
        </p:txBody>
      </p:sp>
      <p:cxnSp>
        <p:nvCxnSpPr>
          <p:cNvPr id="29" name="Straight Arrow Connector 28"/>
          <p:cNvCxnSpPr/>
          <p:nvPr/>
        </p:nvCxnSpPr>
        <p:spPr>
          <a:xfrm>
            <a:off x="2106083" y="1957917"/>
            <a:ext cx="10584" cy="515618"/>
          </a:xfrm>
          <a:prstGeom prst="straightConnector1">
            <a:avLst/>
          </a:prstGeom>
          <a:ln>
            <a:noFill/>
            <a:tailEnd type="arrow"/>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5285317" y="1957917"/>
            <a:ext cx="10584" cy="515618"/>
          </a:xfrm>
          <a:prstGeom prst="straightConnector1">
            <a:avLst/>
          </a:prstGeom>
          <a:ln>
            <a:noFill/>
            <a:tailEnd type="arrow"/>
          </a:ln>
          <a:effectLst>
            <a:outerShdw blurRad="50800" dist="381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cxnSp>
      <p:grpSp>
        <p:nvGrpSpPr>
          <p:cNvPr id="31" name="Group 30"/>
          <p:cNvGrpSpPr/>
          <p:nvPr/>
        </p:nvGrpSpPr>
        <p:grpSpPr>
          <a:xfrm>
            <a:off x="7116405" y="2973922"/>
            <a:ext cx="1487378" cy="999523"/>
            <a:chOff x="6430371" y="1047522"/>
            <a:chExt cx="2202518" cy="1503477"/>
          </a:xfrm>
        </p:grpSpPr>
        <p:grpSp>
          <p:nvGrpSpPr>
            <p:cNvPr id="32" name="Group 31"/>
            <p:cNvGrpSpPr/>
            <p:nvPr/>
          </p:nvGrpSpPr>
          <p:grpSpPr>
            <a:xfrm>
              <a:off x="6430371" y="1047522"/>
              <a:ext cx="2202518" cy="944630"/>
              <a:chOff x="6345832" y="1484783"/>
              <a:chExt cx="1991544" cy="877439"/>
            </a:xfrm>
          </p:grpSpPr>
          <p:sp>
            <p:nvSpPr>
              <p:cNvPr id="36" name="Line 35"/>
              <p:cNvSpPr>
                <a:spLocks noChangeShapeType="1"/>
              </p:cNvSpPr>
              <p:nvPr/>
            </p:nvSpPr>
            <p:spPr bwMode="auto">
              <a:xfrm>
                <a:off x="6345832" y="2348880"/>
                <a:ext cx="1991544"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7" name="Line 49"/>
              <p:cNvSpPr>
                <a:spLocks noChangeShapeType="1"/>
              </p:cNvSpPr>
              <p:nvPr/>
            </p:nvSpPr>
            <p:spPr bwMode="auto">
              <a:xfrm flipV="1">
                <a:off x="6609184" y="1766145"/>
                <a:ext cx="0" cy="58273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8" name="Line 49"/>
              <p:cNvSpPr>
                <a:spLocks noChangeShapeType="1"/>
              </p:cNvSpPr>
              <p:nvPr/>
            </p:nvSpPr>
            <p:spPr bwMode="auto">
              <a:xfrm flipV="1">
                <a:off x="6681192" y="1484783"/>
                <a:ext cx="0" cy="870767"/>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9" name="Line 49"/>
              <p:cNvSpPr>
                <a:spLocks noChangeShapeType="1"/>
              </p:cNvSpPr>
              <p:nvPr/>
            </p:nvSpPr>
            <p:spPr bwMode="auto">
              <a:xfrm flipV="1">
                <a:off x="6753200" y="1766144"/>
                <a:ext cx="0" cy="589406"/>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0" name="Line 49"/>
              <p:cNvSpPr>
                <a:spLocks noChangeShapeType="1"/>
              </p:cNvSpPr>
              <p:nvPr/>
            </p:nvSpPr>
            <p:spPr bwMode="auto">
              <a:xfrm flipH="1" flipV="1">
                <a:off x="6537175" y="2060848"/>
                <a:ext cx="0" cy="301374"/>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1" name="Line 49"/>
              <p:cNvSpPr>
                <a:spLocks noChangeShapeType="1"/>
              </p:cNvSpPr>
              <p:nvPr/>
            </p:nvSpPr>
            <p:spPr bwMode="auto">
              <a:xfrm flipH="1" flipV="1">
                <a:off x="6825208" y="2060848"/>
                <a:ext cx="0" cy="301374"/>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2" name="Line 49"/>
              <p:cNvSpPr>
                <a:spLocks noChangeShapeType="1"/>
              </p:cNvSpPr>
              <p:nvPr/>
            </p:nvSpPr>
            <p:spPr bwMode="auto">
              <a:xfrm flipH="1" flipV="1">
                <a:off x="6969224" y="2204864"/>
                <a:ext cx="0" cy="15735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3" name="Line 49"/>
              <p:cNvSpPr>
                <a:spLocks noChangeShapeType="1"/>
              </p:cNvSpPr>
              <p:nvPr/>
            </p:nvSpPr>
            <p:spPr bwMode="auto">
              <a:xfrm flipH="1" flipV="1">
                <a:off x="7121624" y="2060848"/>
                <a:ext cx="0" cy="301374"/>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4" name="Line 49"/>
              <p:cNvSpPr>
                <a:spLocks noChangeShapeType="1"/>
              </p:cNvSpPr>
              <p:nvPr/>
            </p:nvSpPr>
            <p:spPr bwMode="auto">
              <a:xfrm flipH="1" flipV="1">
                <a:off x="7185248" y="2204864"/>
                <a:ext cx="0" cy="15735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5" name="Line 49"/>
              <p:cNvSpPr>
                <a:spLocks noChangeShapeType="1"/>
              </p:cNvSpPr>
              <p:nvPr/>
            </p:nvSpPr>
            <p:spPr bwMode="auto">
              <a:xfrm flipH="1" flipV="1">
                <a:off x="7473280" y="2204864"/>
                <a:ext cx="0" cy="15735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46" name="Line 49"/>
              <p:cNvSpPr>
                <a:spLocks noChangeShapeType="1"/>
              </p:cNvSpPr>
              <p:nvPr/>
            </p:nvSpPr>
            <p:spPr bwMode="auto">
              <a:xfrm flipH="1" flipV="1">
                <a:off x="7977336" y="2204864"/>
                <a:ext cx="0" cy="15735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cxnSp>
          <p:nvCxnSpPr>
            <p:cNvPr id="33" name="Straight Arrow Connector 32"/>
            <p:cNvCxnSpPr/>
            <p:nvPr/>
          </p:nvCxnSpPr>
          <p:spPr bwMode="auto">
            <a:xfrm flipV="1">
              <a:off x="6801257" y="2005246"/>
              <a:ext cx="0" cy="206428"/>
            </a:xfrm>
            <a:prstGeom prst="straightConnector1">
              <a:avLst/>
            </a:prstGeom>
            <a:noFill/>
            <a:ln w="22225" cap="flat" cmpd="sng" algn="ctr">
              <a:solidFill>
                <a:srgbClr val="660066"/>
              </a:solidFill>
              <a:prstDash val="solid"/>
              <a:round/>
              <a:headEnd type="none" w="med" len="med"/>
              <a:tailEnd type="arrow"/>
            </a:ln>
            <a:effectLst/>
          </p:spPr>
        </p:cxnSp>
        <p:sp>
          <p:nvSpPr>
            <p:cNvPr id="34" name="TextBox 33"/>
            <p:cNvSpPr txBox="1"/>
            <p:nvPr/>
          </p:nvSpPr>
          <p:spPr>
            <a:xfrm>
              <a:off x="7036065" y="1995452"/>
              <a:ext cx="1357872" cy="555547"/>
            </a:xfrm>
            <a:prstGeom prst="rect">
              <a:avLst/>
            </a:prstGeom>
            <a:noFill/>
            <a:ln>
              <a:noFill/>
            </a:ln>
          </p:spPr>
          <p:txBody>
            <a:bodyPr wrap="none" rtlCol="0">
              <a:spAutoFit/>
            </a:bodyPr>
            <a:lstStyle/>
            <a:p>
              <a:r>
                <a:rPr lang="en-US" dirty="0" err="1" smtClean="0">
                  <a:solidFill>
                    <a:srgbClr val="660066"/>
                  </a:solidFill>
                </a:rPr>
                <a:t>tCluster</a:t>
              </a:r>
              <a:endParaRPr lang="en-US" dirty="0">
                <a:solidFill>
                  <a:srgbClr val="660066"/>
                </a:solidFill>
              </a:endParaRPr>
            </a:p>
          </p:txBody>
        </p:sp>
        <p:cxnSp>
          <p:nvCxnSpPr>
            <p:cNvPr id="35" name="Straight Connector 34"/>
            <p:cNvCxnSpPr/>
            <p:nvPr/>
          </p:nvCxnSpPr>
          <p:spPr bwMode="auto">
            <a:xfrm>
              <a:off x="6801257" y="2198580"/>
              <a:ext cx="234807" cy="0"/>
            </a:xfrm>
            <a:prstGeom prst="line">
              <a:avLst/>
            </a:prstGeom>
            <a:noFill/>
            <a:ln w="22225" cap="flat" cmpd="sng" algn="ctr">
              <a:solidFill>
                <a:srgbClr val="660066"/>
              </a:solidFill>
              <a:prstDash val="solid"/>
              <a:round/>
              <a:headEnd type="none" w="med" len="med"/>
              <a:tailEnd type="none" w="med" len="med"/>
            </a:ln>
            <a:effectLst/>
          </p:spPr>
        </p:cxnSp>
      </p:grpSp>
    </p:spTree>
    <p:extLst>
      <p:ext uri="{BB962C8B-B14F-4D97-AF65-F5344CB8AC3E}">
        <p14:creationId xmlns:p14="http://schemas.microsoft.com/office/powerpoint/2010/main" val="233783706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t>
            </a:r>
            <a:r>
              <a:rPr lang="en-US" dirty="0" smtClean="0"/>
              <a:t>ombined </a:t>
            </a:r>
            <a:r>
              <a:rPr lang="en-US" i="1" dirty="0" err="1" smtClean="0"/>
              <a:t>p</a:t>
            </a:r>
            <a:r>
              <a:rPr lang="en-US" i="1" baseline="-25000" dirty="0" err="1" smtClean="0"/>
              <a:t>T</a:t>
            </a:r>
            <a:r>
              <a:rPr lang="en-US" dirty="0" smtClean="0"/>
              <a:t> and timing cuts</a:t>
            </a:r>
            <a:endParaRPr lang="en-US" dirty="0"/>
          </a:p>
        </p:txBody>
      </p:sp>
      <p:sp>
        <p:nvSpPr>
          <p:cNvPr id="5" name="Slide Number Placeholder 4"/>
          <p:cNvSpPr>
            <a:spLocks noGrp="1"/>
          </p:cNvSpPr>
          <p:nvPr>
            <p:ph type="sldNum" sz="quarter" idx="4294967295"/>
          </p:nvPr>
        </p:nvSpPr>
        <p:spPr>
          <a:xfrm>
            <a:off x="6553200" y="6559447"/>
            <a:ext cx="2133600" cy="231934"/>
          </a:xfrm>
          <a:prstGeom prst="rect">
            <a:avLst/>
          </a:prstGeom>
        </p:spPr>
        <p:txBody>
          <a:bodyPr/>
          <a:lstStyle/>
          <a:p>
            <a:fld id="{57C39CEA-1F7B-3444-B605-6C36DF480EDC}" type="slidenum">
              <a:rPr lang="en-US" smtClean="0"/>
              <a:t>49</a:t>
            </a:fld>
            <a:endParaRPr lang="en-US"/>
          </a:p>
        </p:txBody>
      </p:sp>
      <p:pic>
        <p:nvPicPr>
          <p:cNvPr id="8" name="Picture 7" descr="HH2tight.gif"/>
          <p:cNvPicPr>
            <a:picLocks noChangeAspect="1"/>
          </p:cNvPicPr>
          <p:nvPr/>
        </p:nvPicPr>
        <p:blipFill rotWithShape="1">
          <a:blip r:embed="rId2" cstate="print">
            <a:extLst>
              <a:ext uri="{28A0092B-C50C-407E-A947-70E740481C1C}">
                <a14:useLocalDpi xmlns:a14="http://schemas.microsoft.com/office/drawing/2010/main" val="0"/>
              </a:ext>
            </a:extLst>
          </a:blip>
          <a:srcRect t="5566" b="4266"/>
          <a:stretch/>
        </p:blipFill>
        <p:spPr>
          <a:xfrm>
            <a:off x="4669317" y="1746334"/>
            <a:ext cx="4504037" cy="3032609"/>
          </a:xfrm>
          <a:prstGeom prst="rect">
            <a:avLst/>
          </a:prstGeom>
        </p:spPr>
      </p:pic>
      <p:pic>
        <p:nvPicPr>
          <p:cNvPr id="9" name="Picture 8" descr="HH2.gif"/>
          <p:cNvPicPr>
            <a:picLocks noChangeAspect="1"/>
          </p:cNvPicPr>
          <p:nvPr/>
        </p:nvPicPr>
        <p:blipFill rotWithShape="1">
          <a:blip r:embed="rId3" cstate="print">
            <a:extLst>
              <a:ext uri="{28A0092B-C50C-407E-A947-70E740481C1C}">
                <a14:useLocalDpi xmlns:a14="http://schemas.microsoft.com/office/drawing/2010/main" val="0"/>
              </a:ext>
            </a:extLst>
          </a:blip>
          <a:srcRect r="4420" b="5457"/>
          <a:stretch/>
        </p:blipFill>
        <p:spPr>
          <a:xfrm>
            <a:off x="42" y="1613529"/>
            <a:ext cx="4382451" cy="3237055"/>
          </a:xfrm>
          <a:prstGeom prst="rect">
            <a:avLst/>
          </a:prstGeom>
        </p:spPr>
      </p:pic>
      <p:pic>
        <p:nvPicPr>
          <p:cNvPr id="10" name="Picture 9"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9982" y="4722087"/>
            <a:ext cx="4385347" cy="410913"/>
          </a:xfrm>
          <a:prstGeom prst="rect">
            <a:avLst/>
          </a:prstGeom>
        </p:spPr>
      </p:pic>
      <p:sp>
        <p:nvSpPr>
          <p:cNvPr id="17" name="TextBox 16"/>
          <p:cNvSpPr txBox="1"/>
          <p:nvPr/>
        </p:nvSpPr>
        <p:spPr>
          <a:xfrm>
            <a:off x="1700423" y="1283353"/>
            <a:ext cx="1093441" cy="461665"/>
          </a:xfrm>
          <a:prstGeom prst="rect">
            <a:avLst/>
          </a:prstGeom>
          <a:noFill/>
          <a:ln w="19050" cmpd="sng">
            <a:solidFill>
              <a:srgbClr val="FF0000"/>
            </a:solidFill>
          </a:ln>
        </p:spPr>
        <p:txBody>
          <a:bodyPr wrap="none" rtlCol="0">
            <a:spAutoFit/>
          </a:bodyPr>
          <a:lstStyle/>
          <a:p>
            <a:r>
              <a:rPr lang="en-US" sz="2400" dirty="0" smtClean="0">
                <a:solidFill>
                  <a:srgbClr val="000000"/>
                </a:solidFill>
              </a:rPr>
              <a:t>1.2 </a:t>
            </a:r>
            <a:r>
              <a:rPr lang="en-US" sz="2400" dirty="0" err="1" smtClean="0">
                <a:solidFill>
                  <a:srgbClr val="000000"/>
                </a:solidFill>
              </a:rPr>
              <a:t>TeV</a:t>
            </a:r>
            <a:endParaRPr lang="en-US" sz="2400" dirty="0">
              <a:solidFill>
                <a:srgbClr val="000000"/>
              </a:solidFill>
            </a:endParaRPr>
          </a:p>
        </p:txBody>
      </p:sp>
      <p:sp>
        <p:nvSpPr>
          <p:cNvPr id="18" name="TextBox 17"/>
          <p:cNvSpPr txBox="1"/>
          <p:nvPr/>
        </p:nvSpPr>
        <p:spPr>
          <a:xfrm>
            <a:off x="6303566" y="1280154"/>
            <a:ext cx="1242648" cy="461665"/>
          </a:xfrm>
          <a:prstGeom prst="rect">
            <a:avLst/>
          </a:prstGeom>
          <a:noFill/>
          <a:ln w="19050" cmpd="sng">
            <a:solidFill>
              <a:srgbClr val="FF0000"/>
            </a:solidFill>
          </a:ln>
        </p:spPr>
        <p:txBody>
          <a:bodyPr wrap="none" rtlCol="0">
            <a:spAutoFit/>
          </a:bodyPr>
          <a:lstStyle/>
          <a:p>
            <a:r>
              <a:rPr lang="en-US" sz="2400" dirty="0" smtClean="0">
                <a:solidFill>
                  <a:srgbClr val="000000"/>
                </a:solidFill>
              </a:rPr>
              <a:t>100 </a:t>
            </a:r>
            <a:r>
              <a:rPr lang="en-US" sz="2400" dirty="0" err="1">
                <a:solidFill>
                  <a:srgbClr val="000000"/>
                </a:solidFill>
              </a:rPr>
              <a:t>G</a:t>
            </a:r>
            <a:r>
              <a:rPr lang="en-US" sz="2400" dirty="0" err="1" smtClean="0">
                <a:solidFill>
                  <a:srgbClr val="000000"/>
                </a:solidFill>
              </a:rPr>
              <a:t>eV</a:t>
            </a:r>
            <a:endParaRPr lang="en-US" sz="2400" dirty="0">
              <a:solidFill>
                <a:srgbClr val="000000"/>
              </a:solidFill>
            </a:endParaRPr>
          </a:p>
        </p:txBody>
      </p:sp>
      <p:sp>
        <p:nvSpPr>
          <p:cNvPr id="19" name="Right Arrow 18"/>
          <p:cNvSpPr/>
          <p:nvPr/>
        </p:nvSpPr>
        <p:spPr bwMode="auto">
          <a:xfrm>
            <a:off x="4440280" y="3194247"/>
            <a:ext cx="472104" cy="737996"/>
          </a:xfrm>
          <a:prstGeom prst="rightArrow">
            <a:avLst/>
          </a:prstGeom>
          <a:solidFill>
            <a:srgbClr val="FFFF00"/>
          </a:solidFill>
          <a:ln w="28575" cap="flat" cmpd="sng" algn="ctr">
            <a:solidFill>
              <a:srgbClr val="FF66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68375"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chemeClr val="accent2"/>
              </a:solidFill>
              <a:effectLst/>
              <a:latin typeface="Arial" charset="0"/>
            </a:endParaRPr>
          </a:p>
        </p:txBody>
      </p:sp>
      <p:sp>
        <p:nvSpPr>
          <p:cNvPr id="31" name="TextBox 30"/>
          <p:cNvSpPr txBox="1"/>
          <p:nvPr/>
        </p:nvSpPr>
        <p:spPr>
          <a:xfrm>
            <a:off x="940430" y="5391115"/>
            <a:ext cx="2880146" cy="646331"/>
          </a:xfrm>
          <a:prstGeom prst="rect">
            <a:avLst/>
          </a:prstGeom>
          <a:solidFill>
            <a:schemeClr val="bg1">
              <a:lumMod val="85000"/>
            </a:schemeClr>
          </a:solidFill>
          <a:ln>
            <a:solidFill>
              <a:srgbClr val="000090"/>
            </a:solidFill>
          </a:ln>
        </p:spPr>
        <p:txBody>
          <a:bodyPr wrap="square" rtlCol="0">
            <a:spAutoFit/>
          </a:bodyPr>
          <a:lstStyle/>
          <a:p>
            <a:pPr algn="ctr"/>
            <a:r>
              <a:rPr lang="en-US" dirty="0" smtClean="0">
                <a:solidFill>
                  <a:srgbClr val="000090"/>
                </a:solidFill>
              </a:rPr>
              <a:t>1.2 </a:t>
            </a:r>
            <a:r>
              <a:rPr lang="en-US" dirty="0" err="1" smtClean="0">
                <a:solidFill>
                  <a:srgbClr val="000090"/>
                </a:solidFill>
              </a:rPr>
              <a:t>TeV</a:t>
            </a:r>
            <a:r>
              <a:rPr lang="en-US" dirty="0" smtClean="0">
                <a:solidFill>
                  <a:srgbClr val="000090"/>
                </a:solidFill>
              </a:rPr>
              <a:t> background in reconstruction time window</a:t>
            </a:r>
            <a:endParaRPr lang="en-US" dirty="0">
              <a:solidFill>
                <a:srgbClr val="000090"/>
              </a:solidFill>
            </a:endParaRPr>
          </a:p>
        </p:txBody>
      </p:sp>
      <p:sp>
        <p:nvSpPr>
          <p:cNvPr id="32" name="TextBox 31"/>
          <p:cNvSpPr txBox="1"/>
          <p:nvPr/>
        </p:nvSpPr>
        <p:spPr>
          <a:xfrm>
            <a:off x="5872732" y="5391115"/>
            <a:ext cx="2287025" cy="646331"/>
          </a:xfrm>
          <a:prstGeom prst="rect">
            <a:avLst/>
          </a:prstGeom>
          <a:solidFill>
            <a:schemeClr val="bg1">
              <a:lumMod val="85000"/>
            </a:schemeClr>
          </a:solidFill>
          <a:ln>
            <a:solidFill>
              <a:srgbClr val="000090"/>
            </a:solidFill>
          </a:ln>
        </p:spPr>
        <p:txBody>
          <a:bodyPr wrap="square" rtlCol="0">
            <a:spAutoFit/>
          </a:bodyPr>
          <a:lstStyle/>
          <a:p>
            <a:pPr algn="ctr"/>
            <a:r>
              <a:rPr lang="en-US" dirty="0" smtClean="0">
                <a:solidFill>
                  <a:srgbClr val="000090"/>
                </a:solidFill>
              </a:rPr>
              <a:t>100 </a:t>
            </a:r>
            <a:r>
              <a:rPr lang="en-US" dirty="0" err="1" smtClean="0">
                <a:solidFill>
                  <a:srgbClr val="000090"/>
                </a:solidFill>
              </a:rPr>
              <a:t>GeV</a:t>
            </a:r>
            <a:r>
              <a:rPr lang="en-US" dirty="0" smtClean="0">
                <a:solidFill>
                  <a:srgbClr val="000090"/>
                </a:solidFill>
              </a:rPr>
              <a:t> background after tight cuts</a:t>
            </a:r>
            <a:endParaRPr lang="en-US" dirty="0">
              <a:solidFill>
                <a:srgbClr val="000090"/>
              </a:solidFill>
            </a:endParaRPr>
          </a:p>
        </p:txBody>
      </p:sp>
    </p:spTree>
    <p:extLst>
      <p:ext uri="{BB962C8B-B14F-4D97-AF65-F5344CB8AC3E}">
        <p14:creationId xmlns:p14="http://schemas.microsoft.com/office/powerpoint/2010/main" val="3063926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63459" y="348637"/>
            <a:ext cx="4313135" cy="523111"/>
          </a:xfrm>
          <a:prstGeom prst="rect">
            <a:avLst/>
          </a:prstGeom>
          <a:noFill/>
        </p:spPr>
        <p:txBody>
          <a:bodyPr wrap="none" lIns="91328" tIns="45666" rIns="91328" bIns="45666" rtlCol="0">
            <a:spAutoFit/>
          </a:bodyPr>
          <a:lstStyle/>
          <a:p>
            <a:pPr algn="ctr"/>
            <a:r>
              <a:rPr lang="en-GB" sz="2800" dirty="0"/>
              <a:t>Primary accelerator features</a:t>
            </a:r>
          </a:p>
        </p:txBody>
      </p:sp>
      <p:sp>
        <p:nvSpPr>
          <p:cNvPr id="3" name="TextBox 2"/>
          <p:cNvSpPr txBox="1"/>
          <p:nvPr/>
        </p:nvSpPr>
        <p:spPr>
          <a:xfrm>
            <a:off x="228450" y="1340771"/>
            <a:ext cx="8640960" cy="4093428"/>
          </a:xfrm>
          <a:prstGeom prst="rect">
            <a:avLst/>
          </a:prstGeom>
          <a:noFill/>
        </p:spPr>
        <p:txBody>
          <a:bodyPr wrap="square" lIns="91328" tIns="45666" rIns="91328" bIns="45666" rtlCol="0">
            <a:spAutoFit/>
          </a:bodyPr>
          <a:lstStyle/>
          <a:p>
            <a:r>
              <a:rPr lang="en-GB" sz="2000" dirty="0"/>
              <a:t>Reach the high end of the energy range through high, </a:t>
            </a:r>
            <a:r>
              <a:rPr lang="en-GB" sz="2000" b="1" dirty="0"/>
              <a:t>100 MV/m</a:t>
            </a:r>
            <a:r>
              <a:rPr lang="en-GB" sz="2000" dirty="0"/>
              <a:t>, accelerating gradient by using short-pulse, around 200 ns, normal-conducting rf.</a:t>
            </a:r>
          </a:p>
          <a:p>
            <a:endParaRPr lang="en-GB" sz="2000" dirty="0"/>
          </a:p>
          <a:p>
            <a:r>
              <a:rPr lang="en-GB" sz="2000" dirty="0"/>
              <a:t>Deal with the resulting </a:t>
            </a:r>
            <a:r>
              <a:rPr lang="en-GB" sz="2000" b="1" dirty="0">
                <a:solidFill>
                  <a:srgbClr val="FF0000"/>
                </a:solidFill>
              </a:rPr>
              <a:t>high peak power </a:t>
            </a:r>
            <a:r>
              <a:rPr lang="en-GB" sz="2000" dirty="0"/>
              <a:t>requirement by going to high rf frequency, </a:t>
            </a:r>
            <a:r>
              <a:rPr lang="en-GB" sz="2000" b="1" dirty="0"/>
              <a:t>X-band</a:t>
            </a:r>
            <a:r>
              <a:rPr lang="en-GB" sz="2000" dirty="0"/>
              <a:t>, produced by the so-called </a:t>
            </a:r>
            <a:r>
              <a:rPr lang="en-GB" sz="2000" b="1" dirty="0"/>
              <a:t>drive beam scheme</a:t>
            </a:r>
            <a:r>
              <a:rPr lang="en-GB" sz="2000" dirty="0"/>
              <a:t>. At the lowest energies it is also possible to use </a:t>
            </a:r>
            <a:r>
              <a:rPr lang="en-GB" sz="2000" b="1" dirty="0"/>
              <a:t>klystron/rf pulse compressor </a:t>
            </a:r>
            <a:r>
              <a:rPr lang="en-GB" sz="2000" dirty="0"/>
              <a:t>units. Accelerating structure input powers are around 250 MW/m.</a:t>
            </a:r>
          </a:p>
          <a:p>
            <a:endParaRPr lang="en-GB" sz="2000" dirty="0"/>
          </a:p>
          <a:p>
            <a:r>
              <a:rPr lang="en-GB" sz="2000" dirty="0"/>
              <a:t>Deal with the luminosity and resulting </a:t>
            </a:r>
            <a:r>
              <a:rPr lang="en-GB" sz="2000" b="1" dirty="0">
                <a:solidFill>
                  <a:srgbClr val="FF0000"/>
                </a:solidFill>
              </a:rPr>
              <a:t>high average power </a:t>
            </a:r>
            <a:r>
              <a:rPr lang="en-GB" sz="2000" dirty="0"/>
              <a:t>requirement by producing, transporting and colliding </a:t>
            </a:r>
            <a:r>
              <a:rPr lang="en-GB" sz="2000" b="1" dirty="0"/>
              <a:t>low-emittance, multi-bunch beams</a:t>
            </a:r>
            <a:r>
              <a:rPr lang="en-GB" sz="2000" dirty="0"/>
              <a:t>. This requires high-performance damping rings, micron-level main-linac precision and alignment, accelerating structure higher-order-mode damping, </a:t>
            </a:r>
            <a:r>
              <a:rPr lang="en-GB" sz="2000" dirty="0" err="1"/>
              <a:t>nanometer</a:t>
            </a:r>
            <a:r>
              <a:rPr lang="en-GB" sz="2000" dirty="0"/>
              <a:t>-level main-linac quadrupole stabilization and a sub-nm stabilized final focus etc.</a:t>
            </a:r>
          </a:p>
        </p:txBody>
      </p:sp>
    </p:spTree>
    <p:extLst>
      <p:ext uri="{BB962C8B-B14F-4D97-AF65-F5344CB8AC3E}">
        <p14:creationId xmlns:p14="http://schemas.microsoft.com/office/powerpoint/2010/main" val="115441565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9131" y="2492980"/>
            <a:ext cx="6883809" cy="523220"/>
          </a:xfrm>
          <a:prstGeom prst="rect">
            <a:avLst/>
          </a:prstGeom>
          <a:noFill/>
        </p:spPr>
        <p:txBody>
          <a:bodyPr wrap="none" rtlCol="0">
            <a:spAutoFit/>
          </a:bodyPr>
          <a:lstStyle/>
          <a:p>
            <a:pPr algn="ctr"/>
            <a:r>
              <a:rPr lang="en-GB" sz="2800" dirty="0" smtClean="0"/>
              <a:t>The coming years and project implementation</a:t>
            </a:r>
            <a:endParaRPr lang="en-GB" sz="2800" dirty="0"/>
          </a:p>
        </p:txBody>
      </p:sp>
    </p:spTree>
    <p:extLst>
      <p:ext uri="{BB962C8B-B14F-4D97-AF65-F5344CB8AC3E}">
        <p14:creationId xmlns:p14="http://schemas.microsoft.com/office/powerpoint/2010/main" val="217437936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CLIC physics potential</a:t>
            </a:r>
            <a:endParaRPr lang="en-US" dirty="0"/>
          </a:p>
        </p:txBody>
      </p:sp>
      <p:sp>
        <p:nvSpPr>
          <p:cNvPr id="5" name="Slide Number Placeholder 4"/>
          <p:cNvSpPr>
            <a:spLocks noGrp="1"/>
          </p:cNvSpPr>
          <p:nvPr>
            <p:ph type="sldNum" sz="quarter" idx="4294967295"/>
          </p:nvPr>
        </p:nvSpPr>
        <p:spPr>
          <a:xfrm>
            <a:off x="6553200" y="6559448"/>
            <a:ext cx="2133600" cy="231934"/>
          </a:xfrm>
          <a:prstGeom prst="rect">
            <a:avLst/>
          </a:prstGeom>
        </p:spPr>
        <p:txBody>
          <a:bodyPr/>
          <a:lstStyle/>
          <a:p>
            <a:fld id="{57C39CEA-1F7B-3444-B605-6C36DF480EDC}" type="slidenum">
              <a:rPr lang="en-US" smtClean="0">
                <a:solidFill>
                  <a:prstClr val="black">
                    <a:tint val="75000"/>
                  </a:prstClr>
                </a:solidFill>
              </a:rPr>
              <a:pPr/>
              <a:t>51</a:t>
            </a:fld>
            <a:endParaRPr lang="en-US">
              <a:solidFill>
                <a:prstClr val="black">
                  <a:tint val="75000"/>
                </a:prstClr>
              </a:solidFill>
            </a:endParaRPr>
          </a:p>
        </p:txBody>
      </p:sp>
      <p:sp>
        <p:nvSpPr>
          <p:cNvPr id="6" name="TextBox 5"/>
          <p:cNvSpPr txBox="1"/>
          <p:nvPr/>
        </p:nvSpPr>
        <p:spPr>
          <a:xfrm>
            <a:off x="619647" y="783623"/>
            <a:ext cx="7453696" cy="695466"/>
          </a:xfrm>
          <a:prstGeom prst="rect">
            <a:avLst/>
          </a:prstGeom>
          <a:solidFill>
            <a:schemeClr val="bg1">
              <a:lumMod val="95000"/>
            </a:schemeClr>
          </a:solidFill>
          <a:ln>
            <a:noFill/>
          </a:ln>
          <a:effectLst>
            <a:outerShdw blurRad="50800" dist="38100" dir="2700000" algn="tl" rotWithShape="0">
              <a:srgbClr val="000000">
                <a:alpha val="43000"/>
              </a:srgbClr>
            </a:outerShdw>
          </a:effectLst>
        </p:spPr>
        <p:txBody>
          <a:bodyPr wrap="square" lIns="91328" tIns="45666" rIns="91328" bIns="45666" rtlCol="0">
            <a:spAutoFit/>
          </a:bodyPr>
          <a:lstStyle/>
          <a:p>
            <a:pPr marL="266380" defTabSz="621555">
              <a:lnSpc>
                <a:spcPct val="70000"/>
              </a:lnSpc>
              <a:spcBef>
                <a:spcPct val="0"/>
              </a:spcBef>
              <a:spcAft>
                <a:spcPct val="35000"/>
              </a:spcAft>
            </a:pPr>
            <a:r>
              <a:rPr lang="en-US" sz="1600" dirty="0">
                <a:solidFill>
                  <a:srgbClr val="000000"/>
                </a:solidFill>
                <a:cs typeface="Calibri"/>
              </a:rPr>
              <a:t>LHC complementarity at the energy frontier:</a:t>
            </a:r>
          </a:p>
          <a:p>
            <a:pPr marL="551790" indent="-285405" defTabSz="621555">
              <a:lnSpc>
                <a:spcPct val="70000"/>
              </a:lnSpc>
              <a:spcBef>
                <a:spcPct val="0"/>
              </a:spcBef>
              <a:spcAft>
                <a:spcPct val="35000"/>
              </a:spcAft>
              <a:buFont typeface="Arial"/>
              <a:buChar char="•"/>
            </a:pPr>
            <a:r>
              <a:rPr lang="en-US" sz="1600" dirty="0">
                <a:solidFill>
                  <a:srgbClr val="000000"/>
                </a:solidFill>
                <a:cs typeface="Calibri"/>
              </a:rPr>
              <a:t>How do we build the optimal machine given a physics scenario (partly seen at LHC ?) </a:t>
            </a:r>
            <a:endParaRPr lang="en-US" sz="1600" dirty="0">
              <a:solidFill>
                <a:srgbClr val="000000"/>
              </a:solidFill>
              <a:ea typeface="Calibri" pitchFamily="34" charset="0"/>
              <a:cs typeface="Calibri"/>
            </a:endParaRPr>
          </a:p>
        </p:txBody>
      </p:sp>
      <p:sp>
        <p:nvSpPr>
          <p:cNvPr id="8" name="TextBox 7"/>
          <p:cNvSpPr txBox="1"/>
          <p:nvPr/>
        </p:nvSpPr>
        <p:spPr>
          <a:xfrm>
            <a:off x="175764" y="1961774"/>
            <a:ext cx="3634236" cy="2890302"/>
          </a:xfrm>
          <a:prstGeom prst="rect">
            <a:avLst/>
          </a:prstGeom>
          <a:solidFill>
            <a:schemeClr val="bg1">
              <a:lumMod val="95000"/>
            </a:schemeClr>
          </a:solidFill>
          <a:ln>
            <a:noFill/>
          </a:ln>
          <a:effectLst>
            <a:outerShdw blurRad="50800" dist="38100" dir="2700000" algn="tl" rotWithShape="0">
              <a:prstClr val="black">
                <a:alpha val="40000"/>
              </a:prstClr>
            </a:outerShdw>
          </a:effectLst>
        </p:spPr>
        <p:txBody>
          <a:bodyPr wrap="square" lIns="91328" tIns="45666" rIns="91328" bIns="45666" rtlCol="0">
            <a:spAutoFit/>
          </a:bodyPr>
          <a:lstStyle/>
          <a:p>
            <a:pPr defTabSz="456652"/>
            <a:r>
              <a:rPr lang="en-US" sz="1600" dirty="0">
                <a:solidFill>
                  <a:srgbClr val="000000"/>
                </a:solidFill>
              </a:rPr>
              <a:t>Examples highlighted in the CDR:</a:t>
            </a:r>
          </a:p>
          <a:p>
            <a:pPr marL="285405" indent="-285405" defTabSz="456652">
              <a:buFont typeface="Arial"/>
              <a:buChar char="•"/>
            </a:pPr>
            <a:r>
              <a:rPr lang="en-US" sz="1600" dirty="0">
                <a:solidFill>
                  <a:prstClr val="black"/>
                </a:solidFill>
              </a:rPr>
              <a:t>Higgs physics (SM and non-SM)</a:t>
            </a:r>
          </a:p>
          <a:p>
            <a:pPr marL="285405" indent="-285405" defTabSz="456652">
              <a:buFont typeface="Arial"/>
              <a:buChar char="•"/>
            </a:pPr>
            <a:r>
              <a:rPr lang="en-US" sz="1600" dirty="0">
                <a:solidFill>
                  <a:prstClr val="black"/>
                </a:solidFill>
              </a:rPr>
              <a:t>Top</a:t>
            </a:r>
          </a:p>
          <a:p>
            <a:pPr marL="285405" indent="-285405" defTabSz="456652">
              <a:buFont typeface="Arial"/>
              <a:buChar char="•"/>
            </a:pPr>
            <a:r>
              <a:rPr lang="en-US" sz="1600" dirty="0">
                <a:solidFill>
                  <a:prstClr val="black"/>
                </a:solidFill>
              </a:rPr>
              <a:t>SUSY</a:t>
            </a:r>
          </a:p>
          <a:p>
            <a:pPr marL="285405" indent="-285405" defTabSz="456652">
              <a:buFont typeface="Arial"/>
              <a:buChar char="•"/>
            </a:pPr>
            <a:r>
              <a:rPr lang="en-US" sz="1600" dirty="0">
                <a:solidFill>
                  <a:prstClr val="black"/>
                </a:solidFill>
              </a:rPr>
              <a:t>Higgs strong interactions</a:t>
            </a:r>
          </a:p>
          <a:p>
            <a:pPr marL="285405" indent="-285405" defTabSz="456652">
              <a:buFont typeface="Arial"/>
              <a:buChar char="•"/>
            </a:pPr>
            <a:r>
              <a:rPr lang="en-US" sz="1600" dirty="0">
                <a:solidFill>
                  <a:prstClr val="black"/>
                </a:solidFill>
              </a:rPr>
              <a:t>New Z’ sector</a:t>
            </a:r>
          </a:p>
          <a:p>
            <a:pPr marL="285405" indent="-285405" defTabSz="456652">
              <a:buFont typeface="Arial"/>
              <a:buChar char="•"/>
            </a:pPr>
            <a:r>
              <a:rPr lang="en-US" sz="1600" dirty="0">
                <a:solidFill>
                  <a:prstClr val="black"/>
                </a:solidFill>
              </a:rPr>
              <a:t>Contact interactions</a:t>
            </a:r>
          </a:p>
          <a:p>
            <a:pPr marL="285405" indent="-285405" defTabSz="456652">
              <a:buFont typeface="Arial"/>
              <a:buChar char="•"/>
            </a:pPr>
            <a:r>
              <a:rPr lang="en-US" sz="1600" dirty="0">
                <a:solidFill>
                  <a:prstClr val="black"/>
                </a:solidFill>
              </a:rPr>
              <a:t>Extra dimensions</a:t>
            </a:r>
          </a:p>
          <a:p>
            <a:pPr defTabSz="456652"/>
            <a:r>
              <a:rPr lang="en-US" sz="1600" dirty="0">
                <a:solidFill>
                  <a:prstClr val="black"/>
                </a:solidFill>
              </a:rPr>
              <a:t>Detailed studies at 350, 500, 1400, </a:t>
            </a:r>
          </a:p>
          <a:p>
            <a:pPr defTabSz="456652"/>
            <a:r>
              <a:rPr lang="en-US" sz="1600" dirty="0">
                <a:solidFill>
                  <a:prstClr val="black"/>
                </a:solidFill>
              </a:rPr>
              <a:t>1500 and 3000 </a:t>
            </a:r>
            <a:r>
              <a:rPr lang="en-US" sz="1600" dirty="0" err="1">
                <a:solidFill>
                  <a:prstClr val="black"/>
                </a:solidFill>
              </a:rPr>
              <a:t>GeV</a:t>
            </a:r>
            <a:r>
              <a:rPr lang="en-US" sz="1600" dirty="0">
                <a:solidFill>
                  <a:prstClr val="black"/>
                </a:solidFill>
              </a:rPr>
              <a:t> for these processes</a:t>
            </a:r>
          </a:p>
          <a:p>
            <a:pPr defTabSz="456652"/>
            <a:endParaRPr lang="en-US" dirty="0" smtClean="0">
              <a:solidFill>
                <a:prstClr val="black"/>
              </a:solidFill>
            </a:endParaRPr>
          </a:p>
        </p:txBody>
      </p:sp>
      <p:pic>
        <p:nvPicPr>
          <p:cNvPr id="14" name="Picture 13" descr="Screen Shot 2012-08-20 at 12.10.23 A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22934" y="1968501"/>
            <a:ext cx="5299280" cy="3683000"/>
          </a:xfrm>
          <a:prstGeom prst="rect">
            <a:avLst/>
          </a:prstGeom>
        </p:spPr>
      </p:pic>
      <p:sp>
        <p:nvSpPr>
          <p:cNvPr id="13" name="TextBox 12"/>
          <p:cNvSpPr txBox="1"/>
          <p:nvPr/>
        </p:nvSpPr>
        <p:spPr>
          <a:xfrm>
            <a:off x="3490582" y="5651509"/>
            <a:ext cx="5491855" cy="830888"/>
          </a:xfrm>
          <a:prstGeom prst="rect">
            <a:avLst/>
          </a:prstGeom>
          <a:solidFill>
            <a:srgbClr val="F2F2F2"/>
          </a:solidFill>
          <a:effectLst>
            <a:outerShdw blurRad="50800" dist="38100" dir="2700000" algn="tl" rotWithShape="0">
              <a:prstClr val="black">
                <a:alpha val="40000"/>
              </a:prstClr>
            </a:outerShdw>
          </a:effectLst>
        </p:spPr>
        <p:txBody>
          <a:bodyPr wrap="none" lIns="91328" tIns="45666" rIns="91328" bIns="45666" rtlCol="0">
            <a:spAutoFit/>
          </a:bodyPr>
          <a:lstStyle/>
          <a:p>
            <a:pPr defTabSz="456652"/>
            <a:r>
              <a:rPr lang="en-US" sz="1600" dirty="0">
                <a:solidFill>
                  <a:srgbClr val="000000"/>
                </a:solidFill>
              </a:rPr>
              <a:t>Stage 1: ~500 (350) </a:t>
            </a:r>
            <a:r>
              <a:rPr lang="en-US" sz="1600" dirty="0" err="1">
                <a:solidFill>
                  <a:srgbClr val="000000"/>
                </a:solidFill>
              </a:rPr>
              <a:t>GeV</a:t>
            </a:r>
            <a:r>
              <a:rPr lang="en-US" sz="1600" dirty="0">
                <a:solidFill>
                  <a:srgbClr val="000000"/>
                </a:solidFill>
              </a:rPr>
              <a:t> =&gt; Higgs and top physics</a:t>
            </a:r>
          </a:p>
          <a:p>
            <a:pPr defTabSz="456652"/>
            <a:r>
              <a:rPr lang="en-US" sz="1600" dirty="0">
                <a:solidFill>
                  <a:srgbClr val="000000"/>
                </a:solidFill>
              </a:rPr>
              <a:t>Stage 2: ~1.5 </a:t>
            </a:r>
            <a:r>
              <a:rPr lang="en-US" sz="1600" dirty="0" err="1">
                <a:solidFill>
                  <a:srgbClr val="000000"/>
                </a:solidFill>
              </a:rPr>
              <a:t>TeV</a:t>
            </a:r>
            <a:r>
              <a:rPr lang="en-US" sz="1600" dirty="0">
                <a:solidFill>
                  <a:srgbClr val="000000"/>
                </a:solidFill>
              </a:rPr>
              <a:t> =&gt; </a:t>
            </a:r>
            <a:r>
              <a:rPr lang="en-US" sz="1600" dirty="0" err="1">
                <a:solidFill>
                  <a:srgbClr val="000000"/>
                </a:solidFill>
              </a:rPr>
              <a:t>ttH</a:t>
            </a:r>
            <a:r>
              <a:rPr lang="en-US" sz="1600" dirty="0">
                <a:solidFill>
                  <a:srgbClr val="000000"/>
                </a:solidFill>
              </a:rPr>
              <a:t>, </a:t>
            </a:r>
            <a:r>
              <a:rPr lang="en-US" sz="1600" dirty="0" err="1">
                <a:solidFill>
                  <a:srgbClr val="000000"/>
                </a:solidFill>
              </a:rPr>
              <a:t>ννHH</a:t>
            </a:r>
            <a:r>
              <a:rPr lang="en-US" sz="1600" dirty="0">
                <a:solidFill>
                  <a:srgbClr val="000000"/>
                </a:solidFill>
              </a:rPr>
              <a:t> + New Physics (lower mass scale)</a:t>
            </a:r>
          </a:p>
          <a:p>
            <a:pPr defTabSz="456652"/>
            <a:r>
              <a:rPr lang="en-US" sz="1600" dirty="0">
                <a:solidFill>
                  <a:srgbClr val="000000"/>
                </a:solidFill>
              </a:rPr>
              <a:t>Stage 3: ~3 </a:t>
            </a:r>
            <a:r>
              <a:rPr lang="en-US" sz="1600" dirty="0" err="1">
                <a:solidFill>
                  <a:srgbClr val="000000"/>
                </a:solidFill>
              </a:rPr>
              <a:t>TeV</a:t>
            </a:r>
            <a:r>
              <a:rPr lang="en-US" sz="1600" dirty="0">
                <a:solidFill>
                  <a:srgbClr val="000000"/>
                </a:solidFill>
              </a:rPr>
              <a:t> =&gt; New Physics (higher mass scale)</a:t>
            </a:r>
          </a:p>
        </p:txBody>
      </p:sp>
      <p:cxnSp>
        <p:nvCxnSpPr>
          <p:cNvPr id="4" name="Straight Connector 3"/>
          <p:cNvCxnSpPr/>
          <p:nvPr/>
        </p:nvCxnSpPr>
        <p:spPr>
          <a:xfrm>
            <a:off x="5308600" y="1752600"/>
            <a:ext cx="0" cy="381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6248400" y="1752600"/>
            <a:ext cx="0" cy="381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7810500" y="1752600"/>
            <a:ext cx="0" cy="38100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9321459"/>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extBox 121"/>
          <p:cNvSpPr txBox="1"/>
          <p:nvPr/>
        </p:nvSpPr>
        <p:spPr>
          <a:xfrm>
            <a:off x="4078" y="912210"/>
            <a:ext cx="2701024" cy="2462213"/>
          </a:xfrm>
          <a:prstGeom prst="rect">
            <a:avLst/>
          </a:prstGeom>
          <a:solidFill>
            <a:schemeClr val="bg1">
              <a:lumMod val="95000"/>
            </a:schemeClr>
          </a:solidFill>
          <a:effectLst>
            <a:outerShdw blurRad="50800" dist="38100" dir="2700000" algn="tl" rotWithShape="0">
              <a:srgbClr val="000000">
                <a:alpha val="43000"/>
              </a:srgbClr>
            </a:outerShdw>
          </a:effectLst>
        </p:spPr>
        <p:txBody>
          <a:bodyPr wrap="square" lIns="91328" tIns="45666" rIns="91328" bIns="45666" rtlCol="0">
            <a:spAutoFit/>
          </a:bodyPr>
          <a:lstStyle/>
          <a:p>
            <a:pPr defTabSz="456652"/>
            <a:r>
              <a:rPr lang="en-US" sz="1400" dirty="0">
                <a:solidFill>
                  <a:srgbClr val="000000"/>
                </a:solidFill>
                <a:cs typeface="Calibri"/>
              </a:rPr>
              <a:t>CLIC two-beam scheme compatible with energy staging to provide the optimal machine for a large energy range  </a:t>
            </a:r>
          </a:p>
          <a:p>
            <a:pPr defTabSz="456652"/>
            <a:endParaRPr lang="en-US" sz="1400" dirty="0">
              <a:solidFill>
                <a:srgbClr val="000000"/>
              </a:solidFill>
              <a:cs typeface="Calibri"/>
            </a:endParaRPr>
          </a:p>
          <a:p>
            <a:pPr defTabSz="456652"/>
            <a:r>
              <a:rPr lang="en-US" sz="1400" dirty="0">
                <a:solidFill>
                  <a:srgbClr val="000000"/>
                </a:solidFill>
                <a:cs typeface="Calibri"/>
              </a:rPr>
              <a:t>Lower energy machine can run most of the time during the construction of the next stage.</a:t>
            </a:r>
          </a:p>
          <a:p>
            <a:pPr defTabSz="456652"/>
            <a:endParaRPr lang="en-US" sz="1400" dirty="0">
              <a:solidFill>
                <a:srgbClr val="000000"/>
              </a:solidFill>
              <a:cs typeface="Calibri"/>
            </a:endParaRPr>
          </a:p>
          <a:p>
            <a:pPr defTabSz="456652"/>
            <a:r>
              <a:rPr lang="en-US" sz="1400" dirty="0">
                <a:solidFill>
                  <a:srgbClr val="000000"/>
                </a:solidFill>
                <a:cs typeface="Calibri"/>
              </a:rPr>
              <a:t>Physics results will determine the energies of the stages </a:t>
            </a:r>
          </a:p>
        </p:txBody>
      </p:sp>
      <p:sp>
        <p:nvSpPr>
          <p:cNvPr id="150530" name="Rectangle 2"/>
          <p:cNvSpPr>
            <a:spLocks noGrp="1" noChangeArrowheads="1"/>
          </p:cNvSpPr>
          <p:nvPr>
            <p:ph type="title"/>
          </p:nvPr>
        </p:nvSpPr>
        <p:spPr>
          <a:xfrm>
            <a:off x="457560" y="0"/>
            <a:ext cx="8229023" cy="609600"/>
          </a:xfrm>
        </p:spPr>
        <p:txBody>
          <a:bodyPr>
            <a:normAutofit fontScale="90000"/>
          </a:bodyPr>
          <a:lstStyle/>
          <a:p>
            <a:r>
              <a:rPr lang="en-US" dirty="0">
                <a:effectLst>
                  <a:outerShdw blurRad="38100" dist="38100" dir="2700000" algn="tl">
                    <a:srgbClr val="DDDDDD"/>
                  </a:outerShdw>
                </a:effectLst>
              </a:rPr>
              <a:t>CLIC</a:t>
            </a:r>
            <a:r>
              <a:rPr lang="en-US" dirty="0" smtClean="0">
                <a:effectLst>
                  <a:outerShdw blurRad="38100" dist="38100" dir="2700000" algn="tl">
                    <a:srgbClr val="DDDDDD"/>
                  </a:outerShdw>
                </a:effectLst>
              </a:rPr>
              <a:t> Implementation – in stages?</a:t>
            </a:r>
            <a:endParaRPr lang="en-US" dirty="0">
              <a:effectLst>
                <a:outerShdw blurRad="38100" dist="38100" dir="2700000" algn="tl">
                  <a:srgbClr val="DDDDDD"/>
                </a:outerShdw>
              </a:effectLst>
            </a:endParaRPr>
          </a:p>
        </p:txBody>
      </p:sp>
      <p:sp>
        <p:nvSpPr>
          <p:cNvPr id="150534" name="Rectangle 6"/>
          <p:cNvSpPr>
            <a:spLocks noChangeArrowheads="1"/>
          </p:cNvSpPr>
          <p:nvPr/>
        </p:nvSpPr>
        <p:spPr bwMode="auto">
          <a:xfrm>
            <a:off x="2895610" y="5092838"/>
            <a:ext cx="928139"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300" noProof="1">
                <a:solidFill>
                  <a:srgbClr val="0000FF"/>
                </a:solidFill>
                <a:latin typeface="Arial Unicode MS" charset="0"/>
              </a:rPr>
              <a:t>3 TeV Stage</a:t>
            </a:r>
            <a:endParaRPr sz="2400" noProof="1">
              <a:solidFill>
                <a:srgbClr val="000000"/>
              </a:solidFill>
              <a:latin typeface="Arial Unicode MS" charset="0"/>
            </a:endParaRPr>
          </a:p>
        </p:txBody>
      </p:sp>
      <p:sp>
        <p:nvSpPr>
          <p:cNvPr id="150535" name="Oval 7"/>
          <p:cNvSpPr>
            <a:spLocks noChangeArrowheads="1"/>
          </p:cNvSpPr>
          <p:nvPr/>
        </p:nvSpPr>
        <p:spPr bwMode="auto">
          <a:xfrm>
            <a:off x="4668694" y="5503466"/>
            <a:ext cx="5773" cy="7442"/>
          </a:xfrm>
          <a:prstGeom prst="ellipse">
            <a:avLst/>
          </a:prstGeom>
          <a:solidFill>
            <a:srgbClr val="FFFFFF"/>
          </a:solidFill>
          <a:ln w="0">
            <a:solidFill>
              <a:srgbClr val="000000"/>
            </a:solidFill>
            <a:round/>
            <a:headEnd/>
            <a:tailEnd/>
          </a:ln>
        </p:spPr>
        <p:txBody>
          <a:bodyPr lIns="84114" tIns="42059" rIns="84114" bIns="42059"/>
          <a:lstStyle/>
          <a:p>
            <a:pPr defTabSz="456652"/>
            <a:endParaRPr lang="en-US">
              <a:solidFill>
                <a:srgbClr val="000000"/>
              </a:solidFill>
              <a:latin typeface="Arial Narrow"/>
            </a:endParaRPr>
          </a:p>
        </p:txBody>
      </p:sp>
      <p:sp>
        <p:nvSpPr>
          <p:cNvPr id="150536" name="Freeform 8"/>
          <p:cNvSpPr>
            <a:spLocks/>
          </p:cNvSpPr>
          <p:nvPr/>
        </p:nvSpPr>
        <p:spPr bwMode="auto">
          <a:xfrm>
            <a:off x="451792" y="5418772"/>
            <a:ext cx="8390659" cy="35719"/>
          </a:xfrm>
          <a:custGeom>
            <a:avLst/>
            <a:gdLst>
              <a:gd name="T0" fmla="*/ 0 w 5275"/>
              <a:gd name="T1" fmla="*/ 22 h 22"/>
              <a:gd name="T2" fmla="*/ 5275 w 5275"/>
              <a:gd name="T3" fmla="*/ 21 h 22"/>
              <a:gd name="T4" fmla="*/ 5275 w 5275"/>
              <a:gd name="T5" fmla="*/ 0 h 22"/>
              <a:gd name="T6" fmla="*/ 0 w 5275"/>
              <a:gd name="T7" fmla="*/ 2 h 22"/>
              <a:gd name="T8" fmla="*/ 0 w 5275"/>
              <a:gd name="T9" fmla="*/ 22 h 22"/>
            </a:gdLst>
            <a:ahLst/>
            <a:cxnLst>
              <a:cxn ang="0">
                <a:pos x="T0" y="T1"/>
              </a:cxn>
              <a:cxn ang="0">
                <a:pos x="T2" y="T3"/>
              </a:cxn>
              <a:cxn ang="0">
                <a:pos x="T4" y="T5"/>
              </a:cxn>
              <a:cxn ang="0">
                <a:pos x="T6" y="T7"/>
              </a:cxn>
              <a:cxn ang="0">
                <a:pos x="T8" y="T9"/>
              </a:cxn>
            </a:cxnLst>
            <a:rect l="0" t="0" r="r" b="b"/>
            <a:pathLst>
              <a:path w="5275" h="22">
                <a:moveTo>
                  <a:pt x="0" y="22"/>
                </a:moveTo>
                <a:lnTo>
                  <a:pt x="5275" y="21"/>
                </a:lnTo>
                <a:lnTo>
                  <a:pt x="5275" y="0"/>
                </a:lnTo>
                <a:lnTo>
                  <a:pt x="0" y="2"/>
                </a:lnTo>
                <a:lnTo>
                  <a:pt x="0" y="22"/>
                </a:lnTo>
                <a:close/>
              </a:path>
            </a:pathLst>
          </a:custGeom>
          <a:solidFill>
            <a:srgbClr val="A1A1A1"/>
          </a:solidFill>
          <a:ln>
            <a:noFill/>
          </a:ln>
          <a:extLst>
            <a:ext uri="{91240B29-F687-4f45-9708-019B960494DF}">
              <a14:hiddenLine xmlns:a14="http://schemas.microsoft.com/office/drawing/2010/main" w="9525">
                <a:solidFill>
                  <a:srgbClr val="000000"/>
                </a:solidFill>
                <a:round/>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37" name="Rectangle 9"/>
          <p:cNvSpPr>
            <a:spLocks noChangeArrowheads="1"/>
          </p:cNvSpPr>
          <p:nvPr/>
        </p:nvSpPr>
        <p:spPr bwMode="auto">
          <a:xfrm>
            <a:off x="581605" y="5421611"/>
            <a:ext cx="3007591" cy="3274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38" name="Rectangle 10"/>
          <p:cNvSpPr>
            <a:spLocks noChangeArrowheads="1"/>
          </p:cNvSpPr>
          <p:nvPr/>
        </p:nvSpPr>
        <p:spPr bwMode="auto">
          <a:xfrm>
            <a:off x="1945422" y="5077956"/>
            <a:ext cx="44082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FF0000"/>
                </a:solidFill>
                <a:latin typeface="Comic Sans MS" charset="0"/>
              </a:rPr>
              <a:t>Linac 1</a:t>
            </a:r>
            <a:endParaRPr sz="2400" noProof="1">
              <a:solidFill>
                <a:srgbClr val="000000"/>
              </a:solidFill>
              <a:latin typeface="Times New Roman" charset="0"/>
            </a:endParaRPr>
          </a:p>
        </p:txBody>
      </p:sp>
      <p:sp>
        <p:nvSpPr>
          <p:cNvPr id="150539" name="Rectangle 11"/>
          <p:cNvSpPr>
            <a:spLocks noChangeArrowheads="1"/>
          </p:cNvSpPr>
          <p:nvPr/>
        </p:nvSpPr>
        <p:spPr bwMode="auto">
          <a:xfrm>
            <a:off x="7117777" y="5077956"/>
            <a:ext cx="46326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FF0000"/>
                </a:solidFill>
                <a:latin typeface="Comic Sans MS" charset="0"/>
              </a:rPr>
              <a:t>Linac 2</a:t>
            </a:r>
            <a:endParaRPr sz="2400" noProof="1">
              <a:solidFill>
                <a:srgbClr val="000000"/>
              </a:solidFill>
              <a:latin typeface="Times New Roman" charset="0"/>
            </a:endParaRPr>
          </a:p>
        </p:txBody>
      </p:sp>
      <p:sp>
        <p:nvSpPr>
          <p:cNvPr id="150540" name="Rectangle 12"/>
          <p:cNvSpPr>
            <a:spLocks noChangeArrowheads="1"/>
          </p:cNvSpPr>
          <p:nvPr/>
        </p:nvSpPr>
        <p:spPr bwMode="auto">
          <a:xfrm>
            <a:off x="4079951" y="5825061"/>
            <a:ext cx="60433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808080"/>
                </a:solidFill>
                <a:latin typeface="Comic Sans MS" charset="0"/>
              </a:rPr>
              <a:t>Injector </a:t>
            </a:r>
            <a:endParaRPr sz="2400" noProof="1">
              <a:solidFill>
                <a:srgbClr val="000000"/>
              </a:solidFill>
              <a:latin typeface="Times New Roman" charset="0"/>
            </a:endParaRPr>
          </a:p>
        </p:txBody>
      </p:sp>
      <p:sp>
        <p:nvSpPr>
          <p:cNvPr id="150541" name="Rectangle 13"/>
          <p:cNvSpPr>
            <a:spLocks noChangeArrowheads="1"/>
          </p:cNvSpPr>
          <p:nvPr/>
        </p:nvSpPr>
        <p:spPr bwMode="auto">
          <a:xfrm>
            <a:off x="4667325" y="5825073"/>
            <a:ext cx="541815"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808080"/>
                </a:solidFill>
                <a:latin typeface="Comic Sans MS" charset="0"/>
              </a:rPr>
              <a:t>Complex</a:t>
            </a:r>
            <a:endParaRPr sz="2400" noProof="1">
              <a:solidFill>
                <a:srgbClr val="000000"/>
              </a:solidFill>
              <a:latin typeface="Times New Roman" charset="0"/>
            </a:endParaRPr>
          </a:p>
        </p:txBody>
      </p:sp>
      <p:sp>
        <p:nvSpPr>
          <p:cNvPr id="150542" name="Rectangle 14"/>
          <p:cNvSpPr>
            <a:spLocks noChangeArrowheads="1"/>
          </p:cNvSpPr>
          <p:nvPr/>
        </p:nvSpPr>
        <p:spPr bwMode="auto">
          <a:xfrm>
            <a:off x="4584999" y="5077956"/>
            <a:ext cx="22121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0000FF"/>
                </a:solidFill>
                <a:latin typeface="Comic Sans MS" charset="0"/>
              </a:rPr>
              <a:t>I.P.</a:t>
            </a:r>
            <a:endParaRPr sz="2400" noProof="1">
              <a:solidFill>
                <a:srgbClr val="000000"/>
              </a:solidFill>
              <a:latin typeface="Times New Roman" charset="0"/>
            </a:endParaRPr>
          </a:p>
        </p:txBody>
      </p:sp>
      <p:sp>
        <p:nvSpPr>
          <p:cNvPr id="150543" name="Line 15"/>
          <p:cNvSpPr>
            <a:spLocks noChangeShapeType="1"/>
          </p:cNvSpPr>
          <p:nvPr/>
        </p:nvSpPr>
        <p:spPr bwMode="auto">
          <a:xfrm flipH="1" flipV="1">
            <a:off x="4540266" y="5469361"/>
            <a:ext cx="27421" cy="163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44" name="Freeform 16"/>
          <p:cNvSpPr>
            <a:spLocks/>
          </p:cNvSpPr>
          <p:nvPr/>
        </p:nvSpPr>
        <p:spPr bwMode="auto">
          <a:xfrm>
            <a:off x="4540257" y="5469236"/>
            <a:ext cx="57727" cy="50602"/>
          </a:xfrm>
          <a:custGeom>
            <a:avLst/>
            <a:gdLst>
              <a:gd name="T0" fmla="*/ 19 w 37"/>
              <a:gd name="T1" fmla="*/ 31 h 31"/>
              <a:gd name="T2" fmla="*/ 0 w 37"/>
              <a:gd name="T3" fmla="*/ 0 h 31"/>
              <a:gd name="T4" fmla="*/ 37 w 37"/>
              <a:gd name="T5" fmla="*/ 5 h 31"/>
              <a:gd name="T6" fmla="*/ 14 w 37"/>
              <a:gd name="T7" fmla="*/ 9 h 31"/>
              <a:gd name="T8" fmla="*/ 19 w 37"/>
              <a:gd name="T9" fmla="*/ 31 h 31"/>
            </a:gdLst>
            <a:ahLst/>
            <a:cxnLst>
              <a:cxn ang="0">
                <a:pos x="T0" y="T1"/>
              </a:cxn>
              <a:cxn ang="0">
                <a:pos x="T2" y="T3"/>
              </a:cxn>
              <a:cxn ang="0">
                <a:pos x="T4" y="T5"/>
              </a:cxn>
              <a:cxn ang="0">
                <a:pos x="T6" y="T7"/>
              </a:cxn>
              <a:cxn ang="0">
                <a:pos x="T8" y="T9"/>
              </a:cxn>
            </a:cxnLst>
            <a:rect l="0" t="0" r="r" b="b"/>
            <a:pathLst>
              <a:path w="37" h="31">
                <a:moveTo>
                  <a:pt x="19" y="31"/>
                </a:moveTo>
                <a:lnTo>
                  <a:pt x="0" y="0"/>
                </a:lnTo>
                <a:lnTo>
                  <a:pt x="37" y="5"/>
                </a:lnTo>
                <a:lnTo>
                  <a:pt x="14" y="9"/>
                </a:lnTo>
                <a:lnTo>
                  <a:pt x="19" y="31"/>
                </a:lnTo>
                <a:close/>
              </a:path>
            </a:pathLst>
          </a:custGeom>
          <a:solidFill>
            <a:srgbClr val="000000"/>
          </a:solidFill>
          <a:ln w="0">
            <a:solidFill>
              <a:srgbClr val="000000"/>
            </a:solidFill>
            <a:prstDash val="solid"/>
            <a:round/>
            <a:headEnd/>
            <a:tailEnd/>
          </a:ln>
        </p:spPr>
        <p:txBody>
          <a:bodyPr lIns="84114" tIns="42059" rIns="84114" bIns="42059"/>
          <a:lstStyle/>
          <a:p>
            <a:pPr defTabSz="456652"/>
            <a:endParaRPr lang="en-US">
              <a:solidFill>
                <a:srgbClr val="000000"/>
              </a:solidFill>
              <a:latin typeface="Arial Narrow"/>
            </a:endParaRPr>
          </a:p>
        </p:txBody>
      </p:sp>
      <p:sp>
        <p:nvSpPr>
          <p:cNvPr id="150545" name="Rectangle 17"/>
          <p:cNvSpPr>
            <a:spLocks noChangeArrowheads="1"/>
          </p:cNvSpPr>
          <p:nvPr/>
        </p:nvSpPr>
        <p:spPr bwMode="auto">
          <a:xfrm>
            <a:off x="4644228" y="5371147"/>
            <a:ext cx="23091" cy="13245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46" name="Line 18"/>
          <p:cNvSpPr>
            <a:spLocks noChangeShapeType="1"/>
          </p:cNvSpPr>
          <p:nvPr/>
        </p:nvSpPr>
        <p:spPr bwMode="auto">
          <a:xfrm>
            <a:off x="4655704" y="6139100"/>
            <a:ext cx="1444" cy="19347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47" name="Line 19"/>
          <p:cNvSpPr>
            <a:spLocks noChangeShapeType="1"/>
          </p:cNvSpPr>
          <p:nvPr/>
        </p:nvSpPr>
        <p:spPr bwMode="auto">
          <a:xfrm flipV="1">
            <a:off x="4651450" y="6229885"/>
            <a:ext cx="1067955" cy="2977"/>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48" name="Rectangle 20"/>
          <p:cNvSpPr>
            <a:spLocks noChangeArrowheads="1"/>
          </p:cNvSpPr>
          <p:nvPr/>
        </p:nvSpPr>
        <p:spPr bwMode="auto">
          <a:xfrm>
            <a:off x="5093001" y="6174819"/>
            <a:ext cx="318943" cy="1324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49" name="Rectangle 21"/>
          <p:cNvSpPr>
            <a:spLocks noChangeArrowheads="1"/>
          </p:cNvSpPr>
          <p:nvPr/>
        </p:nvSpPr>
        <p:spPr bwMode="auto">
          <a:xfrm>
            <a:off x="5093003" y="6174819"/>
            <a:ext cx="26289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900">
                <a:solidFill>
                  <a:srgbClr val="000000"/>
                </a:solidFill>
                <a:latin typeface="Times New Roman" charset="0"/>
              </a:rPr>
              <a:t> 3</a:t>
            </a:r>
            <a:r>
              <a:rPr sz="900" noProof="1">
                <a:solidFill>
                  <a:srgbClr val="000000"/>
                </a:solidFill>
                <a:latin typeface="Times New Roman" charset="0"/>
              </a:rPr>
              <a:t> km</a:t>
            </a:r>
            <a:endParaRPr sz="2400" noProof="1">
              <a:solidFill>
                <a:srgbClr val="000000"/>
              </a:solidFill>
              <a:latin typeface="Times New Roman" charset="0"/>
            </a:endParaRPr>
          </a:p>
        </p:txBody>
      </p:sp>
      <p:sp>
        <p:nvSpPr>
          <p:cNvPr id="150550" name="Line 22"/>
          <p:cNvSpPr>
            <a:spLocks noChangeShapeType="1"/>
          </p:cNvSpPr>
          <p:nvPr/>
        </p:nvSpPr>
        <p:spPr bwMode="auto">
          <a:xfrm flipH="1">
            <a:off x="568614" y="6138962"/>
            <a:ext cx="0" cy="2024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51" name="Line 23"/>
          <p:cNvSpPr>
            <a:spLocks noChangeShapeType="1"/>
          </p:cNvSpPr>
          <p:nvPr/>
        </p:nvSpPr>
        <p:spPr bwMode="auto">
          <a:xfrm>
            <a:off x="3589269" y="6138962"/>
            <a:ext cx="1443" cy="2024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52" name="Line 24"/>
          <p:cNvSpPr>
            <a:spLocks noChangeShapeType="1"/>
          </p:cNvSpPr>
          <p:nvPr/>
        </p:nvSpPr>
        <p:spPr bwMode="auto">
          <a:xfrm>
            <a:off x="567185" y="6237191"/>
            <a:ext cx="3022023" cy="1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53" name="Freeform 25"/>
          <p:cNvSpPr>
            <a:spLocks/>
          </p:cNvSpPr>
          <p:nvPr/>
        </p:nvSpPr>
        <p:spPr bwMode="auto">
          <a:xfrm>
            <a:off x="567171" y="6210400"/>
            <a:ext cx="49068" cy="50602"/>
          </a:xfrm>
          <a:custGeom>
            <a:avLst/>
            <a:gdLst>
              <a:gd name="T0" fmla="*/ 31 w 31"/>
              <a:gd name="T1" fmla="*/ 0 h 31"/>
              <a:gd name="T2" fmla="*/ 0 w 31"/>
              <a:gd name="T3" fmla="*/ 16 h 31"/>
              <a:gd name="T4" fmla="*/ 31 w 31"/>
              <a:gd name="T5" fmla="*/ 31 h 31"/>
              <a:gd name="T6" fmla="*/ 16 w 31"/>
              <a:gd name="T7" fmla="*/ 16 h 31"/>
              <a:gd name="T8" fmla="*/ 31 w 31"/>
              <a:gd name="T9" fmla="*/ 0 h 31"/>
            </a:gdLst>
            <a:ahLst/>
            <a:cxnLst>
              <a:cxn ang="0">
                <a:pos x="T0" y="T1"/>
              </a:cxn>
              <a:cxn ang="0">
                <a:pos x="T2" y="T3"/>
              </a:cxn>
              <a:cxn ang="0">
                <a:pos x="T4" y="T5"/>
              </a:cxn>
              <a:cxn ang="0">
                <a:pos x="T6" y="T7"/>
              </a:cxn>
              <a:cxn ang="0">
                <a:pos x="T8" y="T9"/>
              </a:cxn>
            </a:cxnLst>
            <a:rect l="0" t="0" r="r" b="b"/>
            <a:pathLst>
              <a:path w="31" h="31">
                <a:moveTo>
                  <a:pt x="31" y="0"/>
                </a:moveTo>
                <a:lnTo>
                  <a:pt x="0" y="16"/>
                </a:lnTo>
                <a:lnTo>
                  <a:pt x="31" y="31"/>
                </a:lnTo>
                <a:lnTo>
                  <a:pt x="16" y="16"/>
                </a:lnTo>
                <a:lnTo>
                  <a:pt x="31" y="0"/>
                </a:lnTo>
                <a:close/>
              </a:path>
            </a:pathLst>
          </a:custGeom>
          <a:solidFill>
            <a:srgbClr val="000000"/>
          </a:solidFill>
          <a:ln w="0">
            <a:solidFill>
              <a:srgbClr val="000000"/>
            </a:solidFill>
            <a:prstDash val="solid"/>
            <a:round/>
            <a:headEnd/>
            <a:tailEnd/>
          </a:ln>
        </p:spPr>
        <p:txBody>
          <a:bodyPr lIns="84114" tIns="42059" rIns="84114" bIns="42059"/>
          <a:lstStyle/>
          <a:p>
            <a:pPr defTabSz="456652"/>
            <a:endParaRPr lang="en-US">
              <a:solidFill>
                <a:srgbClr val="000000"/>
              </a:solidFill>
              <a:latin typeface="Arial Narrow"/>
            </a:endParaRPr>
          </a:p>
        </p:txBody>
      </p:sp>
      <p:sp>
        <p:nvSpPr>
          <p:cNvPr id="150554" name="Freeform 26"/>
          <p:cNvSpPr>
            <a:spLocks/>
          </p:cNvSpPr>
          <p:nvPr/>
        </p:nvSpPr>
        <p:spPr bwMode="auto">
          <a:xfrm>
            <a:off x="3535796" y="6210400"/>
            <a:ext cx="53398" cy="50602"/>
          </a:xfrm>
          <a:custGeom>
            <a:avLst/>
            <a:gdLst>
              <a:gd name="T0" fmla="*/ 0 w 33"/>
              <a:gd name="T1" fmla="*/ 0 h 31"/>
              <a:gd name="T2" fmla="*/ 33 w 33"/>
              <a:gd name="T3" fmla="*/ 16 h 31"/>
              <a:gd name="T4" fmla="*/ 0 w 33"/>
              <a:gd name="T5" fmla="*/ 31 h 31"/>
              <a:gd name="T6" fmla="*/ 15 w 33"/>
              <a:gd name="T7" fmla="*/ 16 h 31"/>
              <a:gd name="T8" fmla="*/ 0 w 33"/>
              <a:gd name="T9" fmla="*/ 0 h 31"/>
            </a:gdLst>
            <a:ahLst/>
            <a:cxnLst>
              <a:cxn ang="0">
                <a:pos x="T0" y="T1"/>
              </a:cxn>
              <a:cxn ang="0">
                <a:pos x="T2" y="T3"/>
              </a:cxn>
              <a:cxn ang="0">
                <a:pos x="T4" y="T5"/>
              </a:cxn>
              <a:cxn ang="0">
                <a:pos x="T6" y="T7"/>
              </a:cxn>
              <a:cxn ang="0">
                <a:pos x="T8" y="T9"/>
              </a:cxn>
            </a:cxnLst>
            <a:rect l="0" t="0" r="r" b="b"/>
            <a:pathLst>
              <a:path w="33" h="31">
                <a:moveTo>
                  <a:pt x="0" y="0"/>
                </a:moveTo>
                <a:lnTo>
                  <a:pt x="33" y="16"/>
                </a:lnTo>
                <a:lnTo>
                  <a:pt x="0" y="31"/>
                </a:lnTo>
                <a:lnTo>
                  <a:pt x="15" y="16"/>
                </a:lnTo>
                <a:lnTo>
                  <a:pt x="0" y="0"/>
                </a:lnTo>
                <a:close/>
              </a:path>
            </a:pathLst>
          </a:custGeom>
          <a:solidFill>
            <a:srgbClr val="000000"/>
          </a:solidFill>
          <a:ln w="0">
            <a:solidFill>
              <a:srgbClr val="000000"/>
            </a:solidFill>
            <a:prstDash val="solid"/>
            <a:round/>
            <a:headEnd/>
            <a:tailEnd/>
          </a:ln>
        </p:spPr>
        <p:txBody>
          <a:bodyPr lIns="84114" tIns="42059" rIns="84114" bIns="42059"/>
          <a:lstStyle/>
          <a:p>
            <a:pPr defTabSz="456652"/>
            <a:endParaRPr lang="en-US">
              <a:solidFill>
                <a:srgbClr val="000000"/>
              </a:solidFill>
              <a:latin typeface="Arial Narrow"/>
            </a:endParaRPr>
          </a:p>
        </p:txBody>
      </p:sp>
      <p:sp>
        <p:nvSpPr>
          <p:cNvPr id="150555" name="Rectangle 27"/>
          <p:cNvSpPr>
            <a:spLocks noChangeArrowheads="1"/>
          </p:cNvSpPr>
          <p:nvPr/>
        </p:nvSpPr>
        <p:spPr bwMode="auto">
          <a:xfrm>
            <a:off x="2069528" y="6182122"/>
            <a:ext cx="373785" cy="1369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56" name="Rectangle 28"/>
          <p:cNvSpPr>
            <a:spLocks noChangeArrowheads="1"/>
          </p:cNvSpPr>
          <p:nvPr/>
        </p:nvSpPr>
        <p:spPr bwMode="auto">
          <a:xfrm>
            <a:off x="2069590" y="6182260"/>
            <a:ext cx="37830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900">
                <a:solidFill>
                  <a:srgbClr val="000000"/>
                </a:solidFill>
                <a:latin typeface="Times New Roman" charset="0"/>
              </a:rPr>
              <a:t>20.8</a:t>
            </a:r>
            <a:r>
              <a:rPr sz="900" noProof="1">
                <a:solidFill>
                  <a:srgbClr val="000000"/>
                </a:solidFill>
                <a:latin typeface="Times New Roman" charset="0"/>
              </a:rPr>
              <a:t> km</a:t>
            </a:r>
            <a:endParaRPr sz="2400" noProof="1">
              <a:solidFill>
                <a:srgbClr val="000000"/>
              </a:solidFill>
              <a:latin typeface="Times New Roman" charset="0"/>
            </a:endParaRPr>
          </a:p>
        </p:txBody>
      </p:sp>
      <p:sp>
        <p:nvSpPr>
          <p:cNvPr id="150557" name="Line 29"/>
          <p:cNvSpPr>
            <a:spLocks noChangeShapeType="1"/>
          </p:cNvSpPr>
          <p:nvPr/>
        </p:nvSpPr>
        <p:spPr bwMode="auto">
          <a:xfrm>
            <a:off x="5719330" y="6134502"/>
            <a:ext cx="0" cy="20240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58" name="Line 30"/>
          <p:cNvSpPr>
            <a:spLocks noChangeShapeType="1"/>
          </p:cNvSpPr>
          <p:nvPr/>
        </p:nvSpPr>
        <p:spPr bwMode="auto">
          <a:xfrm>
            <a:off x="8726921" y="6143427"/>
            <a:ext cx="0" cy="211336"/>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59" name="Line 31"/>
          <p:cNvSpPr>
            <a:spLocks noChangeShapeType="1"/>
          </p:cNvSpPr>
          <p:nvPr/>
        </p:nvSpPr>
        <p:spPr bwMode="auto">
          <a:xfrm>
            <a:off x="5719341" y="6237191"/>
            <a:ext cx="3007591" cy="148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60" name="Freeform 32"/>
          <p:cNvSpPr>
            <a:spLocks/>
          </p:cNvSpPr>
          <p:nvPr/>
        </p:nvSpPr>
        <p:spPr bwMode="auto">
          <a:xfrm>
            <a:off x="5719406" y="6210400"/>
            <a:ext cx="53397" cy="50602"/>
          </a:xfrm>
          <a:custGeom>
            <a:avLst/>
            <a:gdLst>
              <a:gd name="T0" fmla="*/ 33 w 33"/>
              <a:gd name="T1" fmla="*/ 0 h 31"/>
              <a:gd name="T2" fmla="*/ 0 w 33"/>
              <a:gd name="T3" fmla="*/ 16 h 31"/>
              <a:gd name="T4" fmla="*/ 33 w 33"/>
              <a:gd name="T5" fmla="*/ 31 h 31"/>
              <a:gd name="T6" fmla="*/ 17 w 33"/>
              <a:gd name="T7" fmla="*/ 16 h 31"/>
              <a:gd name="T8" fmla="*/ 33 w 33"/>
              <a:gd name="T9" fmla="*/ 0 h 31"/>
            </a:gdLst>
            <a:ahLst/>
            <a:cxnLst>
              <a:cxn ang="0">
                <a:pos x="T0" y="T1"/>
              </a:cxn>
              <a:cxn ang="0">
                <a:pos x="T2" y="T3"/>
              </a:cxn>
              <a:cxn ang="0">
                <a:pos x="T4" y="T5"/>
              </a:cxn>
              <a:cxn ang="0">
                <a:pos x="T6" y="T7"/>
              </a:cxn>
              <a:cxn ang="0">
                <a:pos x="T8" y="T9"/>
              </a:cxn>
            </a:cxnLst>
            <a:rect l="0" t="0" r="r" b="b"/>
            <a:pathLst>
              <a:path w="33" h="31">
                <a:moveTo>
                  <a:pt x="33" y="0"/>
                </a:moveTo>
                <a:lnTo>
                  <a:pt x="0" y="16"/>
                </a:lnTo>
                <a:lnTo>
                  <a:pt x="33" y="31"/>
                </a:lnTo>
                <a:lnTo>
                  <a:pt x="17" y="16"/>
                </a:lnTo>
                <a:lnTo>
                  <a:pt x="33" y="0"/>
                </a:lnTo>
                <a:close/>
              </a:path>
            </a:pathLst>
          </a:custGeom>
          <a:solidFill>
            <a:srgbClr val="000000"/>
          </a:solidFill>
          <a:ln w="0">
            <a:solidFill>
              <a:srgbClr val="000000"/>
            </a:solidFill>
            <a:prstDash val="solid"/>
            <a:round/>
            <a:headEnd/>
            <a:tailEnd/>
          </a:ln>
        </p:spPr>
        <p:txBody>
          <a:bodyPr lIns="84114" tIns="42059" rIns="84114" bIns="42059"/>
          <a:lstStyle/>
          <a:p>
            <a:pPr defTabSz="456652"/>
            <a:endParaRPr lang="en-US">
              <a:solidFill>
                <a:srgbClr val="000000"/>
              </a:solidFill>
              <a:latin typeface="Arial Narrow"/>
            </a:endParaRPr>
          </a:p>
        </p:txBody>
      </p:sp>
      <p:sp>
        <p:nvSpPr>
          <p:cNvPr id="150561" name="Freeform 33"/>
          <p:cNvSpPr>
            <a:spLocks/>
          </p:cNvSpPr>
          <p:nvPr/>
        </p:nvSpPr>
        <p:spPr bwMode="auto">
          <a:xfrm>
            <a:off x="8675041" y="6210400"/>
            <a:ext cx="51955" cy="50602"/>
          </a:xfrm>
          <a:custGeom>
            <a:avLst/>
            <a:gdLst>
              <a:gd name="T0" fmla="*/ 0 w 33"/>
              <a:gd name="T1" fmla="*/ 0 h 31"/>
              <a:gd name="T2" fmla="*/ 33 w 33"/>
              <a:gd name="T3" fmla="*/ 16 h 31"/>
              <a:gd name="T4" fmla="*/ 0 w 33"/>
              <a:gd name="T5" fmla="*/ 31 h 31"/>
              <a:gd name="T6" fmla="*/ 16 w 33"/>
              <a:gd name="T7" fmla="*/ 16 h 31"/>
              <a:gd name="T8" fmla="*/ 0 w 33"/>
              <a:gd name="T9" fmla="*/ 0 h 31"/>
            </a:gdLst>
            <a:ahLst/>
            <a:cxnLst>
              <a:cxn ang="0">
                <a:pos x="T0" y="T1"/>
              </a:cxn>
              <a:cxn ang="0">
                <a:pos x="T2" y="T3"/>
              </a:cxn>
              <a:cxn ang="0">
                <a:pos x="T4" y="T5"/>
              </a:cxn>
              <a:cxn ang="0">
                <a:pos x="T6" y="T7"/>
              </a:cxn>
              <a:cxn ang="0">
                <a:pos x="T8" y="T9"/>
              </a:cxn>
            </a:cxnLst>
            <a:rect l="0" t="0" r="r" b="b"/>
            <a:pathLst>
              <a:path w="33" h="31">
                <a:moveTo>
                  <a:pt x="0" y="0"/>
                </a:moveTo>
                <a:lnTo>
                  <a:pt x="33" y="16"/>
                </a:lnTo>
                <a:lnTo>
                  <a:pt x="0" y="31"/>
                </a:lnTo>
                <a:lnTo>
                  <a:pt x="16" y="16"/>
                </a:lnTo>
                <a:lnTo>
                  <a:pt x="0" y="0"/>
                </a:lnTo>
                <a:close/>
              </a:path>
            </a:pathLst>
          </a:custGeom>
          <a:solidFill>
            <a:srgbClr val="000000"/>
          </a:solidFill>
          <a:ln w="0">
            <a:solidFill>
              <a:srgbClr val="000000"/>
            </a:solidFill>
            <a:prstDash val="solid"/>
            <a:round/>
            <a:headEnd/>
            <a:tailEnd/>
          </a:ln>
        </p:spPr>
        <p:txBody>
          <a:bodyPr lIns="84114" tIns="42059" rIns="84114" bIns="42059"/>
          <a:lstStyle/>
          <a:p>
            <a:pPr defTabSz="456652"/>
            <a:endParaRPr lang="en-US">
              <a:solidFill>
                <a:srgbClr val="000000"/>
              </a:solidFill>
              <a:latin typeface="Arial Narrow"/>
            </a:endParaRPr>
          </a:p>
        </p:txBody>
      </p:sp>
      <p:sp>
        <p:nvSpPr>
          <p:cNvPr id="150562" name="Rectangle 34"/>
          <p:cNvSpPr>
            <a:spLocks noChangeArrowheads="1"/>
          </p:cNvSpPr>
          <p:nvPr/>
        </p:nvSpPr>
        <p:spPr bwMode="auto">
          <a:xfrm>
            <a:off x="7213027" y="6182122"/>
            <a:ext cx="375227" cy="1369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63" name="Rectangle 35"/>
          <p:cNvSpPr>
            <a:spLocks noChangeArrowheads="1"/>
          </p:cNvSpPr>
          <p:nvPr/>
        </p:nvSpPr>
        <p:spPr bwMode="auto">
          <a:xfrm>
            <a:off x="7213090" y="6182260"/>
            <a:ext cx="37830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900">
                <a:solidFill>
                  <a:srgbClr val="000000"/>
                </a:solidFill>
                <a:latin typeface="Times New Roman" charset="0"/>
              </a:rPr>
              <a:t>20.8</a:t>
            </a:r>
            <a:r>
              <a:rPr sz="900" noProof="1">
                <a:solidFill>
                  <a:srgbClr val="000000"/>
                </a:solidFill>
                <a:latin typeface="Times New Roman" charset="0"/>
              </a:rPr>
              <a:t> km</a:t>
            </a:r>
            <a:endParaRPr sz="2400" noProof="1">
              <a:solidFill>
                <a:srgbClr val="000000"/>
              </a:solidFill>
              <a:latin typeface="Times New Roman" charset="0"/>
            </a:endParaRPr>
          </a:p>
        </p:txBody>
      </p:sp>
      <p:sp>
        <p:nvSpPr>
          <p:cNvPr id="150564" name="Line 36"/>
          <p:cNvSpPr>
            <a:spLocks noChangeShapeType="1"/>
          </p:cNvSpPr>
          <p:nvPr/>
        </p:nvSpPr>
        <p:spPr bwMode="auto">
          <a:xfrm>
            <a:off x="3589269" y="6139100"/>
            <a:ext cx="1443" cy="19347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65" name="Line 37"/>
          <p:cNvSpPr>
            <a:spLocks noChangeShapeType="1"/>
          </p:cNvSpPr>
          <p:nvPr/>
        </p:nvSpPr>
        <p:spPr bwMode="auto">
          <a:xfrm>
            <a:off x="4655704" y="6139100"/>
            <a:ext cx="1444" cy="19347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66" name="Line 38"/>
          <p:cNvSpPr>
            <a:spLocks noChangeShapeType="1"/>
          </p:cNvSpPr>
          <p:nvPr/>
        </p:nvSpPr>
        <p:spPr bwMode="auto">
          <a:xfrm flipV="1">
            <a:off x="3593523" y="6229885"/>
            <a:ext cx="1062182" cy="2977"/>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67" name="Rectangle 39"/>
          <p:cNvSpPr>
            <a:spLocks noChangeArrowheads="1"/>
          </p:cNvSpPr>
          <p:nvPr/>
        </p:nvSpPr>
        <p:spPr bwMode="auto">
          <a:xfrm>
            <a:off x="4026477" y="6174819"/>
            <a:ext cx="317500" cy="1324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68" name="Rectangle 40"/>
          <p:cNvSpPr>
            <a:spLocks noChangeArrowheads="1"/>
          </p:cNvSpPr>
          <p:nvPr/>
        </p:nvSpPr>
        <p:spPr bwMode="auto">
          <a:xfrm>
            <a:off x="4026491" y="6174819"/>
            <a:ext cx="26289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900">
                <a:solidFill>
                  <a:srgbClr val="000000"/>
                </a:solidFill>
                <a:latin typeface="Times New Roman" charset="0"/>
              </a:rPr>
              <a:t> 3</a:t>
            </a:r>
            <a:r>
              <a:rPr sz="900" noProof="1">
                <a:solidFill>
                  <a:srgbClr val="000000"/>
                </a:solidFill>
                <a:latin typeface="Times New Roman" charset="0"/>
              </a:rPr>
              <a:t> km</a:t>
            </a:r>
            <a:endParaRPr sz="2400" noProof="1">
              <a:solidFill>
                <a:srgbClr val="000000"/>
              </a:solidFill>
              <a:latin typeface="Times New Roman" charset="0"/>
            </a:endParaRPr>
          </a:p>
        </p:txBody>
      </p:sp>
      <p:sp>
        <p:nvSpPr>
          <p:cNvPr id="150569" name="Rectangle 41"/>
          <p:cNvSpPr>
            <a:spLocks noChangeArrowheads="1"/>
          </p:cNvSpPr>
          <p:nvPr/>
        </p:nvSpPr>
        <p:spPr bwMode="auto">
          <a:xfrm>
            <a:off x="5719341" y="5421611"/>
            <a:ext cx="3007591" cy="3274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70" name="Freeform 42"/>
          <p:cNvSpPr>
            <a:spLocks/>
          </p:cNvSpPr>
          <p:nvPr/>
        </p:nvSpPr>
        <p:spPr bwMode="auto">
          <a:xfrm>
            <a:off x="395498" y="5421611"/>
            <a:ext cx="186171" cy="145852"/>
          </a:xfrm>
          <a:custGeom>
            <a:avLst/>
            <a:gdLst>
              <a:gd name="T0" fmla="*/ 43 w 117"/>
              <a:gd name="T1" fmla="*/ 0 h 89"/>
              <a:gd name="T2" fmla="*/ 27 w 117"/>
              <a:gd name="T3" fmla="*/ 3 h 89"/>
              <a:gd name="T4" fmla="*/ 13 w 117"/>
              <a:gd name="T5" fmla="*/ 13 h 89"/>
              <a:gd name="T6" fmla="*/ 3 w 117"/>
              <a:gd name="T7" fmla="*/ 27 h 89"/>
              <a:gd name="T8" fmla="*/ 0 w 117"/>
              <a:gd name="T9" fmla="*/ 44 h 89"/>
              <a:gd name="T10" fmla="*/ 3 w 117"/>
              <a:gd name="T11" fmla="*/ 62 h 89"/>
              <a:gd name="T12" fmla="*/ 13 w 117"/>
              <a:gd name="T13" fmla="*/ 75 h 89"/>
              <a:gd name="T14" fmla="*/ 27 w 117"/>
              <a:gd name="T15" fmla="*/ 86 h 89"/>
              <a:gd name="T16" fmla="*/ 44 w 117"/>
              <a:gd name="T17" fmla="*/ 89 h 89"/>
              <a:gd name="T18" fmla="*/ 62 w 117"/>
              <a:gd name="T19" fmla="*/ 86 h 89"/>
              <a:gd name="T20" fmla="*/ 74 w 117"/>
              <a:gd name="T21" fmla="*/ 77 h 89"/>
              <a:gd name="T22" fmla="*/ 84 w 117"/>
              <a:gd name="T23" fmla="*/ 63 h 89"/>
              <a:gd name="T24" fmla="*/ 89 w 117"/>
              <a:gd name="T25" fmla="*/ 50 h 89"/>
              <a:gd name="T26" fmla="*/ 89 w 117"/>
              <a:gd name="T27" fmla="*/ 48 h 89"/>
              <a:gd name="T28" fmla="*/ 93 w 117"/>
              <a:gd name="T29" fmla="*/ 34 h 89"/>
              <a:gd name="T30" fmla="*/ 96 w 117"/>
              <a:gd name="T31" fmla="*/ 26 h 89"/>
              <a:gd name="T32" fmla="*/ 105 w 117"/>
              <a:gd name="T33" fmla="*/ 22 h 89"/>
              <a:gd name="T34" fmla="*/ 117 w 117"/>
              <a:gd name="T35" fmla="*/ 20 h 89"/>
              <a:gd name="T36" fmla="*/ 113 w 117"/>
              <a:gd name="T37" fmla="*/ 0 h 89"/>
              <a:gd name="T38" fmla="*/ 98 w 117"/>
              <a:gd name="T39" fmla="*/ 1 h 89"/>
              <a:gd name="T40" fmla="*/ 82 w 117"/>
              <a:gd name="T41" fmla="*/ 12 h 89"/>
              <a:gd name="T42" fmla="*/ 72 w 117"/>
              <a:gd name="T43" fmla="*/ 27 h 89"/>
              <a:gd name="T44" fmla="*/ 68 w 117"/>
              <a:gd name="T45" fmla="*/ 44 h 89"/>
              <a:gd name="T46" fmla="*/ 67 w 117"/>
              <a:gd name="T47" fmla="*/ 53 h 89"/>
              <a:gd name="T48" fmla="*/ 60 w 117"/>
              <a:gd name="T49" fmla="*/ 62 h 89"/>
              <a:gd name="T50" fmla="*/ 51 w 117"/>
              <a:gd name="T51" fmla="*/ 65 h 89"/>
              <a:gd name="T52" fmla="*/ 44 w 117"/>
              <a:gd name="T53" fmla="*/ 69 h 89"/>
              <a:gd name="T54" fmla="*/ 34 w 117"/>
              <a:gd name="T55" fmla="*/ 65 h 89"/>
              <a:gd name="T56" fmla="*/ 27 w 117"/>
              <a:gd name="T57" fmla="*/ 62 h 89"/>
              <a:gd name="T58" fmla="*/ 24 w 117"/>
              <a:gd name="T59" fmla="*/ 55 h 89"/>
              <a:gd name="T60" fmla="*/ 20 w 117"/>
              <a:gd name="T61" fmla="*/ 44 h 89"/>
              <a:gd name="T62" fmla="*/ 24 w 117"/>
              <a:gd name="T63" fmla="*/ 34 h 89"/>
              <a:gd name="T64" fmla="*/ 27 w 117"/>
              <a:gd name="T65" fmla="*/ 27 h 89"/>
              <a:gd name="T66" fmla="*/ 34 w 117"/>
              <a:gd name="T67" fmla="*/ 24 h 89"/>
              <a:gd name="T68" fmla="*/ 46 w 117"/>
              <a:gd name="T69" fmla="*/ 20 h 89"/>
              <a:gd name="T70" fmla="*/ 43 w 117"/>
              <a:gd name="T7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 h="89">
                <a:moveTo>
                  <a:pt x="43" y="0"/>
                </a:moveTo>
                <a:lnTo>
                  <a:pt x="27" y="3"/>
                </a:lnTo>
                <a:lnTo>
                  <a:pt x="13" y="13"/>
                </a:lnTo>
                <a:lnTo>
                  <a:pt x="3" y="27"/>
                </a:lnTo>
                <a:lnTo>
                  <a:pt x="0" y="44"/>
                </a:lnTo>
                <a:lnTo>
                  <a:pt x="3" y="62"/>
                </a:lnTo>
                <a:lnTo>
                  <a:pt x="13" y="75"/>
                </a:lnTo>
                <a:lnTo>
                  <a:pt x="27" y="86"/>
                </a:lnTo>
                <a:lnTo>
                  <a:pt x="44" y="89"/>
                </a:lnTo>
                <a:lnTo>
                  <a:pt x="62" y="86"/>
                </a:lnTo>
                <a:lnTo>
                  <a:pt x="74" y="77"/>
                </a:lnTo>
                <a:lnTo>
                  <a:pt x="84" y="63"/>
                </a:lnTo>
                <a:lnTo>
                  <a:pt x="89" y="50"/>
                </a:lnTo>
                <a:lnTo>
                  <a:pt x="89" y="48"/>
                </a:lnTo>
                <a:lnTo>
                  <a:pt x="93" y="34"/>
                </a:lnTo>
                <a:lnTo>
                  <a:pt x="96" y="26"/>
                </a:lnTo>
                <a:lnTo>
                  <a:pt x="105" y="22"/>
                </a:lnTo>
                <a:lnTo>
                  <a:pt x="117" y="20"/>
                </a:lnTo>
                <a:lnTo>
                  <a:pt x="113" y="0"/>
                </a:lnTo>
                <a:lnTo>
                  <a:pt x="98" y="1"/>
                </a:lnTo>
                <a:lnTo>
                  <a:pt x="82" y="12"/>
                </a:lnTo>
                <a:lnTo>
                  <a:pt x="72" y="27"/>
                </a:lnTo>
                <a:lnTo>
                  <a:pt x="68" y="44"/>
                </a:lnTo>
                <a:lnTo>
                  <a:pt x="67" y="53"/>
                </a:lnTo>
                <a:lnTo>
                  <a:pt x="60" y="62"/>
                </a:lnTo>
                <a:lnTo>
                  <a:pt x="51" y="65"/>
                </a:lnTo>
                <a:lnTo>
                  <a:pt x="44" y="69"/>
                </a:lnTo>
                <a:lnTo>
                  <a:pt x="34" y="65"/>
                </a:lnTo>
                <a:lnTo>
                  <a:pt x="27" y="62"/>
                </a:lnTo>
                <a:lnTo>
                  <a:pt x="24" y="55"/>
                </a:lnTo>
                <a:lnTo>
                  <a:pt x="20" y="44"/>
                </a:lnTo>
                <a:lnTo>
                  <a:pt x="24" y="34"/>
                </a:lnTo>
                <a:lnTo>
                  <a:pt x="27" y="27"/>
                </a:lnTo>
                <a:lnTo>
                  <a:pt x="34" y="24"/>
                </a:lnTo>
                <a:lnTo>
                  <a:pt x="46" y="20"/>
                </a:lnTo>
                <a:lnTo>
                  <a:pt x="43" y="0"/>
                </a:lnTo>
                <a:close/>
              </a:path>
            </a:pathLst>
          </a:custGeom>
          <a:solidFill>
            <a:srgbClr val="A1A1A1"/>
          </a:solidFill>
          <a:ln>
            <a:noFill/>
          </a:ln>
          <a:extLst>
            <a:ext uri="{91240B29-F687-4f45-9708-019B960494DF}">
              <a14:hiddenLine xmlns:a14="http://schemas.microsoft.com/office/drawing/2010/main" w="9525">
                <a:solidFill>
                  <a:srgbClr val="000000"/>
                </a:solidFill>
                <a:round/>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71" name="Freeform 43"/>
          <p:cNvSpPr>
            <a:spLocks/>
          </p:cNvSpPr>
          <p:nvPr/>
        </p:nvSpPr>
        <p:spPr bwMode="auto">
          <a:xfrm>
            <a:off x="8722658" y="5421611"/>
            <a:ext cx="186171" cy="148828"/>
          </a:xfrm>
          <a:custGeom>
            <a:avLst/>
            <a:gdLst>
              <a:gd name="T0" fmla="*/ 70 w 117"/>
              <a:gd name="T1" fmla="*/ 20 h 91"/>
              <a:gd name="T2" fmla="*/ 82 w 117"/>
              <a:gd name="T3" fmla="*/ 24 h 91"/>
              <a:gd name="T4" fmla="*/ 89 w 117"/>
              <a:gd name="T5" fmla="*/ 27 h 91"/>
              <a:gd name="T6" fmla="*/ 92 w 117"/>
              <a:gd name="T7" fmla="*/ 36 h 91"/>
              <a:gd name="T8" fmla="*/ 96 w 117"/>
              <a:gd name="T9" fmla="*/ 46 h 91"/>
              <a:gd name="T10" fmla="*/ 92 w 117"/>
              <a:gd name="T11" fmla="*/ 56 h 91"/>
              <a:gd name="T12" fmla="*/ 89 w 117"/>
              <a:gd name="T13" fmla="*/ 63 h 91"/>
              <a:gd name="T14" fmla="*/ 82 w 117"/>
              <a:gd name="T15" fmla="*/ 67 h 91"/>
              <a:gd name="T16" fmla="*/ 72 w 117"/>
              <a:gd name="T17" fmla="*/ 70 h 91"/>
              <a:gd name="T18" fmla="*/ 61 w 117"/>
              <a:gd name="T19" fmla="*/ 67 h 91"/>
              <a:gd name="T20" fmla="*/ 55 w 117"/>
              <a:gd name="T21" fmla="*/ 63 h 91"/>
              <a:gd name="T22" fmla="*/ 51 w 117"/>
              <a:gd name="T23" fmla="*/ 56 h 91"/>
              <a:gd name="T24" fmla="*/ 48 w 117"/>
              <a:gd name="T25" fmla="*/ 44 h 91"/>
              <a:gd name="T26" fmla="*/ 44 w 117"/>
              <a:gd name="T27" fmla="*/ 27 h 91"/>
              <a:gd name="T28" fmla="*/ 34 w 117"/>
              <a:gd name="T29" fmla="*/ 12 h 91"/>
              <a:gd name="T30" fmla="*/ 18 w 117"/>
              <a:gd name="T31" fmla="*/ 3 h 91"/>
              <a:gd name="T32" fmla="*/ 3 w 117"/>
              <a:gd name="T33" fmla="*/ 1 h 91"/>
              <a:gd name="T34" fmla="*/ 0 w 117"/>
              <a:gd name="T35" fmla="*/ 22 h 91"/>
              <a:gd name="T36" fmla="*/ 12 w 117"/>
              <a:gd name="T37" fmla="*/ 24 h 91"/>
              <a:gd name="T38" fmla="*/ 20 w 117"/>
              <a:gd name="T39" fmla="*/ 29 h 91"/>
              <a:gd name="T40" fmla="*/ 24 w 117"/>
              <a:gd name="T41" fmla="*/ 34 h 91"/>
              <a:gd name="T42" fmla="*/ 27 w 117"/>
              <a:gd name="T43" fmla="*/ 48 h 91"/>
              <a:gd name="T44" fmla="*/ 31 w 117"/>
              <a:gd name="T45" fmla="*/ 63 h 91"/>
              <a:gd name="T46" fmla="*/ 41 w 117"/>
              <a:gd name="T47" fmla="*/ 77 h 91"/>
              <a:gd name="T48" fmla="*/ 55 w 117"/>
              <a:gd name="T49" fmla="*/ 87 h 91"/>
              <a:gd name="T50" fmla="*/ 72 w 117"/>
              <a:gd name="T51" fmla="*/ 91 h 91"/>
              <a:gd name="T52" fmla="*/ 89 w 117"/>
              <a:gd name="T53" fmla="*/ 87 h 91"/>
              <a:gd name="T54" fmla="*/ 103 w 117"/>
              <a:gd name="T55" fmla="*/ 77 h 91"/>
              <a:gd name="T56" fmla="*/ 113 w 117"/>
              <a:gd name="T57" fmla="*/ 63 h 91"/>
              <a:gd name="T58" fmla="*/ 117 w 117"/>
              <a:gd name="T59" fmla="*/ 46 h 91"/>
              <a:gd name="T60" fmla="*/ 113 w 117"/>
              <a:gd name="T61" fmla="*/ 29 h 91"/>
              <a:gd name="T62" fmla="*/ 105 w 117"/>
              <a:gd name="T63" fmla="*/ 13 h 91"/>
              <a:gd name="T64" fmla="*/ 89 w 117"/>
              <a:gd name="T65" fmla="*/ 3 h 91"/>
              <a:gd name="T66" fmla="*/ 74 w 117"/>
              <a:gd name="T67" fmla="*/ 0 h 91"/>
              <a:gd name="T68" fmla="*/ 70 w 117"/>
              <a:gd name="T69" fmla="*/ 2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 h="91">
                <a:moveTo>
                  <a:pt x="70" y="20"/>
                </a:moveTo>
                <a:lnTo>
                  <a:pt x="82" y="24"/>
                </a:lnTo>
                <a:lnTo>
                  <a:pt x="89" y="27"/>
                </a:lnTo>
                <a:lnTo>
                  <a:pt x="92" y="36"/>
                </a:lnTo>
                <a:lnTo>
                  <a:pt x="96" y="46"/>
                </a:lnTo>
                <a:lnTo>
                  <a:pt x="92" y="56"/>
                </a:lnTo>
                <a:lnTo>
                  <a:pt x="89" y="63"/>
                </a:lnTo>
                <a:lnTo>
                  <a:pt x="82" y="67"/>
                </a:lnTo>
                <a:lnTo>
                  <a:pt x="72" y="70"/>
                </a:lnTo>
                <a:lnTo>
                  <a:pt x="61" y="67"/>
                </a:lnTo>
                <a:lnTo>
                  <a:pt x="55" y="63"/>
                </a:lnTo>
                <a:lnTo>
                  <a:pt x="51" y="56"/>
                </a:lnTo>
                <a:lnTo>
                  <a:pt x="48" y="44"/>
                </a:lnTo>
                <a:lnTo>
                  <a:pt x="44" y="27"/>
                </a:lnTo>
                <a:lnTo>
                  <a:pt x="34" y="12"/>
                </a:lnTo>
                <a:lnTo>
                  <a:pt x="18" y="3"/>
                </a:lnTo>
                <a:lnTo>
                  <a:pt x="3" y="1"/>
                </a:lnTo>
                <a:lnTo>
                  <a:pt x="0" y="22"/>
                </a:lnTo>
                <a:lnTo>
                  <a:pt x="12" y="24"/>
                </a:lnTo>
                <a:lnTo>
                  <a:pt x="20" y="29"/>
                </a:lnTo>
                <a:lnTo>
                  <a:pt x="24" y="34"/>
                </a:lnTo>
                <a:lnTo>
                  <a:pt x="27" y="48"/>
                </a:lnTo>
                <a:lnTo>
                  <a:pt x="31" y="63"/>
                </a:lnTo>
                <a:lnTo>
                  <a:pt x="41" y="77"/>
                </a:lnTo>
                <a:lnTo>
                  <a:pt x="55" y="87"/>
                </a:lnTo>
                <a:lnTo>
                  <a:pt x="72" y="91"/>
                </a:lnTo>
                <a:lnTo>
                  <a:pt x="89" y="87"/>
                </a:lnTo>
                <a:lnTo>
                  <a:pt x="103" y="77"/>
                </a:lnTo>
                <a:lnTo>
                  <a:pt x="113" y="63"/>
                </a:lnTo>
                <a:lnTo>
                  <a:pt x="117" y="46"/>
                </a:lnTo>
                <a:lnTo>
                  <a:pt x="113" y="29"/>
                </a:lnTo>
                <a:lnTo>
                  <a:pt x="105" y="13"/>
                </a:lnTo>
                <a:lnTo>
                  <a:pt x="89" y="3"/>
                </a:lnTo>
                <a:lnTo>
                  <a:pt x="74" y="0"/>
                </a:lnTo>
                <a:lnTo>
                  <a:pt x="70" y="20"/>
                </a:lnTo>
                <a:close/>
              </a:path>
            </a:pathLst>
          </a:custGeom>
          <a:solidFill>
            <a:srgbClr val="A1A1A1"/>
          </a:solidFill>
          <a:ln>
            <a:noFill/>
          </a:ln>
          <a:extLst>
            <a:ext uri="{91240B29-F687-4f45-9708-019B960494DF}">
              <a14:hiddenLine xmlns:a14="http://schemas.microsoft.com/office/drawing/2010/main" w="9525">
                <a:solidFill>
                  <a:srgbClr val="000000"/>
                </a:solidFill>
                <a:round/>
                <a:headEnd/>
                <a:tailEnd/>
              </a14:hiddenLine>
            </a:ext>
          </a:extLst>
        </p:spPr>
        <p:txBody>
          <a:bodyPr lIns="84114" tIns="42059" rIns="84114" bIns="42059"/>
          <a:lstStyle/>
          <a:p>
            <a:pPr defTabSz="456652"/>
            <a:endParaRPr lang="en-US">
              <a:solidFill>
                <a:srgbClr val="000000"/>
              </a:solidFill>
              <a:latin typeface="Arial Narrow"/>
            </a:endParaRPr>
          </a:p>
        </p:txBody>
      </p:sp>
      <p:sp>
        <p:nvSpPr>
          <p:cNvPr id="150572" name="Rectangle 44"/>
          <p:cNvSpPr>
            <a:spLocks noChangeArrowheads="1"/>
          </p:cNvSpPr>
          <p:nvPr/>
        </p:nvSpPr>
        <p:spPr bwMode="auto">
          <a:xfrm>
            <a:off x="4494133" y="5671642"/>
            <a:ext cx="326159" cy="105668"/>
          </a:xfrm>
          <a:prstGeom prst="rect">
            <a:avLst/>
          </a:prstGeom>
          <a:solidFill>
            <a:srgbClr val="A1A1A1"/>
          </a:solidFill>
          <a:ln w="0">
            <a:solidFill>
              <a:srgbClr val="000000"/>
            </a:solidFill>
            <a:miter lim="800000"/>
            <a:headEnd/>
            <a:tailEnd/>
          </a:ln>
        </p:spPr>
        <p:txBody>
          <a:bodyPr lIns="84114" tIns="42059" rIns="84114" bIns="42059"/>
          <a:lstStyle/>
          <a:p>
            <a:pPr defTabSz="456652"/>
            <a:endParaRPr lang="en-US">
              <a:solidFill>
                <a:srgbClr val="000000"/>
              </a:solidFill>
              <a:latin typeface="Arial Narrow"/>
            </a:endParaRPr>
          </a:p>
        </p:txBody>
      </p:sp>
      <p:sp>
        <p:nvSpPr>
          <p:cNvPr id="150573" name="Arc 45"/>
          <p:cNvSpPr>
            <a:spLocks/>
          </p:cNvSpPr>
          <p:nvPr/>
        </p:nvSpPr>
        <p:spPr bwMode="auto">
          <a:xfrm>
            <a:off x="4429201" y="5437982"/>
            <a:ext cx="228023" cy="241102"/>
          </a:xfrm>
          <a:custGeom>
            <a:avLst/>
            <a:gdLst>
              <a:gd name="G0" fmla="+- 150 0 0"/>
              <a:gd name="G1" fmla="+- 21600 0 0"/>
              <a:gd name="G2" fmla="+- 21600 0 0"/>
              <a:gd name="T0" fmla="*/ 0 w 21742"/>
              <a:gd name="T1" fmla="*/ 1 h 21600"/>
              <a:gd name="T2" fmla="*/ 21742 w 21742"/>
              <a:gd name="T3" fmla="*/ 21004 h 21600"/>
              <a:gd name="T4" fmla="*/ 150 w 21742"/>
              <a:gd name="T5" fmla="*/ 21600 h 21600"/>
            </a:gdLst>
            <a:ahLst/>
            <a:cxnLst>
              <a:cxn ang="0">
                <a:pos x="T0" y="T1"/>
              </a:cxn>
              <a:cxn ang="0">
                <a:pos x="T2" y="T3"/>
              </a:cxn>
              <a:cxn ang="0">
                <a:pos x="T4" y="T5"/>
              </a:cxn>
            </a:cxnLst>
            <a:rect l="0" t="0" r="r" b="b"/>
            <a:pathLst>
              <a:path w="21742" h="21600" fill="none" extrusionOk="0">
                <a:moveTo>
                  <a:pt x="-1" y="0"/>
                </a:moveTo>
                <a:cubicBezTo>
                  <a:pt x="49" y="0"/>
                  <a:pt x="99" y="-1"/>
                  <a:pt x="150" y="-1"/>
                </a:cubicBezTo>
                <a:cubicBezTo>
                  <a:pt x="11847" y="-1"/>
                  <a:pt x="21419" y="9311"/>
                  <a:pt x="21741" y="21004"/>
                </a:cubicBezTo>
              </a:path>
              <a:path w="21742" h="21600" stroke="0" extrusionOk="0">
                <a:moveTo>
                  <a:pt x="-1" y="0"/>
                </a:moveTo>
                <a:cubicBezTo>
                  <a:pt x="49" y="0"/>
                  <a:pt x="99" y="-1"/>
                  <a:pt x="150" y="-1"/>
                </a:cubicBezTo>
                <a:cubicBezTo>
                  <a:pt x="11847" y="-1"/>
                  <a:pt x="21419" y="9311"/>
                  <a:pt x="21741" y="21004"/>
                </a:cubicBezTo>
                <a:lnTo>
                  <a:pt x="150" y="21600"/>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84114" tIns="42059" rIns="84114" bIns="42059"/>
          <a:lstStyle/>
          <a:p>
            <a:pPr defTabSz="456652"/>
            <a:endParaRPr lang="en-US">
              <a:solidFill>
                <a:srgbClr val="000000"/>
              </a:solidFill>
              <a:latin typeface="Arial Narrow"/>
            </a:endParaRPr>
          </a:p>
        </p:txBody>
      </p:sp>
      <p:sp>
        <p:nvSpPr>
          <p:cNvPr id="150574" name="Arc 46"/>
          <p:cNvSpPr>
            <a:spLocks/>
          </p:cNvSpPr>
          <p:nvPr/>
        </p:nvSpPr>
        <p:spPr bwMode="auto">
          <a:xfrm>
            <a:off x="4657224" y="5439600"/>
            <a:ext cx="226579" cy="239613"/>
          </a:xfrm>
          <a:custGeom>
            <a:avLst/>
            <a:gdLst>
              <a:gd name="G0" fmla="+- 21592 0 0"/>
              <a:gd name="G1" fmla="+- 21598 0 0"/>
              <a:gd name="G2" fmla="+- 21600 0 0"/>
              <a:gd name="T0" fmla="*/ 0 w 21592"/>
              <a:gd name="T1" fmla="*/ 21011 h 21598"/>
              <a:gd name="T2" fmla="*/ 21290 w 21592"/>
              <a:gd name="T3" fmla="*/ 0 h 21598"/>
              <a:gd name="T4" fmla="*/ 21592 w 21592"/>
              <a:gd name="T5" fmla="*/ 21598 h 21598"/>
            </a:gdLst>
            <a:ahLst/>
            <a:cxnLst>
              <a:cxn ang="0">
                <a:pos x="T0" y="T1"/>
              </a:cxn>
              <a:cxn ang="0">
                <a:pos x="T2" y="T3"/>
              </a:cxn>
              <a:cxn ang="0">
                <a:pos x="T4" y="T5"/>
              </a:cxn>
            </a:cxnLst>
            <a:rect l="0" t="0" r="r" b="b"/>
            <a:pathLst>
              <a:path w="21592" h="21598" fill="none" extrusionOk="0">
                <a:moveTo>
                  <a:pt x="-1" y="21010"/>
                </a:moveTo>
                <a:cubicBezTo>
                  <a:pt x="314" y="9431"/>
                  <a:pt x="9707" y="162"/>
                  <a:pt x="21290" y="0"/>
                </a:cubicBezTo>
              </a:path>
              <a:path w="21592" h="21598" stroke="0" extrusionOk="0">
                <a:moveTo>
                  <a:pt x="-1" y="21010"/>
                </a:moveTo>
                <a:cubicBezTo>
                  <a:pt x="314" y="9431"/>
                  <a:pt x="9707" y="162"/>
                  <a:pt x="21290" y="0"/>
                </a:cubicBezTo>
                <a:lnTo>
                  <a:pt x="21592" y="21598"/>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84114" tIns="42059" rIns="84114" bIns="42059"/>
          <a:lstStyle/>
          <a:p>
            <a:pPr defTabSz="456652"/>
            <a:endParaRPr lang="en-US">
              <a:solidFill>
                <a:srgbClr val="000000"/>
              </a:solidFill>
              <a:latin typeface="Arial Narrow"/>
            </a:endParaRPr>
          </a:p>
        </p:txBody>
      </p:sp>
      <p:sp>
        <p:nvSpPr>
          <p:cNvPr id="150575" name="Line 47"/>
          <p:cNvSpPr>
            <a:spLocks noChangeShapeType="1"/>
          </p:cNvSpPr>
          <p:nvPr/>
        </p:nvSpPr>
        <p:spPr bwMode="auto">
          <a:xfrm flipV="1">
            <a:off x="4745182" y="5469374"/>
            <a:ext cx="28864" cy="1488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76" name="Freeform 48"/>
          <p:cNvSpPr>
            <a:spLocks/>
          </p:cNvSpPr>
          <p:nvPr/>
        </p:nvSpPr>
        <p:spPr bwMode="auto">
          <a:xfrm>
            <a:off x="4716321" y="5469364"/>
            <a:ext cx="57727" cy="47625"/>
          </a:xfrm>
          <a:custGeom>
            <a:avLst/>
            <a:gdLst>
              <a:gd name="T0" fmla="*/ 0 w 36"/>
              <a:gd name="T1" fmla="*/ 2 h 29"/>
              <a:gd name="T2" fmla="*/ 36 w 36"/>
              <a:gd name="T3" fmla="*/ 0 h 29"/>
              <a:gd name="T4" fmla="*/ 15 w 36"/>
              <a:gd name="T5" fmla="*/ 29 h 29"/>
              <a:gd name="T6" fmla="*/ 22 w 36"/>
              <a:gd name="T7" fmla="*/ 7 h 29"/>
              <a:gd name="T8" fmla="*/ 0 w 36"/>
              <a:gd name="T9" fmla="*/ 2 h 29"/>
            </a:gdLst>
            <a:ahLst/>
            <a:cxnLst>
              <a:cxn ang="0">
                <a:pos x="T0" y="T1"/>
              </a:cxn>
              <a:cxn ang="0">
                <a:pos x="T2" y="T3"/>
              </a:cxn>
              <a:cxn ang="0">
                <a:pos x="T4" y="T5"/>
              </a:cxn>
              <a:cxn ang="0">
                <a:pos x="T6" y="T7"/>
              </a:cxn>
              <a:cxn ang="0">
                <a:pos x="T8" y="T9"/>
              </a:cxn>
            </a:cxnLst>
            <a:rect l="0" t="0" r="r" b="b"/>
            <a:pathLst>
              <a:path w="36" h="29">
                <a:moveTo>
                  <a:pt x="0" y="2"/>
                </a:moveTo>
                <a:lnTo>
                  <a:pt x="36" y="0"/>
                </a:lnTo>
                <a:lnTo>
                  <a:pt x="15" y="29"/>
                </a:lnTo>
                <a:lnTo>
                  <a:pt x="22" y="7"/>
                </a:lnTo>
                <a:lnTo>
                  <a:pt x="0" y="2"/>
                </a:lnTo>
                <a:close/>
              </a:path>
            </a:pathLst>
          </a:custGeom>
          <a:solidFill>
            <a:srgbClr val="000000"/>
          </a:solidFill>
          <a:ln w="0">
            <a:solidFill>
              <a:srgbClr val="000000"/>
            </a:solidFill>
            <a:prstDash val="solid"/>
            <a:round/>
            <a:headEnd/>
            <a:tailEnd/>
          </a:ln>
        </p:spPr>
        <p:txBody>
          <a:bodyPr lIns="84114" tIns="42059" rIns="84114" bIns="42059"/>
          <a:lstStyle/>
          <a:p>
            <a:pPr defTabSz="456652"/>
            <a:endParaRPr lang="en-US">
              <a:solidFill>
                <a:srgbClr val="000000"/>
              </a:solidFill>
              <a:latin typeface="Arial Narrow"/>
            </a:endParaRPr>
          </a:p>
        </p:txBody>
      </p:sp>
      <p:sp>
        <p:nvSpPr>
          <p:cNvPr id="150577" name="Line 49"/>
          <p:cNvSpPr>
            <a:spLocks noChangeShapeType="1"/>
          </p:cNvSpPr>
          <p:nvPr/>
        </p:nvSpPr>
        <p:spPr bwMode="auto">
          <a:xfrm>
            <a:off x="446019" y="6403876"/>
            <a:ext cx="1443" cy="2128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78" name="Line 50"/>
          <p:cNvSpPr>
            <a:spLocks noChangeShapeType="1"/>
          </p:cNvSpPr>
          <p:nvPr/>
        </p:nvSpPr>
        <p:spPr bwMode="auto">
          <a:xfrm>
            <a:off x="8848155" y="6403876"/>
            <a:ext cx="2886" cy="2128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79" name="Line 51"/>
          <p:cNvSpPr>
            <a:spLocks noChangeShapeType="1"/>
          </p:cNvSpPr>
          <p:nvPr/>
        </p:nvSpPr>
        <p:spPr bwMode="auto">
          <a:xfrm>
            <a:off x="469035" y="6511033"/>
            <a:ext cx="8367568" cy="1488"/>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lIns="84114" tIns="42059" rIns="84114" bIns="42059"/>
          <a:lstStyle/>
          <a:p>
            <a:pPr defTabSz="456652"/>
            <a:endParaRPr lang="en-US">
              <a:solidFill>
                <a:srgbClr val="000000"/>
              </a:solidFill>
              <a:latin typeface="Arial Narrow"/>
            </a:endParaRPr>
          </a:p>
        </p:txBody>
      </p:sp>
      <p:sp>
        <p:nvSpPr>
          <p:cNvPr id="150580" name="Rectangle 52"/>
          <p:cNvSpPr>
            <a:spLocks noChangeArrowheads="1"/>
          </p:cNvSpPr>
          <p:nvPr/>
        </p:nvSpPr>
        <p:spPr bwMode="auto">
          <a:xfrm>
            <a:off x="4492690" y="6445686"/>
            <a:ext cx="378309" cy="1384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900">
                <a:solidFill>
                  <a:srgbClr val="000000"/>
                </a:solidFill>
                <a:latin typeface="Times New Roman" charset="0"/>
              </a:rPr>
              <a:t>48.2 km</a:t>
            </a:r>
            <a:endParaRPr sz="2400" noProof="1">
              <a:solidFill>
                <a:srgbClr val="000000"/>
              </a:solidFill>
              <a:latin typeface="Times New Roman" charset="0"/>
            </a:endParaRPr>
          </a:p>
        </p:txBody>
      </p:sp>
      <p:grpSp>
        <p:nvGrpSpPr>
          <p:cNvPr id="2" name="Group 1"/>
          <p:cNvGrpSpPr/>
          <p:nvPr/>
        </p:nvGrpSpPr>
        <p:grpSpPr>
          <a:xfrm>
            <a:off x="2291365" y="1400478"/>
            <a:ext cx="4783111" cy="3312914"/>
            <a:chOff x="2291364" y="1400473"/>
            <a:chExt cx="4783111" cy="3312914"/>
          </a:xfrm>
        </p:grpSpPr>
        <p:sp>
          <p:nvSpPr>
            <p:cNvPr id="150603" name="Line 75"/>
            <p:cNvSpPr>
              <a:spLocks noChangeShapeType="1"/>
            </p:cNvSpPr>
            <p:nvPr/>
          </p:nvSpPr>
          <p:spPr bwMode="auto">
            <a:xfrm>
              <a:off x="2477535" y="4388942"/>
              <a:ext cx="1699034" cy="1488"/>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532" name="Freeform 4"/>
            <p:cNvSpPr>
              <a:spLocks/>
            </p:cNvSpPr>
            <p:nvPr/>
          </p:nvSpPr>
          <p:spPr bwMode="auto">
            <a:xfrm>
              <a:off x="5325341" y="1710036"/>
              <a:ext cx="186171" cy="147339"/>
            </a:xfrm>
            <a:custGeom>
              <a:avLst/>
              <a:gdLst>
                <a:gd name="T0" fmla="*/ 71 w 117"/>
                <a:gd name="T1" fmla="*/ 21 h 90"/>
                <a:gd name="T2" fmla="*/ 83 w 117"/>
                <a:gd name="T3" fmla="*/ 25 h 90"/>
                <a:gd name="T4" fmla="*/ 90 w 117"/>
                <a:gd name="T5" fmla="*/ 28 h 90"/>
                <a:gd name="T6" fmla="*/ 93 w 117"/>
                <a:gd name="T7" fmla="*/ 35 h 90"/>
                <a:gd name="T8" fmla="*/ 97 w 117"/>
                <a:gd name="T9" fmla="*/ 45 h 90"/>
                <a:gd name="T10" fmla="*/ 93 w 117"/>
                <a:gd name="T11" fmla="*/ 55 h 90"/>
                <a:gd name="T12" fmla="*/ 90 w 117"/>
                <a:gd name="T13" fmla="*/ 62 h 90"/>
                <a:gd name="T14" fmla="*/ 83 w 117"/>
                <a:gd name="T15" fmla="*/ 66 h 90"/>
                <a:gd name="T16" fmla="*/ 73 w 117"/>
                <a:gd name="T17" fmla="*/ 69 h 90"/>
                <a:gd name="T18" fmla="*/ 62 w 117"/>
                <a:gd name="T19" fmla="*/ 68 h 90"/>
                <a:gd name="T20" fmla="*/ 55 w 117"/>
                <a:gd name="T21" fmla="*/ 64 h 90"/>
                <a:gd name="T22" fmla="*/ 52 w 117"/>
                <a:gd name="T23" fmla="*/ 57 h 90"/>
                <a:gd name="T24" fmla="*/ 48 w 117"/>
                <a:gd name="T25" fmla="*/ 45 h 90"/>
                <a:gd name="T26" fmla="*/ 45 w 117"/>
                <a:gd name="T27" fmla="*/ 28 h 90"/>
                <a:gd name="T28" fmla="*/ 35 w 117"/>
                <a:gd name="T29" fmla="*/ 14 h 90"/>
                <a:gd name="T30" fmla="*/ 19 w 117"/>
                <a:gd name="T31" fmla="*/ 2 h 90"/>
                <a:gd name="T32" fmla="*/ 4 w 117"/>
                <a:gd name="T33" fmla="*/ 0 h 90"/>
                <a:gd name="T34" fmla="*/ 0 w 117"/>
                <a:gd name="T35" fmla="*/ 21 h 90"/>
                <a:gd name="T36" fmla="*/ 12 w 117"/>
                <a:gd name="T37" fmla="*/ 23 h 90"/>
                <a:gd name="T38" fmla="*/ 21 w 117"/>
                <a:gd name="T39" fmla="*/ 28 h 90"/>
                <a:gd name="T40" fmla="*/ 24 w 117"/>
                <a:gd name="T41" fmla="*/ 35 h 90"/>
                <a:gd name="T42" fmla="*/ 28 w 117"/>
                <a:gd name="T43" fmla="*/ 49 h 90"/>
                <a:gd name="T44" fmla="*/ 31 w 117"/>
                <a:gd name="T45" fmla="*/ 64 h 90"/>
                <a:gd name="T46" fmla="*/ 42 w 117"/>
                <a:gd name="T47" fmla="*/ 78 h 90"/>
                <a:gd name="T48" fmla="*/ 55 w 117"/>
                <a:gd name="T49" fmla="*/ 88 h 90"/>
                <a:gd name="T50" fmla="*/ 73 w 117"/>
                <a:gd name="T51" fmla="*/ 90 h 90"/>
                <a:gd name="T52" fmla="*/ 90 w 117"/>
                <a:gd name="T53" fmla="*/ 86 h 90"/>
                <a:gd name="T54" fmla="*/ 103 w 117"/>
                <a:gd name="T55" fmla="*/ 76 h 90"/>
                <a:gd name="T56" fmla="*/ 114 w 117"/>
                <a:gd name="T57" fmla="*/ 62 h 90"/>
                <a:gd name="T58" fmla="*/ 117 w 117"/>
                <a:gd name="T59" fmla="*/ 45 h 90"/>
                <a:gd name="T60" fmla="*/ 114 w 117"/>
                <a:gd name="T61" fmla="*/ 28 h 90"/>
                <a:gd name="T62" fmla="*/ 103 w 117"/>
                <a:gd name="T63" fmla="*/ 14 h 90"/>
                <a:gd name="T64" fmla="*/ 90 w 117"/>
                <a:gd name="T65" fmla="*/ 4 h 90"/>
                <a:gd name="T66" fmla="*/ 74 w 117"/>
                <a:gd name="T67" fmla="*/ 0 h 90"/>
                <a:gd name="T68" fmla="*/ 71 w 117"/>
                <a:gd name="T69" fmla="*/ 2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 h="90">
                  <a:moveTo>
                    <a:pt x="71" y="21"/>
                  </a:moveTo>
                  <a:lnTo>
                    <a:pt x="83" y="25"/>
                  </a:lnTo>
                  <a:lnTo>
                    <a:pt x="90" y="28"/>
                  </a:lnTo>
                  <a:lnTo>
                    <a:pt x="93" y="35"/>
                  </a:lnTo>
                  <a:lnTo>
                    <a:pt x="97" y="45"/>
                  </a:lnTo>
                  <a:lnTo>
                    <a:pt x="93" y="55"/>
                  </a:lnTo>
                  <a:lnTo>
                    <a:pt x="90" y="62"/>
                  </a:lnTo>
                  <a:lnTo>
                    <a:pt x="83" y="66"/>
                  </a:lnTo>
                  <a:lnTo>
                    <a:pt x="73" y="69"/>
                  </a:lnTo>
                  <a:lnTo>
                    <a:pt x="62" y="68"/>
                  </a:lnTo>
                  <a:lnTo>
                    <a:pt x="55" y="64"/>
                  </a:lnTo>
                  <a:lnTo>
                    <a:pt x="52" y="57"/>
                  </a:lnTo>
                  <a:lnTo>
                    <a:pt x="48" y="45"/>
                  </a:lnTo>
                  <a:lnTo>
                    <a:pt x="45" y="28"/>
                  </a:lnTo>
                  <a:lnTo>
                    <a:pt x="35" y="14"/>
                  </a:lnTo>
                  <a:lnTo>
                    <a:pt x="19" y="2"/>
                  </a:lnTo>
                  <a:lnTo>
                    <a:pt x="4" y="0"/>
                  </a:lnTo>
                  <a:lnTo>
                    <a:pt x="0" y="21"/>
                  </a:lnTo>
                  <a:lnTo>
                    <a:pt x="12" y="23"/>
                  </a:lnTo>
                  <a:lnTo>
                    <a:pt x="21" y="28"/>
                  </a:lnTo>
                  <a:lnTo>
                    <a:pt x="24" y="35"/>
                  </a:lnTo>
                  <a:lnTo>
                    <a:pt x="28" y="49"/>
                  </a:lnTo>
                  <a:lnTo>
                    <a:pt x="31" y="64"/>
                  </a:lnTo>
                  <a:lnTo>
                    <a:pt x="42" y="78"/>
                  </a:lnTo>
                  <a:lnTo>
                    <a:pt x="55" y="88"/>
                  </a:lnTo>
                  <a:lnTo>
                    <a:pt x="73" y="90"/>
                  </a:lnTo>
                  <a:lnTo>
                    <a:pt x="90" y="86"/>
                  </a:lnTo>
                  <a:lnTo>
                    <a:pt x="103" y="76"/>
                  </a:lnTo>
                  <a:lnTo>
                    <a:pt x="114" y="62"/>
                  </a:lnTo>
                  <a:lnTo>
                    <a:pt x="117" y="45"/>
                  </a:lnTo>
                  <a:lnTo>
                    <a:pt x="114" y="28"/>
                  </a:lnTo>
                  <a:lnTo>
                    <a:pt x="103" y="14"/>
                  </a:lnTo>
                  <a:lnTo>
                    <a:pt x="90" y="4"/>
                  </a:lnTo>
                  <a:lnTo>
                    <a:pt x="74" y="0"/>
                  </a:lnTo>
                  <a:lnTo>
                    <a:pt x="71" y="21"/>
                  </a:lnTo>
                  <a:close/>
                </a:path>
              </a:pathLst>
            </a:custGeom>
            <a:solidFill>
              <a:srgbClr val="A1A1A1"/>
            </a:solidFill>
            <a:ln>
              <a:noFill/>
            </a:ln>
            <a:extLst>
              <a:ext uri="{91240B29-F687-4f45-9708-019B960494DF}">
                <a14:hiddenLine xmlns:a14="http://schemas.microsoft.com/office/drawing/2010/main" w="9525">
                  <a:solidFill>
                    <a:srgbClr val="000000"/>
                  </a:solidFill>
                  <a:round/>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581" name="Oval 53"/>
            <p:cNvSpPr>
              <a:spLocks noChangeArrowheads="1"/>
            </p:cNvSpPr>
            <p:nvPr/>
          </p:nvSpPr>
          <p:spPr bwMode="auto">
            <a:xfrm>
              <a:off x="4687455" y="3735586"/>
              <a:ext cx="7216" cy="8930"/>
            </a:xfrm>
            <a:prstGeom prst="ellipse">
              <a:avLst/>
            </a:prstGeom>
            <a:solidFill>
              <a:srgbClr val="FFFFFF"/>
            </a:solidFill>
            <a:ln w="0">
              <a:solidFill>
                <a:srgbClr val="000000"/>
              </a:solidFill>
              <a:round/>
              <a:headEnd/>
              <a:tailEnd/>
            </a:ln>
          </p:spPr>
          <p:txBody>
            <a:bodyPr lIns="84216" tIns="42108" rIns="84216" bIns="42108"/>
            <a:lstStyle/>
            <a:p>
              <a:pPr defTabSz="456652"/>
              <a:endParaRPr lang="en-US">
                <a:solidFill>
                  <a:srgbClr val="000000"/>
                </a:solidFill>
                <a:latin typeface="Arial Narrow"/>
              </a:endParaRPr>
            </a:p>
          </p:txBody>
        </p:sp>
        <p:sp>
          <p:nvSpPr>
            <p:cNvPr id="150582" name="Rectangle 54"/>
            <p:cNvSpPr>
              <a:spLocks noChangeArrowheads="1"/>
            </p:cNvSpPr>
            <p:nvPr/>
          </p:nvSpPr>
          <p:spPr bwMode="auto">
            <a:xfrm>
              <a:off x="2319194" y="3637360"/>
              <a:ext cx="4682739" cy="45719"/>
            </a:xfrm>
            <a:prstGeom prst="rect">
              <a:avLst/>
            </a:prstGeom>
            <a:solidFill>
              <a:srgbClr val="A1A1A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583" name="Rectangle 55"/>
            <p:cNvSpPr>
              <a:spLocks noChangeArrowheads="1"/>
            </p:cNvSpPr>
            <p:nvPr/>
          </p:nvSpPr>
          <p:spPr bwMode="auto">
            <a:xfrm>
              <a:off x="2447638" y="3625872"/>
              <a:ext cx="1720272" cy="45719"/>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584" name="Rectangle 56"/>
            <p:cNvSpPr>
              <a:spLocks noChangeArrowheads="1"/>
            </p:cNvSpPr>
            <p:nvPr/>
          </p:nvSpPr>
          <p:spPr bwMode="auto">
            <a:xfrm>
              <a:off x="3355398" y="3360539"/>
              <a:ext cx="44082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FF0000"/>
                  </a:solidFill>
                  <a:latin typeface="Comic Sans MS" charset="0"/>
                </a:rPr>
                <a:t>Linac 1</a:t>
              </a:r>
              <a:endParaRPr sz="2400" noProof="1">
                <a:solidFill>
                  <a:srgbClr val="000000"/>
                </a:solidFill>
                <a:latin typeface="Times New Roman" charset="0"/>
              </a:endParaRPr>
            </a:p>
          </p:txBody>
        </p:sp>
        <p:sp>
          <p:nvSpPr>
            <p:cNvPr id="150585" name="Rectangle 57"/>
            <p:cNvSpPr>
              <a:spLocks noChangeArrowheads="1"/>
            </p:cNvSpPr>
            <p:nvPr/>
          </p:nvSpPr>
          <p:spPr bwMode="auto">
            <a:xfrm>
              <a:off x="5489864" y="3360539"/>
              <a:ext cx="46326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FF0000"/>
                  </a:solidFill>
                  <a:latin typeface="Comic Sans MS" charset="0"/>
                </a:rPr>
                <a:t>Linac 2</a:t>
              </a:r>
              <a:endParaRPr sz="2400" noProof="1">
                <a:solidFill>
                  <a:srgbClr val="000000"/>
                </a:solidFill>
                <a:latin typeface="Times New Roman" charset="0"/>
              </a:endParaRPr>
            </a:p>
          </p:txBody>
        </p:sp>
        <p:sp>
          <p:nvSpPr>
            <p:cNvPr id="150586" name="Rectangle 58"/>
            <p:cNvSpPr>
              <a:spLocks noChangeArrowheads="1"/>
            </p:cNvSpPr>
            <p:nvPr/>
          </p:nvSpPr>
          <p:spPr bwMode="auto">
            <a:xfrm>
              <a:off x="4088535" y="4057055"/>
              <a:ext cx="60433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808080"/>
                  </a:solidFill>
                  <a:latin typeface="Comic Sans MS" charset="0"/>
                </a:rPr>
                <a:t>Injector </a:t>
              </a:r>
              <a:endParaRPr sz="2400" noProof="1">
                <a:solidFill>
                  <a:srgbClr val="000000"/>
                </a:solidFill>
                <a:latin typeface="Times New Roman" charset="0"/>
              </a:endParaRPr>
            </a:p>
          </p:txBody>
        </p:sp>
        <p:sp>
          <p:nvSpPr>
            <p:cNvPr id="150587" name="Rectangle 59"/>
            <p:cNvSpPr>
              <a:spLocks noChangeArrowheads="1"/>
            </p:cNvSpPr>
            <p:nvPr/>
          </p:nvSpPr>
          <p:spPr bwMode="auto">
            <a:xfrm>
              <a:off x="4675910" y="4057055"/>
              <a:ext cx="541815"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808080"/>
                  </a:solidFill>
                  <a:latin typeface="Comic Sans MS" charset="0"/>
                </a:rPr>
                <a:t>Complex</a:t>
              </a:r>
              <a:endParaRPr sz="2400" noProof="1">
                <a:solidFill>
                  <a:srgbClr val="000000"/>
                </a:solidFill>
                <a:latin typeface="Times New Roman" charset="0"/>
              </a:endParaRPr>
            </a:p>
          </p:txBody>
        </p:sp>
        <p:sp>
          <p:nvSpPr>
            <p:cNvPr id="150588" name="Rectangle 60"/>
            <p:cNvSpPr>
              <a:spLocks noChangeArrowheads="1"/>
            </p:cNvSpPr>
            <p:nvPr/>
          </p:nvSpPr>
          <p:spPr bwMode="auto">
            <a:xfrm>
              <a:off x="4540251" y="3360539"/>
              <a:ext cx="22121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0000FF"/>
                  </a:solidFill>
                  <a:latin typeface="Comic Sans MS" charset="0"/>
                </a:rPr>
                <a:t>I.P.</a:t>
              </a:r>
              <a:endParaRPr sz="2400" noProof="1">
                <a:solidFill>
                  <a:srgbClr val="000000"/>
                </a:solidFill>
                <a:latin typeface="Times New Roman" charset="0"/>
              </a:endParaRPr>
            </a:p>
          </p:txBody>
        </p:sp>
        <p:sp>
          <p:nvSpPr>
            <p:cNvPr id="150589" name="Rectangle 61"/>
            <p:cNvSpPr>
              <a:spLocks noChangeArrowheads="1"/>
            </p:cNvSpPr>
            <p:nvPr/>
          </p:nvSpPr>
          <p:spPr bwMode="auto">
            <a:xfrm>
              <a:off x="4641273" y="3589734"/>
              <a:ext cx="23091" cy="13245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590" name="Rectangle 62"/>
            <p:cNvSpPr>
              <a:spLocks noChangeArrowheads="1"/>
            </p:cNvSpPr>
            <p:nvPr/>
          </p:nvSpPr>
          <p:spPr bwMode="auto">
            <a:xfrm>
              <a:off x="5137727" y="3637360"/>
              <a:ext cx="1745673" cy="45719"/>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591" name="Arc 63"/>
            <p:cNvSpPr>
              <a:spLocks/>
            </p:cNvSpPr>
            <p:nvPr/>
          </p:nvSpPr>
          <p:spPr bwMode="auto">
            <a:xfrm>
              <a:off x="4652819" y="3655219"/>
              <a:ext cx="228023" cy="239614"/>
            </a:xfrm>
            <a:custGeom>
              <a:avLst/>
              <a:gdLst>
                <a:gd name="G0" fmla="+- 21592 0 0"/>
                <a:gd name="G1" fmla="+- 21598 0 0"/>
                <a:gd name="G2" fmla="+- 21600 0 0"/>
                <a:gd name="T0" fmla="*/ 0 w 21592"/>
                <a:gd name="T1" fmla="*/ 21008 h 21598"/>
                <a:gd name="T2" fmla="*/ 21291 w 21592"/>
                <a:gd name="T3" fmla="*/ 0 h 21598"/>
                <a:gd name="T4" fmla="*/ 21592 w 21592"/>
                <a:gd name="T5" fmla="*/ 21598 h 21598"/>
              </a:gdLst>
              <a:ahLst/>
              <a:cxnLst>
                <a:cxn ang="0">
                  <a:pos x="T0" y="T1"/>
                </a:cxn>
                <a:cxn ang="0">
                  <a:pos x="T2" y="T3"/>
                </a:cxn>
                <a:cxn ang="0">
                  <a:pos x="T4" y="T5"/>
                </a:cxn>
              </a:cxnLst>
              <a:rect l="0" t="0" r="r" b="b"/>
              <a:pathLst>
                <a:path w="21592" h="21598" fill="none" extrusionOk="0">
                  <a:moveTo>
                    <a:pt x="0" y="21008"/>
                  </a:moveTo>
                  <a:cubicBezTo>
                    <a:pt x="316" y="9429"/>
                    <a:pt x="9709" y="161"/>
                    <a:pt x="21291" y="0"/>
                  </a:cubicBezTo>
                </a:path>
                <a:path w="21592" h="21598" stroke="0" extrusionOk="0">
                  <a:moveTo>
                    <a:pt x="0" y="21008"/>
                  </a:moveTo>
                  <a:cubicBezTo>
                    <a:pt x="316" y="9429"/>
                    <a:pt x="9709" y="161"/>
                    <a:pt x="21291" y="0"/>
                  </a:cubicBezTo>
                  <a:lnTo>
                    <a:pt x="21592" y="21598"/>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84216" tIns="42108" rIns="84216" bIns="42108"/>
            <a:lstStyle/>
            <a:p>
              <a:pPr defTabSz="456652"/>
              <a:endParaRPr lang="en-US">
                <a:solidFill>
                  <a:srgbClr val="000000"/>
                </a:solidFill>
                <a:latin typeface="Arial Narrow"/>
              </a:endParaRPr>
            </a:p>
          </p:txBody>
        </p:sp>
        <p:sp>
          <p:nvSpPr>
            <p:cNvPr id="150592" name="Arc 64"/>
            <p:cNvSpPr>
              <a:spLocks/>
            </p:cNvSpPr>
            <p:nvPr/>
          </p:nvSpPr>
          <p:spPr bwMode="auto">
            <a:xfrm>
              <a:off x="4424796" y="3653731"/>
              <a:ext cx="230909" cy="241102"/>
            </a:xfrm>
            <a:custGeom>
              <a:avLst/>
              <a:gdLst>
                <a:gd name="G0" fmla="+- 149 0 0"/>
                <a:gd name="G1" fmla="+- 21600 0 0"/>
                <a:gd name="G2" fmla="+- 21600 0 0"/>
                <a:gd name="T0" fmla="*/ 0 w 21741"/>
                <a:gd name="T1" fmla="*/ 1 h 21600"/>
                <a:gd name="T2" fmla="*/ 21741 w 21741"/>
                <a:gd name="T3" fmla="*/ 21002 h 21600"/>
                <a:gd name="T4" fmla="*/ 149 w 21741"/>
                <a:gd name="T5" fmla="*/ 21600 h 21600"/>
              </a:gdLst>
              <a:ahLst/>
              <a:cxnLst>
                <a:cxn ang="0">
                  <a:pos x="T0" y="T1"/>
                </a:cxn>
                <a:cxn ang="0">
                  <a:pos x="T2" y="T3"/>
                </a:cxn>
                <a:cxn ang="0">
                  <a:pos x="T4" y="T5"/>
                </a:cxn>
              </a:cxnLst>
              <a:rect l="0" t="0" r="r" b="b"/>
              <a:pathLst>
                <a:path w="21741" h="21600" fill="none" extrusionOk="0">
                  <a:moveTo>
                    <a:pt x="-1" y="0"/>
                  </a:moveTo>
                  <a:cubicBezTo>
                    <a:pt x="49" y="0"/>
                    <a:pt x="99" y="-1"/>
                    <a:pt x="149" y="-1"/>
                  </a:cubicBezTo>
                  <a:cubicBezTo>
                    <a:pt x="11845" y="-1"/>
                    <a:pt x="21416" y="9310"/>
                    <a:pt x="21740" y="21002"/>
                  </a:cubicBezTo>
                </a:path>
                <a:path w="21741" h="21600" stroke="0" extrusionOk="0">
                  <a:moveTo>
                    <a:pt x="-1" y="0"/>
                  </a:moveTo>
                  <a:cubicBezTo>
                    <a:pt x="49" y="0"/>
                    <a:pt x="99" y="-1"/>
                    <a:pt x="149" y="-1"/>
                  </a:cubicBezTo>
                  <a:cubicBezTo>
                    <a:pt x="11845" y="-1"/>
                    <a:pt x="21416" y="9310"/>
                    <a:pt x="21740" y="21002"/>
                  </a:cubicBezTo>
                  <a:lnTo>
                    <a:pt x="149" y="21600"/>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84216" tIns="42108" rIns="84216" bIns="42108"/>
            <a:lstStyle/>
            <a:p>
              <a:pPr defTabSz="456652"/>
              <a:endParaRPr lang="en-US">
                <a:solidFill>
                  <a:srgbClr val="000000"/>
                </a:solidFill>
                <a:latin typeface="Arial Narrow"/>
              </a:endParaRPr>
            </a:p>
          </p:txBody>
        </p:sp>
        <p:sp>
          <p:nvSpPr>
            <p:cNvPr id="150593" name="Line 65"/>
            <p:cNvSpPr>
              <a:spLocks noChangeShapeType="1"/>
            </p:cNvSpPr>
            <p:nvPr/>
          </p:nvSpPr>
          <p:spPr bwMode="auto">
            <a:xfrm flipH="1" flipV="1">
              <a:off x="4543136" y="3692427"/>
              <a:ext cx="24535" cy="1934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594" name="Freeform 66"/>
            <p:cNvSpPr>
              <a:spLocks/>
            </p:cNvSpPr>
            <p:nvPr/>
          </p:nvSpPr>
          <p:spPr bwMode="auto">
            <a:xfrm>
              <a:off x="4543137" y="3692426"/>
              <a:ext cx="57727" cy="52089"/>
            </a:xfrm>
            <a:custGeom>
              <a:avLst/>
              <a:gdLst>
                <a:gd name="T0" fmla="*/ 17 w 36"/>
                <a:gd name="T1" fmla="*/ 31 h 31"/>
                <a:gd name="T2" fmla="*/ 0 w 36"/>
                <a:gd name="T3" fmla="*/ 0 h 31"/>
                <a:gd name="T4" fmla="*/ 36 w 36"/>
                <a:gd name="T5" fmla="*/ 4 h 31"/>
                <a:gd name="T6" fmla="*/ 14 w 36"/>
                <a:gd name="T7" fmla="*/ 9 h 31"/>
                <a:gd name="T8" fmla="*/ 17 w 36"/>
                <a:gd name="T9" fmla="*/ 31 h 31"/>
              </a:gdLst>
              <a:ahLst/>
              <a:cxnLst>
                <a:cxn ang="0">
                  <a:pos x="T0" y="T1"/>
                </a:cxn>
                <a:cxn ang="0">
                  <a:pos x="T2" y="T3"/>
                </a:cxn>
                <a:cxn ang="0">
                  <a:pos x="T4" y="T5"/>
                </a:cxn>
                <a:cxn ang="0">
                  <a:pos x="T6" y="T7"/>
                </a:cxn>
                <a:cxn ang="0">
                  <a:pos x="T8" y="T9"/>
                </a:cxn>
              </a:cxnLst>
              <a:rect l="0" t="0" r="r" b="b"/>
              <a:pathLst>
                <a:path w="36" h="31">
                  <a:moveTo>
                    <a:pt x="17" y="31"/>
                  </a:moveTo>
                  <a:lnTo>
                    <a:pt x="0" y="0"/>
                  </a:lnTo>
                  <a:lnTo>
                    <a:pt x="36" y="4"/>
                  </a:lnTo>
                  <a:lnTo>
                    <a:pt x="14" y="9"/>
                  </a:lnTo>
                  <a:lnTo>
                    <a:pt x="17" y="31"/>
                  </a:lnTo>
                  <a:close/>
                </a:path>
              </a:pathLst>
            </a:custGeom>
            <a:solidFill>
              <a:srgbClr val="000000"/>
            </a:solidFill>
            <a:ln w="0">
              <a:solidFill>
                <a:srgbClr val="000000"/>
              </a:solidFill>
              <a:prstDash val="solid"/>
              <a:round/>
              <a:headEnd/>
              <a:tailEnd/>
            </a:ln>
          </p:spPr>
          <p:txBody>
            <a:bodyPr lIns="84216" tIns="42108" rIns="84216" bIns="42108"/>
            <a:lstStyle/>
            <a:p>
              <a:pPr defTabSz="456652"/>
              <a:endParaRPr lang="en-US">
                <a:solidFill>
                  <a:srgbClr val="000000"/>
                </a:solidFill>
                <a:latin typeface="Arial Narrow"/>
              </a:endParaRPr>
            </a:p>
          </p:txBody>
        </p:sp>
        <p:sp>
          <p:nvSpPr>
            <p:cNvPr id="150595" name="Line 67"/>
            <p:cNvSpPr>
              <a:spLocks noChangeShapeType="1"/>
            </p:cNvSpPr>
            <p:nvPr/>
          </p:nvSpPr>
          <p:spPr bwMode="auto">
            <a:xfrm flipV="1">
              <a:off x="4743739" y="3687961"/>
              <a:ext cx="23091" cy="1488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596" name="Freeform 68"/>
            <p:cNvSpPr>
              <a:spLocks/>
            </p:cNvSpPr>
            <p:nvPr/>
          </p:nvSpPr>
          <p:spPr bwMode="auto">
            <a:xfrm>
              <a:off x="4710546" y="3687961"/>
              <a:ext cx="56285" cy="50602"/>
            </a:xfrm>
            <a:custGeom>
              <a:avLst/>
              <a:gdLst>
                <a:gd name="T0" fmla="*/ 0 w 36"/>
                <a:gd name="T1" fmla="*/ 2 h 31"/>
                <a:gd name="T2" fmla="*/ 36 w 36"/>
                <a:gd name="T3" fmla="*/ 0 h 31"/>
                <a:gd name="T4" fmla="*/ 17 w 36"/>
                <a:gd name="T5" fmla="*/ 31 h 31"/>
                <a:gd name="T6" fmla="*/ 22 w 36"/>
                <a:gd name="T7" fmla="*/ 9 h 31"/>
                <a:gd name="T8" fmla="*/ 0 w 36"/>
                <a:gd name="T9" fmla="*/ 2 h 31"/>
              </a:gdLst>
              <a:ahLst/>
              <a:cxnLst>
                <a:cxn ang="0">
                  <a:pos x="T0" y="T1"/>
                </a:cxn>
                <a:cxn ang="0">
                  <a:pos x="T2" y="T3"/>
                </a:cxn>
                <a:cxn ang="0">
                  <a:pos x="T4" y="T5"/>
                </a:cxn>
                <a:cxn ang="0">
                  <a:pos x="T6" y="T7"/>
                </a:cxn>
                <a:cxn ang="0">
                  <a:pos x="T8" y="T9"/>
                </a:cxn>
              </a:cxnLst>
              <a:rect l="0" t="0" r="r" b="b"/>
              <a:pathLst>
                <a:path w="36" h="31">
                  <a:moveTo>
                    <a:pt x="0" y="2"/>
                  </a:moveTo>
                  <a:lnTo>
                    <a:pt x="36" y="0"/>
                  </a:lnTo>
                  <a:lnTo>
                    <a:pt x="17" y="31"/>
                  </a:lnTo>
                  <a:lnTo>
                    <a:pt x="22" y="9"/>
                  </a:lnTo>
                  <a:lnTo>
                    <a:pt x="0" y="2"/>
                  </a:lnTo>
                  <a:close/>
                </a:path>
              </a:pathLst>
            </a:custGeom>
            <a:solidFill>
              <a:srgbClr val="000000"/>
            </a:solidFill>
            <a:ln w="0">
              <a:solidFill>
                <a:srgbClr val="000000"/>
              </a:solidFill>
              <a:prstDash val="solid"/>
              <a:round/>
              <a:headEnd/>
              <a:tailEnd/>
            </a:ln>
          </p:spPr>
          <p:txBody>
            <a:bodyPr lIns="84216" tIns="42108" rIns="84216" bIns="42108"/>
            <a:lstStyle/>
            <a:p>
              <a:pPr defTabSz="456652"/>
              <a:endParaRPr lang="en-US">
                <a:solidFill>
                  <a:srgbClr val="000000"/>
                </a:solidFill>
                <a:latin typeface="Arial Narrow"/>
              </a:endParaRPr>
            </a:p>
          </p:txBody>
        </p:sp>
        <p:sp>
          <p:nvSpPr>
            <p:cNvPr id="150597" name="Freeform 69"/>
            <p:cNvSpPr>
              <a:spLocks/>
            </p:cNvSpPr>
            <p:nvPr/>
          </p:nvSpPr>
          <p:spPr bwMode="auto">
            <a:xfrm>
              <a:off x="2291364" y="3637359"/>
              <a:ext cx="186171" cy="148828"/>
            </a:xfrm>
            <a:custGeom>
              <a:avLst/>
              <a:gdLst>
                <a:gd name="T0" fmla="*/ 43 w 117"/>
                <a:gd name="T1" fmla="*/ 0 h 91"/>
                <a:gd name="T2" fmla="*/ 27 w 117"/>
                <a:gd name="T3" fmla="*/ 3 h 91"/>
                <a:gd name="T4" fmla="*/ 14 w 117"/>
                <a:gd name="T5" fmla="*/ 14 h 91"/>
                <a:gd name="T6" fmla="*/ 3 w 117"/>
                <a:gd name="T7" fmla="*/ 27 h 91"/>
                <a:gd name="T8" fmla="*/ 0 w 117"/>
                <a:gd name="T9" fmla="*/ 45 h 91"/>
                <a:gd name="T10" fmla="*/ 3 w 117"/>
                <a:gd name="T11" fmla="*/ 62 h 91"/>
                <a:gd name="T12" fmla="*/ 12 w 117"/>
                <a:gd name="T13" fmla="*/ 77 h 91"/>
                <a:gd name="T14" fmla="*/ 27 w 117"/>
                <a:gd name="T15" fmla="*/ 88 h 91"/>
                <a:gd name="T16" fmla="*/ 45 w 117"/>
                <a:gd name="T17" fmla="*/ 91 h 91"/>
                <a:gd name="T18" fmla="*/ 62 w 117"/>
                <a:gd name="T19" fmla="*/ 88 h 91"/>
                <a:gd name="T20" fmla="*/ 74 w 117"/>
                <a:gd name="T21" fmla="*/ 79 h 91"/>
                <a:gd name="T22" fmla="*/ 84 w 117"/>
                <a:gd name="T23" fmla="*/ 65 h 91"/>
                <a:gd name="T24" fmla="*/ 89 w 117"/>
                <a:gd name="T25" fmla="*/ 48 h 91"/>
                <a:gd name="T26" fmla="*/ 93 w 117"/>
                <a:gd name="T27" fmla="*/ 34 h 91"/>
                <a:gd name="T28" fmla="*/ 96 w 117"/>
                <a:gd name="T29" fmla="*/ 29 h 91"/>
                <a:gd name="T30" fmla="*/ 105 w 117"/>
                <a:gd name="T31" fmla="*/ 24 h 91"/>
                <a:gd name="T32" fmla="*/ 117 w 117"/>
                <a:gd name="T33" fmla="*/ 22 h 91"/>
                <a:gd name="T34" fmla="*/ 113 w 117"/>
                <a:gd name="T35" fmla="*/ 2 h 91"/>
                <a:gd name="T36" fmla="*/ 98 w 117"/>
                <a:gd name="T37" fmla="*/ 3 h 91"/>
                <a:gd name="T38" fmla="*/ 83 w 117"/>
                <a:gd name="T39" fmla="*/ 12 h 91"/>
                <a:gd name="T40" fmla="*/ 72 w 117"/>
                <a:gd name="T41" fmla="*/ 27 h 91"/>
                <a:gd name="T42" fmla="*/ 69 w 117"/>
                <a:gd name="T43" fmla="*/ 45 h 91"/>
                <a:gd name="T44" fmla="*/ 67 w 117"/>
                <a:gd name="T45" fmla="*/ 55 h 91"/>
                <a:gd name="T46" fmla="*/ 60 w 117"/>
                <a:gd name="T47" fmla="*/ 64 h 91"/>
                <a:gd name="T48" fmla="*/ 52 w 117"/>
                <a:gd name="T49" fmla="*/ 67 h 91"/>
                <a:gd name="T50" fmla="*/ 45 w 117"/>
                <a:gd name="T51" fmla="*/ 70 h 91"/>
                <a:gd name="T52" fmla="*/ 34 w 117"/>
                <a:gd name="T53" fmla="*/ 67 h 91"/>
                <a:gd name="T54" fmla="*/ 29 w 117"/>
                <a:gd name="T55" fmla="*/ 64 h 91"/>
                <a:gd name="T56" fmla="*/ 24 w 117"/>
                <a:gd name="T57" fmla="*/ 55 h 91"/>
                <a:gd name="T58" fmla="*/ 21 w 117"/>
                <a:gd name="T59" fmla="*/ 45 h 91"/>
                <a:gd name="T60" fmla="*/ 24 w 117"/>
                <a:gd name="T61" fmla="*/ 34 h 91"/>
                <a:gd name="T62" fmla="*/ 27 w 117"/>
                <a:gd name="T63" fmla="*/ 27 h 91"/>
                <a:gd name="T64" fmla="*/ 34 w 117"/>
                <a:gd name="T65" fmla="*/ 24 h 91"/>
                <a:gd name="T66" fmla="*/ 46 w 117"/>
                <a:gd name="T67" fmla="*/ 21 h 91"/>
                <a:gd name="T68" fmla="*/ 43 w 117"/>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 h="91">
                  <a:moveTo>
                    <a:pt x="43" y="0"/>
                  </a:moveTo>
                  <a:lnTo>
                    <a:pt x="27" y="3"/>
                  </a:lnTo>
                  <a:lnTo>
                    <a:pt x="14" y="14"/>
                  </a:lnTo>
                  <a:lnTo>
                    <a:pt x="3" y="27"/>
                  </a:lnTo>
                  <a:lnTo>
                    <a:pt x="0" y="45"/>
                  </a:lnTo>
                  <a:lnTo>
                    <a:pt x="3" y="62"/>
                  </a:lnTo>
                  <a:lnTo>
                    <a:pt x="12" y="77"/>
                  </a:lnTo>
                  <a:lnTo>
                    <a:pt x="27" y="88"/>
                  </a:lnTo>
                  <a:lnTo>
                    <a:pt x="45" y="91"/>
                  </a:lnTo>
                  <a:lnTo>
                    <a:pt x="62" y="88"/>
                  </a:lnTo>
                  <a:lnTo>
                    <a:pt x="74" y="79"/>
                  </a:lnTo>
                  <a:lnTo>
                    <a:pt x="84" y="65"/>
                  </a:lnTo>
                  <a:lnTo>
                    <a:pt x="89" y="48"/>
                  </a:lnTo>
                  <a:lnTo>
                    <a:pt x="93" y="34"/>
                  </a:lnTo>
                  <a:lnTo>
                    <a:pt x="96" y="29"/>
                  </a:lnTo>
                  <a:lnTo>
                    <a:pt x="105" y="24"/>
                  </a:lnTo>
                  <a:lnTo>
                    <a:pt x="117" y="22"/>
                  </a:lnTo>
                  <a:lnTo>
                    <a:pt x="113" y="2"/>
                  </a:lnTo>
                  <a:lnTo>
                    <a:pt x="98" y="3"/>
                  </a:lnTo>
                  <a:lnTo>
                    <a:pt x="83" y="12"/>
                  </a:lnTo>
                  <a:lnTo>
                    <a:pt x="72" y="27"/>
                  </a:lnTo>
                  <a:lnTo>
                    <a:pt x="69" y="45"/>
                  </a:lnTo>
                  <a:lnTo>
                    <a:pt x="67" y="55"/>
                  </a:lnTo>
                  <a:lnTo>
                    <a:pt x="60" y="64"/>
                  </a:lnTo>
                  <a:lnTo>
                    <a:pt x="52" y="67"/>
                  </a:lnTo>
                  <a:lnTo>
                    <a:pt x="45" y="70"/>
                  </a:lnTo>
                  <a:lnTo>
                    <a:pt x="34" y="67"/>
                  </a:lnTo>
                  <a:lnTo>
                    <a:pt x="29" y="64"/>
                  </a:lnTo>
                  <a:lnTo>
                    <a:pt x="24" y="55"/>
                  </a:lnTo>
                  <a:lnTo>
                    <a:pt x="21" y="45"/>
                  </a:lnTo>
                  <a:lnTo>
                    <a:pt x="24" y="34"/>
                  </a:lnTo>
                  <a:lnTo>
                    <a:pt x="27" y="27"/>
                  </a:lnTo>
                  <a:lnTo>
                    <a:pt x="34" y="24"/>
                  </a:lnTo>
                  <a:lnTo>
                    <a:pt x="46" y="21"/>
                  </a:lnTo>
                  <a:lnTo>
                    <a:pt x="43" y="0"/>
                  </a:lnTo>
                  <a:close/>
                </a:path>
              </a:pathLst>
            </a:custGeom>
            <a:solidFill>
              <a:srgbClr val="A1A1A1"/>
            </a:solidFill>
            <a:ln>
              <a:noFill/>
            </a:ln>
            <a:extLst>
              <a:ext uri="{91240B29-F687-4f45-9708-019B960494DF}">
                <a14:hiddenLine xmlns:a14="http://schemas.microsoft.com/office/drawing/2010/main" w="9525">
                  <a:solidFill>
                    <a:srgbClr val="000000"/>
                  </a:solidFill>
                  <a:round/>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598" name="Freeform 70"/>
            <p:cNvSpPr>
              <a:spLocks/>
            </p:cNvSpPr>
            <p:nvPr/>
          </p:nvSpPr>
          <p:spPr bwMode="auto">
            <a:xfrm>
              <a:off x="6878713" y="3637359"/>
              <a:ext cx="183284" cy="148828"/>
            </a:xfrm>
            <a:custGeom>
              <a:avLst/>
              <a:gdLst>
                <a:gd name="T0" fmla="*/ 69 w 115"/>
                <a:gd name="T1" fmla="*/ 21 h 91"/>
                <a:gd name="T2" fmla="*/ 81 w 115"/>
                <a:gd name="T3" fmla="*/ 24 h 91"/>
                <a:gd name="T4" fmla="*/ 89 w 115"/>
                <a:gd name="T5" fmla="*/ 29 h 91"/>
                <a:gd name="T6" fmla="*/ 93 w 115"/>
                <a:gd name="T7" fmla="*/ 34 h 91"/>
                <a:gd name="T8" fmla="*/ 94 w 115"/>
                <a:gd name="T9" fmla="*/ 45 h 91"/>
                <a:gd name="T10" fmla="*/ 93 w 115"/>
                <a:gd name="T11" fmla="*/ 55 h 91"/>
                <a:gd name="T12" fmla="*/ 89 w 115"/>
                <a:gd name="T13" fmla="*/ 64 h 91"/>
                <a:gd name="T14" fmla="*/ 81 w 115"/>
                <a:gd name="T15" fmla="*/ 67 h 91"/>
                <a:gd name="T16" fmla="*/ 70 w 115"/>
                <a:gd name="T17" fmla="*/ 70 h 91"/>
                <a:gd name="T18" fmla="*/ 64 w 115"/>
                <a:gd name="T19" fmla="*/ 67 h 91"/>
                <a:gd name="T20" fmla="*/ 55 w 115"/>
                <a:gd name="T21" fmla="*/ 64 h 91"/>
                <a:gd name="T22" fmla="*/ 48 w 115"/>
                <a:gd name="T23" fmla="*/ 55 h 91"/>
                <a:gd name="T24" fmla="*/ 46 w 115"/>
                <a:gd name="T25" fmla="*/ 45 h 91"/>
                <a:gd name="T26" fmla="*/ 43 w 115"/>
                <a:gd name="T27" fmla="*/ 27 h 91"/>
                <a:gd name="T28" fmla="*/ 33 w 115"/>
                <a:gd name="T29" fmla="*/ 12 h 91"/>
                <a:gd name="T30" fmla="*/ 17 w 115"/>
                <a:gd name="T31" fmla="*/ 3 h 91"/>
                <a:gd name="T32" fmla="*/ 3 w 115"/>
                <a:gd name="T33" fmla="*/ 2 h 91"/>
                <a:gd name="T34" fmla="*/ 0 w 115"/>
                <a:gd name="T35" fmla="*/ 22 h 91"/>
                <a:gd name="T36" fmla="*/ 10 w 115"/>
                <a:gd name="T37" fmla="*/ 24 h 91"/>
                <a:gd name="T38" fmla="*/ 19 w 115"/>
                <a:gd name="T39" fmla="*/ 29 h 91"/>
                <a:gd name="T40" fmla="*/ 22 w 115"/>
                <a:gd name="T41" fmla="*/ 34 h 91"/>
                <a:gd name="T42" fmla="*/ 26 w 115"/>
                <a:gd name="T43" fmla="*/ 48 h 91"/>
                <a:gd name="T44" fmla="*/ 31 w 115"/>
                <a:gd name="T45" fmla="*/ 65 h 91"/>
                <a:gd name="T46" fmla="*/ 41 w 115"/>
                <a:gd name="T47" fmla="*/ 79 h 91"/>
                <a:gd name="T48" fmla="*/ 53 w 115"/>
                <a:gd name="T49" fmla="*/ 88 h 91"/>
                <a:gd name="T50" fmla="*/ 70 w 115"/>
                <a:gd name="T51" fmla="*/ 91 h 91"/>
                <a:gd name="T52" fmla="*/ 88 w 115"/>
                <a:gd name="T53" fmla="*/ 88 h 91"/>
                <a:gd name="T54" fmla="*/ 103 w 115"/>
                <a:gd name="T55" fmla="*/ 77 h 91"/>
                <a:gd name="T56" fmla="*/ 113 w 115"/>
                <a:gd name="T57" fmla="*/ 62 h 91"/>
                <a:gd name="T58" fmla="*/ 115 w 115"/>
                <a:gd name="T59" fmla="*/ 45 h 91"/>
                <a:gd name="T60" fmla="*/ 113 w 115"/>
                <a:gd name="T61" fmla="*/ 27 h 91"/>
                <a:gd name="T62" fmla="*/ 103 w 115"/>
                <a:gd name="T63" fmla="*/ 12 h 91"/>
                <a:gd name="T64" fmla="*/ 88 w 115"/>
                <a:gd name="T65" fmla="*/ 3 h 91"/>
                <a:gd name="T66" fmla="*/ 72 w 115"/>
                <a:gd name="T67" fmla="*/ 0 h 91"/>
                <a:gd name="T68" fmla="*/ 69 w 115"/>
                <a:gd name="T69" fmla="*/ 2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5" h="91">
                  <a:moveTo>
                    <a:pt x="69" y="21"/>
                  </a:moveTo>
                  <a:lnTo>
                    <a:pt x="81" y="24"/>
                  </a:lnTo>
                  <a:lnTo>
                    <a:pt x="89" y="29"/>
                  </a:lnTo>
                  <a:lnTo>
                    <a:pt x="93" y="34"/>
                  </a:lnTo>
                  <a:lnTo>
                    <a:pt x="94" y="45"/>
                  </a:lnTo>
                  <a:lnTo>
                    <a:pt x="93" y="55"/>
                  </a:lnTo>
                  <a:lnTo>
                    <a:pt x="89" y="64"/>
                  </a:lnTo>
                  <a:lnTo>
                    <a:pt x="81" y="67"/>
                  </a:lnTo>
                  <a:lnTo>
                    <a:pt x="70" y="70"/>
                  </a:lnTo>
                  <a:lnTo>
                    <a:pt x="64" y="67"/>
                  </a:lnTo>
                  <a:lnTo>
                    <a:pt x="55" y="64"/>
                  </a:lnTo>
                  <a:lnTo>
                    <a:pt x="48" y="55"/>
                  </a:lnTo>
                  <a:lnTo>
                    <a:pt x="46" y="45"/>
                  </a:lnTo>
                  <a:lnTo>
                    <a:pt x="43" y="27"/>
                  </a:lnTo>
                  <a:lnTo>
                    <a:pt x="33" y="12"/>
                  </a:lnTo>
                  <a:lnTo>
                    <a:pt x="17" y="3"/>
                  </a:lnTo>
                  <a:lnTo>
                    <a:pt x="3" y="2"/>
                  </a:lnTo>
                  <a:lnTo>
                    <a:pt x="0" y="22"/>
                  </a:lnTo>
                  <a:lnTo>
                    <a:pt x="10" y="24"/>
                  </a:lnTo>
                  <a:lnTo>
                    <a:pt x="19" y="29"/>
                  </a:lnTo>
                  <a:lnTo>
                    <a:pt x="22" y="34"/>
                  </a:lnTo>
                  <a:lnTo>
                    <a:pt x="26" y="48"/>
                  </a:lnTo>
                  <a:lnTo>
                    <a:pt x="31" y="65"/>
                  </a:lnTo>
                  <a:lnTo>
                    <a:pt x="41" y="79"/>
                  </a:lnTo>
                  <a:lnTo>
                    <a:pt x="53" y="88"/>
                  </a:lnTo>
                  <a:lnTo>
                    <a:pt x="70" y="91"/>
                  </a:lnTo>
                  <a:lnTo>
                    <a:pt x="88" y="88"/>
                  </a:lnTo>
                  <a:lnTo>
                    <a:pt x="103" y="77"/>
                  </a:lnTo>
                  <a:lnTo>
                    <a:pt x="113" y="62"/>
                  </a:lnTo>
                  <a:lnTo>
                    <a:pt x="115" y="45"/>
                  </a:lnTo>
                  <a:lnTo>
                    <a:pt x="113" y="27"/>
                  </a:lnTo>
                  <a:lnTo>
                    <a:pt x="103" y="12"/>
                  </a:lnTo>
                  <a:lnTo>
                    <a:pt x="88" y="3"/>
                  </a:lnTo>
                  <a:lnTo>
                    <a:pt x="72" y="0"/>
                  </a:lnTo>
                  <a:lnTo>
                    <a:pt x="69" y="21"/>
                  </a:lnTo>
                  <a:close/>
                </a:path>
              </a:pathLst>
            </a:custGeom>
            <a:solidFill>
              <a:srgbClr val="A1A1A1"/>
            </a:solidFill>
            <a:ln>
              <a:noFill/>
            </a:ln>
            <a:extLst>
              <a:ext uri="{91240B29-F687-4f45-9708-019B960494DF}">
                <a14:hiddenLine xmlns:a14="http://schemas.microsoft.com/office/drawing/2010/main" w="9525">
                  <a:solidFill>
                    <a:srgbClr val="000000"/>
                  </a:solidFill>
                  <a:round/>
                  <a:headEnd/>
                  <a:tailEnd/>
                </a14:hiddenLine>
              </a:ext>
            </a:extLst>
          </p:spPr>
          <p:txBody>
            <a:bodyPr lIns="84216" tIns="42108" rIns="84216" bIns="42108"/>
            <a:lstStyle/>
            <a:p>
              <a:pPr defTabSz="456652"/>
              <a:endParaRPr lang="en-US" dirty="0">
                <a:solidFill>
                  <a:srgbClr val="000000"/>
                </a:solidFill>
                <a:latin typeface="Arial Narrow"/>
              </a:endParaRPr>
            </a:p>
          </p:txBody>
        </p:sp>
        <p:sp>
          <p:nvSpPr>
            <p:cNvPr id="150599" name="Line 71"/>
            <p:cNvSpPr>
              <a:spLocks noChangeShapeType="1"/>
            </p:cNvSpPr>
            <p:nvPr/>
          </p:nvSpPr>
          <p:spPr bwMode="auto">
            <a:xfrm>
              <a:off x="5134841" y="4272856"/>
              <a:ext cx="1444" cy="22770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00" name="Rectangle 72"/>
            <p:cNvSpPr>
              <a:spLocks noChangeArrowheads="1"/>
            </p:cNvSpPr>
            <p:nvPr/>
          </p:nvSpPr>
          <p:spPr bwMode="auto">
            <a:xfrm>
              <a:off x="4766830" y="4342805"/>
              <a:ext cx="288636" cy="117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601" name="Line 73"/>
            <p:cNvSpPr>
              <a:spLocks noChangeShapeType="1"/>
            </p:cNvSpPr>
            <p:nvPr/>
          </p:nvSpPr>
          <p:spPr bwMode="auto">
            <a:xfrm>
              <a:off x="4176568" y="4295180"/>
              <a:ext cx="1444" cy="191989"/>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02" name="Line 74"/>
            <p:cNvSpPr>
              <a:spLocks noChangeShapeType="1"/>
            </p:cNvSpPr>
            <p:nvPr/>
          </p:nvSpPr>
          <p:spPr bwMode="auto">
            <a:xfrm>
              <a:off x="2487156" y="4292998"/>
              <a:ext cx="1444" cy="22324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06" name="Line 78"/>
            <p:cNvSpPr>
              <a:spLocks noChangeShapeType="1"/>
            </p:cNvSpPr>
            <p:nvPr/>
          </p:nvSpPr>
          <p:spPr bwMode="auto">
            <a:xfrm flipH="1">
              <a:off x="6859085" y="4272857"/>
              <a:ext cx="2886" cy="22324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07" name="Line 79"/>
            <p:cNvSpPr>
              <a:spLocks noChangeShapeType="1"/>
            </p:cNvSpPr>
            <p:nvPr/>
          </p:nvSpPr>
          <p:spPr bwMode="auto">
            <a:xfrm>
              <a:off x="5137727" y="4388942"/>
              <a:ext cx="1740986" cy="1488"/>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10" name="Rectangle 82"/>
            <p:cNvSpPr>
              <a:spLocks noChangeArrowheads="1"/>
            </p:cNvSpPr>
            <p:nvPr/>
          </p:nvSpPr>
          <p:spPr bwMode="auto">
            <a:xfrm>
              <a:off x="4489740" y="3888880"/>
              <a:ext cx="326159" cy="104180"/>
            </a:xfrm>
            <a:prstGeom prst="rect">
              <a:avLst/>
            </a:prstGeom>
            <a:solidFill>
              <a:srgbClr val="A1A1A1"/>
            </a:solidFill>
            <a:ln w="0">
              <a:solidFill>
                <a:srgbClr val="000000"/>
              </a:solidFill>
              <a:miter lim="800000"/>
              <a:headEnd/>
              <a:tailEnd/>
            </a:ln>
          </p:spPr>
          <p:txBody>
            <a:bodyPr lIns="84216" tIns="42108" rIns="84216" bIns="42108"/>
            <a:lstStyle/>
            <a:p>
              <a:pPr defTabSz="456652"/>
              <a:endParaRPr lang="en-US">
                <a:solidFill>
                  <a:srgbClr val="000000"/>
                </a:solidFill>
                <a:latin typeface="Arial Narrow"/>
              </a:endParaRPr>
            </a:p>
          </p:txBody>
        </p:sp>
        <p:sp>
          <p:nvSpPr>
            <p:cNvPr id="150612" name="Rectangle 84"/>
            <p:cNvSpPr>
              <a:spLocks noChangeArrowheads="1"/>
            </p:cNvSpPr>
            <p:nvPr/>
          </p:nvSpPr>
          <p:spPr bwMode="auto">
            <a:xfrm>
              <a:off x="2895600" y="3886200"/>
              <a:ext cx="117019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300" noProof="1">
                  <a:solidFill>
                    <a:srgbClr val="0000FF"/>
                  </a:solidFill>
                  <a:latin typeface="Arial Unicode MS" charset="0"/>
                </a:rPr>
                <a:t>1</a:t>
              </a:r>
              <a:r>
                <a:rPr lang="en-US" sz="1300" noProof="1">
                  <a:solidFill>
                    <a:srgbClr val="0000FF"/>
                  </a:solidFill>
                  <a:latin typeface="Arial Unicode MS" charset="0"/>
                </a:rPr>
                <a:t>-2</a:t>
              </a:r>
              <a:r>
                <a:rPr sz="1300" noProof="1">
                  <a:solidFill>
                    <a:srgbClr val="0000FF"/>
                  </a:solidFill>
                  <a:latin typeface="Arial Unicode MS" charset="0"/>
                </a:rPr>
                <a:t> TeV Stage</a:t>
              </a:r>
              <a:r>
                <a:rPr lang="en-US" sz="1300" noProof="1">
                  <a:solidFill>
                    <a:srgbClr val="0000FF"/>
                  </a:solidFill>
                  <a:latin typeface="Arial Unicode MS" charset="0"/>
                </a:rPr>
                <a:t>  </a:t>
              </a:r>
              <a:endParaRPr sz="2400" noProof="1">
                <a:solidFill>
                  <a:srgbClr val="000000"/>
                </a:solidFill>
                <a:latin typeface="Arial Unicode MS" charset="0"/>
              </a:endParaRPr>
            </a:p>
          </p:txBody>
        </p:sp>
        <p:sp>
          <p:nvSpPr>
            <p:cNvPr id="150614" name="Rectangle 86"/>
            <p:cNvSpPr>
              <a:spLocks noChangeArrowheads="1"/>
            </p:cNvSpPr>
            <p:nvPr/>
          </p:nvSpPr>
          <p:spPr bwMode="auto">
            <a:xfrm>
              <a:off x="2895600" y="1905000"/>
              <a:ext cx="106760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300" noProof="1">
                  <a:solidFill>
                    <a:srgbClr val="0000FF"/>
                  </a:solidFill>
                  <a:latin typeface="Arial Unicode MS" charset="0"/>
                </a:rPr>
                <a:t>0.</a:t>
              </a:r>
              <a:r>
                <a:rPr lang="en-US" sz="1300" dirty="0">
                  <a:solidFill>
                    <a:srgbClr val="0000FF"/>
                  </a:solidFill>
                  <a:latin typeface="Arial Unicode MS" charset="0"/>
                </a:rPr>
                <a:t>5</a:t>
              </a:r>
              <a:r>
                <a:rPr sz="1300" noProof="1">
                  <a:solidFill>
                    <a:srgbClr val="0000FF"/>
                  </a:solidFill>
                  <a:latin typeface="Arial Unicode MS" charset="0"/>
                </a:rPr>
                <a:t> TeV Stage</a:t>
              </a:r>
              <a:endParaRPr sz="2400" noProof="1">
                <a:solidFill>
                  <a:srgbClr val="000000"/>
                </a:solidFill>
                <a:latin typeface="Arial Unicode MS" charset="0"/>
              </a:endParaRPr>
            </a:p>
          </p:txBody>
        </p:sp>
        <p:sp>
          <p:nvSpPr>
            <p:cNvPr id="150615" name="Oval 87"/>
            <p:cNvSpPr>
              <a:spLocks noChangeArrowheads="1"/>
            </p:cNvSpPr>
            <p:nvPr/>
          </p:nvSpPr>
          <p:spPr bwMode="auto">
            <a:xfrm>
              <a:off x="4687455" y="1806774"/>
              <a:ext cx="7216" cy="8930"/>
            </a:xfrm>
            <a:prstGeom prst="ellipse">
              <a:avLst/>
            </a:prstGeom>
            <a:solidFill>
              <a:srgbClr val="FFFFFF"/>
            </a:solidFill>
            <a:ln w="0">
              <a:solidFill>
                <a:srgbClr val="000000"/>
              </a:solidFill>
              <a:round/>
              <a:headEnd/>
              <a:tailEnd/>
            </a:ln>
          </p:spPr>
          <p:txBody>
            <a:bodyPr lIns="84216" tIns="42108" rIns="84216" bIns="42108"/>
            <a:lstStyle/>
            <a:p>
              <a:pPr defTabSz="456652"/>
              <a:endParaRPr lang="en-US">
                <a:solidFill>
                  <a:srgbClr val="000000"/>
                </a:solidFill>
                <a:latin typeface="Arial Narrow"/>
              </a:endParaRPr>
            </a:p>
          </p:txBody>
        </p:sp>
        <p:sp>
          <p:nvSpPr>
            <p:cNvPr id="150616" name="Rectangle 88"/>
            <p:cNvSpPr>
              <a:spLocks noChangeArrowheads="1"/>
            </p:cNvSpPr>
            <p:nvPr/>
          </p:nvSpPr>
          <p:spPr bwMode="auto">
            <a:xfrm>
              <a:off x="3810000" y="1713012"/>
              <a:ext cx="1648114" cy="35719"/>
            </a:xfrm>
            <a:prstGeom prst="rect">
              <a:avLst/>
            </a:prstGeom>
            <a:solidFill>
              <a:srgbClr val="A1A1A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dirty="0">
                <a:solidFill>
                  <a:srgbClr val="000000"/>
                </a:solidFill>
                <a:latin typeface="Arial Narrow"/>
              </a:endParaRPr>
            </a:p>
          </p:txBody>
        </p:sp>
        <p:sp>
          <p:nvSpPr>
            <p:cNvPr id="150617" name="Rectangle 89"/>
            <p:cNvSpPr>
              <a:spLocks noChangeArrowheads="1"/>
            </p:cNvSpPr>
            <p:nvPr/>
          </p:nvSpPr>
          <p:spPr bwMode="auto">
            <a:xfrm>
              <a:off x="3919682" y="1713012"/>
              <a:ext cx="437285" cy="35719"/>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618" name="Rectangle 90"/>
            <p:cNvSpPr>
              <a:spLocks noChangeArrowheads="1"/>
            </p:cNvSpPr>
            <p:nvPr/>
          </p:nvSpPr>
          <p:spPr bwMode="auto">
            <a:xfrm>
              <a:off x="3775363" y="1400473"/>
              <a:ext cx="44082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FF0000"/>
                  </a:solidFill>
                  <a:latin typeface="Comic Sans MS" charset="0"/>
                </a:rPr>
                <a:t>Linac 1</a:t>
              </a:r>
              <a:endParaRPr sz="2400" noProof="1">
                <a:solidFill>
                  <a:srgbClr val="000000"/>
                </a:solidFill>
                <a:latin typeface="Times New Roman" charset="0"/>
              </a:endParaRPr>
            </a:p>
          </p:txBody>
        </p:sp>
        <p:sp>
          <p:nvSpPr>
            <p:cNvPr id="150619" name="Rectangle 91"/>
            <p:cNvSpPr>
              <a:spLocks noChangeArrowheads="1"/>
            </p:cNvSpPr>
            <p:nvPr/>
          </p:nvSpPr>
          <p:spPr bwMode="auto">
            <a:xfrm>
              <a:off x="5036705" y="1400473"/>
              <a:ext cx="46326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FF0000"/>
                  </a:solidFill>
                  <a:latin typeface="Comic Sans MS" charset="0"/>
                </a:rPr>
                <a:t>Linac 2</a:t>
              </a:r>
              <a:endParaRPr sz="2400" noProof="1">
                <a:solidFill>
                  <a:srgbClr val="000000"/>
                </a:solidFill>
                <a:latin typeface="Times New Roman" charset="0"/>
              </a:endParaRPr>
            </a:p>
          </p:txBody>
        </p:sp>
        <p:sp>
          <p:nvSpPr>
            <p:cNvPr id="150620" name="Rectangle 92"/>
            <p:cNvSpPr>
              <a:spLocks noChangeArrowheads="1"/>
            </p:cNvSpPr>
            <p:nvPr/>
          </p:nvSpPr>
          <p:spPr bwMode="auto">
            <a:xfrm>
              <a:off x="4139045" y="2117825"/>
              <a:ext cx="60433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808080"/>
                  </a:solidFill>
                  <a:latin typeface="Comic Sans MS" charset="0"/>
                </a:rPr>
                <a:t>Injector </a:t>
              </a:r>
              <a:endParaRPr sz="2400" noProof="1">
                <a:solidFill>
                  <a:srgbClr val="000000"/>
                </a:solidFill>
                <a:latin typeface="Times New Roman" charset="0"/>
              </a:endParaRPr>
            </a:p>
          </p:txBody>
        </p:sp>
        <p:sp>
          <p:nvSpPr>
            <p:cNvPr id="150621" name="Rectangle 93"/>
            <p:cNvSpPr>
              <a:spLocks noChangeArrowheads="1"/>
            </p:cNvSpPr>
            <p:nvPr/>
          </p:nvSpPr>
          <p:spPr bwMode="auto">
            <a:xfrm>
              <a:off x="4727864" y="2117825"/>
              <a:ext cx="541815"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808080"/>
                  </a:solidFill>
                  <a:latin typeface="Comic Sans MS" charset="0"/>
                </a:rPr>
                <a:t>Complex</a:t>
              </a:r>
              <a:endParaRPr sz="2400" noProof="1">
                <a:solidFill>
                  <a:srgbClr val="000000"/>
                </a:solidFill>
                <a:latin typeface="Times New Roman" charset="0"/>
              </a:endParaRPr>
            </a:p>
          </p:txBody>
        </p:sp>
        <p:sp>
          <p:nvSpPr>
            <p:cNvPr id="150622" name="Rectangle 94"/>
            <p:cNvSpPr>
              <a:spLocks noChangeArrowheads="1"/>
            </p:cNvSpPr>
            <p:nvPr/>
          </p:nvSpPr>
          <p:spPr bwMode="auto">
            <a:xfrm>
              <a:off x="4570558" y="1400473"/>
              <a:ext cx="22121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sz="1100" noProof="1">
                  <a:solidFill>
                    <a:srgbClr val="0000FF"/>
                  </a:solidFill>
                  <a:latin typeface="Comic Sans MS" charset="0"/>
                </a:rPr>
                <a:t>I.P.</a:t>
              </a:r>
              <a:endParaRPr sz="2400" noProof="1">
                <a:solidFill>
                  <a:srgbClr val="000000"/>
                </a:solidFill>
                <a:latin typeface="Times New Roman" charset="0"/>
              </a:endParaRPr>
            </a:p>
          </p:txBody>
        </p:sp>
        <p:sp>
          <p:nvSpPr>
            <p:cNvPr id="150623" name="Rectangle 95"/>
            <p:cNvSpPr>
              <a:spLocks noChangeArrowheads="1"/>
            </p:cNvSpPr>
            <p:nvPr/>
          </p:nvSpPr>
          <p:spPr bwMode="auto">
            <a:xfrm>
              <a:off x="4638387" y="1662411"/>
              <a:ext cx="21648" cy="133945"/>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624" name="Rectangle 96"/>
            <p:cNvSpPr>
              <a:spLocks noChangeArrowheads="1"/>
            </p:cNvSpPr>
            <p:nvPr/>
          </p:nvSpPr>
          <p:spPr bwMode="auto">
            <a:xfrm>
              <a:off x="4906819" y="1713012"/>
              <a:ext cx="430068" cy="35719"/>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625" name="Arc 97"/>
            <p:cNvSpPr>
              <a:spLocks/>
            </p:cNvSpPr>
            <p:nvPr/>
          </p:nvSpPr>
          <p:spPr bwMode="auto">
            <a:xfrm>
              <a:off x="4649932" y="1727895"/>
              <a:ext cx="228023" cy="239613"/>
            </a:xfrm>
            <a:custGeom>
              <a:avLst/>
              <a:gdLst>
                <a:gd name="G0" fmla="+- 21595 0 0"/>
                <a:gd name="G1" fmla="+- 21599 0 0"/>
                <a:gd name="G2" fmla="+- 21600 0 0"/>
                <a:gd name="T0" fmla="*/ 0 w 21595"/>
                <a:gd name="T1" fmla="*/ 21155 h 21599"/>
                <a:gd name="T2" fmla="*/ 21445 w 21595"/>
                <a:gd name="T3" fmla="*/ 0 h 21599"/>
                <a:gd name="T4" fmla="*/ 21595 w 21595"/>
                <a:gd name="T5" fmla="*/ 21599 h 21599"/>
              </a:gdLst>
              <a:ahLst/>
              <a:cxnLst>
                <a:cxn ang="0">
                  <a:pos x="T0" y="T1"/>
                </a:cxn>
                <a:cxn ang="0">
                  <a:pos x="T2" y="T3"/>
                </a:cxn>
                <a:cxn ang="0">
                  <a:pos x="T4" y="T5"/>
                </a:cxn>
              </a:cxnLst>
              <a:rect l="0" t="0" r="r" b="b"/>
              <a:pathLst>
                <a:path w="21595" h="21599" fill="none" extrusionOk="0">
                  <a:moveTo>
                    <a:pt x="-1" y="21154"/>
                  </a:moveTo>
                  <a:cubicBezTo>
                    <a:pt x="240" y="9459"/>
                    <a:pt x="9747" y="80"/>
                    <a:pt x="21444" y="-1"/>
                  </a:cubicBezTo>
                </a:path>
                <a:path w="21595" h="21599" stroke="0" extrusionOk="0">
                  <a:moveTo>
                    <a:pt x="-1" y="21154"/>
                  </a:moveTo>
                  <a:cubicBezTo>
                    <a:pt x="240" y="9459"/>
                    <a:pt x="9747" y="80"/>
                    <a:pt x="21444" y="-1"/>
                  </a:cubicBezTo>
                  <a:lnTo>
                    <a:pt x="21595" y="21599"/>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84216" tIns="42108" rIns="84216" bIns="42108"/>
            <a:lstStyle/>
            <a:p>
              <a:pPr defTabSz="456652"/>
              <a:endParaRPr lang="en-US">
                <a:solidFill>
                  <a:srgbClr val="000000"/>
                </a:solidFill>
                <a:latin typeface="Arial Narrow"/>
              </a:endParaRPr>
            </a:p>
          </p:txBody>
        </p:sp>
        <p:sp>
          <p:nvSpPr>
            <p:cNvPr id="150626" name="Arc 98"/>
            <p:cNvSpPr>
              <a:spLocks/>
            </p:cNvSpPr>
            <p:nvPr/>
          </p:nvSpPr>
          <p:spPr bwMode="auto">
            <a:xfrm>
              <a:off x="4421909" y="1727895"/>
              <a:ext cx="230909" cy="239613"/>
            </a:xfrm>
            <a:custGeom>
              <a:avLst/>
              <a:gdLst>
                <a:gd name="G0" fmla="+- 302 0 0"/>
                <a:gd name="G1" fmla="+- 21600 0 0"/>
                <a:gd name="G2" fmla="+- 21600 0 0"/>
                <a:gd name="T0" fmla="*/ 0 w 21897"/>
                <a:gd name="T1" fmla="*/ 2 h 21600"/>
                <a:gd name="T2" fmla="*/ 21897 w 21897"/>
                <a:gd name="T3" fmla="*/ 21147 h 21600"/>
                <a:gd name="T4" fmla="*/ 302 w 21897"/>
                <a:gd name="T5" fmla="*/ 21600 h 21600"/>
              </a:gdLst>
              <a:ahLst/>
              <a:cxnLst>
                <a:cxn ang="0">
                  <a:pos x="T0" y="T1"/>
                </a:cxn>
                <a:cxn ang="0">
                  <a:pos x="T2" y="T3"/>
                </a:cxn>
                <a:cxn ang="0">
                  <a:pos x="T4" y="T5"/>
                </a:cxn>
              </a:cxnLst>
              <a:rect l="0" t="0" r="r" b="b"/>
              <a:pathLst>
                <a:path w="21897" h="21600" fill="none" extrusionOk="0">
                  <a:moveTo>
                    <a:pt x="0" y="2"/>
                  </a:moveTo>
                  <a:cubicBezTo>
                    <a:pt x="100" y="0"/>
                    <a:pt x="201" y="-1"/>
                    <a:pt x="302" y="-1"/>
                  </a:cubicBezTo>
                  <a:cubicBezTo>
                    <a:pt x="12054" y="-1"/>
                    <a:pt x="21650" y="9396"/>
                    <a:pt x="21897" y="21146"/>
                  </a:cubicBezTo>
                </a:path>
                <a:path w="21897" h="21600" stroke="0" extrusionOk="0">
                  <a:moveTo>
                    <a:pt x="0" y="2"/>
                  </a:moveTo>
                  <a:cubicBezTo>
                    <a:pt x="100" y="0"/>
                    <a:pt x="201" y="-1"/>
                    <a:pt x="302" y="-1"/>
                  </a:cubicBezTo>
                  <a:cubicBezTo>
                    <a:pt x="12054" y="-1"/>
                    <a:pt x="21650" y="9396"/>
                    <a:pt x="21897" y="21146"/>
                  </a:cubicBezTo>
                  <a:lnTo>
                    <a:pt x="302" y="21600"/>
                  </a:lnTo>
                  <a:close/>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84216" tIns="42108" rIns="84216" bIns="42108"/>
            <a:lstStyle/>
            <a:p>
              <a:pPr defTabSz="456652"/>
              <a:endParaRPr lang="en-US">
                <a:solidFill>
                  <a:srgbClr val="000000"/>
                </a:solidFill>
                <a:latin typeface="Arial Narrow"/>
              </a:endParaRPr>
            </a:p>
          </p:txBody>
        </p:sp>
        <p:sp>
          <p:nvSpPr>
            <p:cNvPr id="150627" name="Line 99"/>
            <p:cNvSpPr>
              <a:spLocks noChangeShapeType="1"/>
            </p:cNvSpPr>
            <p:nvPr/>
          </p:nvSpPr>
          <p:spPr bwMode="auto">
            <a:xfrm flipH="1" flipV="1">
              <a:off x="4540250" y="1765102"/>
              <a:ext cx="27421" cy="1934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28" name="Freeform 100"/>
            <p:cNvSpPr>
              <a:spLocks/>
            </p:cNvSpPr>
            <p:nvPr/>
          </p:nvSpPr>
          <p:spPr bwMode="auto">
            <a:xfrm>
              <a:off x="4540250" y="1765102"/>
              <a:ext cx="57727" cy="50602"/>
            </a:xfrm>
            <a:custGeom>
              <a:avLst/>
              <a:gdLst>
                <a:gd name="T0" fmla="*/ 18 w 37"/>
                <a:gd name="T1" fmla="*/ 31 h 31"/>
                <a:gd name="T2" fmla="*/ 0 w 37"/>
                <a:gd name="T3" fmla="*/ 0 h 31"/>
                <a:gd name="T4" fmla="*/ 37 w 37"/>
                <a:gd name="T5" fmla="*/ 5 h 31"/>
                <a:gd name="T6" fmla="*/ 14 w 37"/>
                <a:gd name="T7" fmla="*/ 9 h 31"/>
                <a:gd name="T8" fmla="*/ 18 w 37"/>
                <a:gd name="T9" fmla="*/ 31 h 31"/>
              </a:gdLst>
              <a:ahLst/>
              <a:cxnLst>
                <a:cxn ang="0">
                  <a:pos x="T0" y="T1"/>
                </a:cxn>
                <a:cxn ang="0">
                  <a:pos x="T2" y="T3"/>
                </a:cxn>
                <a:cxn ang="0">
                  <a:pos x="T4" y="T5"/>
                </a:cxn>
                <a:cxn ang="0">
                  <a:pos x="T6" y="T7"/>
                </a:cxn>
                <a:cxn ang="0">
                  <a:pos x="T8" y="T9"/>
                </a:cxn>
              </a:cxnLst>
              <a:rect l="0" t="0" r="r" b="b"/>
              <a:pathLst>
                <a:path w="37" h="31">
                  <a:moveTo>
                    <a:pt x="18" y="31"/>
                  </a:moveTo>
                  <a:lnTo>
                    <a:pt x="0" y="0"/>
                  </a:lnTo>
                  <a:lnTo>
                    <a:pt x="37" y="5"/>
                  </a:lnTo>
                  <a:lnTo>
                    <a:pt x="14" y="9"/>
                  </a:lnTo>
                  <a:lnTo>
                    <a:pt x="18" y="31"/>
                  </a:lnTo>
                  <a:close/>
                </a:path>
              </a:pathLst>
            </a:custGeom>
            <a:solidFill>
              <a:srgbClr val="000000"/>
            </a:solidFill>
            <a:ln w="0">
              <a:solidFill>
                <a:srgbClr val="000000"/>
              </a:solidFill>
              <a:prstDash val="solid"/>
              <a:round/>
              <a:headEnd/>
              <a:tailEnd/>
            </a:ln>
          </p:spPr>
          <p:txBody>
            <a:bodyPr lIns="84216" tIns="42108" rIns="84216" bIns="42108"/>
            <a:lstStyle/>
            <a:p>
              <a:pPr defTabSz="456652"/>
              <a:endParaRPr lang="en-US">
                <a:solidFill>
                  <a:srgbClr val="000000"/>
                </a:solidFill>
                <a:latin typeface="Arial Narrow"/>
              </a:endParaRPr>
            </a:p>
          </p:txBody>
        </p:sp>
        <p:sp>
          <p:nvSpPr>
            <p:cNvPr id="150629" name="Line 101"/>
            <p:cNvSpPr>
              <a:spLocks noChangeShapeType="1"/>
            </p:cNvSpPr>
            <p:nvPr/>
          </p:nvSpPr>
          <p:spPr bwMode="auto">
            <a:xfrm flipV="1">
              <a:off x="4740853" y="1760638"/>
              <a:ext cx="25977" cy="14883"/>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30" name="Freeform 102"/>
            <p:cNvSpPr>
              <a:spLocks/>
            </p:cNvSpPr>
            <p:nvPr/>
          </p:nvSpPr>
          <p:spPr bwMode="auto">
            <a:xfrm>
              <a:off x="4710546" y="1760637"/>
              <a:ext cx="56285" cy="50602"/>
            </a:xfrm>
            <a:custGeom>
              <a:avLst/>
              <a:gdLst>
                <a:gd name="T0" fmla="*/ 0 w 36"/>
                <a:gd name="T1" fmla="*/ 2 h 30"/>
                <a:gd name="T2" fmla="*/ 36 w 36"/>
                <a:gd name="T3" fmla="*/ 0 h 30"/>
                <a:gd name="T4" fmla="*/ 16 w 36"/>
                <a:gd name="T5" fmla="*/ 30 h 30"/>
                <a:gd name="T6" fmla="*/ 22 w 36"/>
                <a:gd name="T7" fmla="*/ 7 h 30"/>
                <a:gd name="T8" fmla="*/ 0 w 36"/>
                <a:gd name="T9" fmla="*/ 2 h 30"/>
              </a:gdLst>
              <a:ahLst/>
              <a:cxnLst>
                <a:cxn ang="0">
                  <a:pos x="T0" y="T1"/>
                </a:cxn>
                <a:cxn ang="0">
                  <a:pos x="T2" y="T3"/>
                </a:cxn>
                <a:cxn ang="0">
                  <a:pos x="T4" y="T5"/>
                </a:cxn>
                <a:cxn ang="0">
                  <a:pos x="T6" y="T7"/>
                </a:cxn>
                <a:cxn ang="0">
                  <a:pos x="T8" y="T9"/>
                </a:cxn>
              </a:cxnLst>
              <a:rect l="0" t="0" r="r" b="b"/>
              <a:pathLst>
                <a:path w="36" h="30">
                  <a:moveTo>
                    <a:pt x="0" y="2"/>
                  </a:moveTo>
                  <a:lnTo>
                    <a:pt x="36" y="0"/>
                  </a:lnTo>
                  <a:lnTo>
                    <a:pt x="16" y="30"/>
                  </a:lnTo>
                  <a:lnTo>
                    <a:pt x="22" y="7"/>
                  </a:lnTo>
                  <a:lnTo>
                    <a:pt x="0" y="2"/>
                  </a:lnTo>
                  <a:close/>
                </a:path>
              </a:pathLst>
            </a:custGeom>
            <a:solidFill>
              <a:srgbClr val="000000"/>
            </a:solidFill>
            <a:ln w="0">
              <a:solidFill>
                <a:srgbClr val="000000"/>
              </a:solidFill>
              <a:prstDash val="solid"/>
              <a:round/>
              <a:headEnd/>
              <a:tailEnd/>
            </a:ln>
          </p:spPr>
          <p:txBody>
            <a:bodyPr lIns="84216" tIns="42108" rIns="84216" bIns="42108"/>
            <a:lstStyle/>
            <a:p>
              <a:pPr defTabSz="456652"/>
              <a:endParaRPr lang="en-US">
                <a:solidFill>
                  <a:srgbClr val="000000"/>
                </a:solidFill>
                <a:latin typeface="Arial Narrow"/>
              </a:endParaRPr>
            </a:p>
          </p:txBody>
        </p:sp>
        <p:sp>
          <p:nvSpPr>
            <p:cNvPr id="150631" name="Freeform 103"/>
            <p:cNvSpPr>
              <a:spLocks/>
            </p:cNvSpPr>
            <p:nvPr/>
          </p:nvSpPr>
          <p:spPr bwMode="auto">
            <a:xfrm>
              <a:off x="3749386" y="1713012"/>
              <a:ext cx="186171" cy="148828"/>
            </a:xfrm>
            <a:custGeom>
              <a:avLst/>
              <a:gdLst>
                <a:gd name="T0" fmla="*/ 43 w 117"/>
                <a:gd name="T1" fmla="*/ 0 h 90"/>
                <a:gd name="T2" fmla="*/ 28 w 117"/>
                <a:gd name="T3" fmla="*/ 4 h 90"/>
                <a:gd name="T4" fmla="*/ 14 w 117"/>
                <a:gd name="T5" fmla="*/ 14 h 90"/>
                <a:gd name="T6" fmla="*/ 4 w 117"/>
                <a:gd name="T7" fmla="*/ 28 h 90"/>
                <a:gd name="T8" fmla="*/ 0 w 117"/>
                <a:gd name="T9" fmla="*/ 45 h 90"/>
                <a:gd name="T10" fmla="*/ 4 w 117"/>
                <a:gd name="T11" fmla="*/ 62 h 90"/>
                <a:gd name="T12" fmla="*/ 14 w 117"/>
                <a:gd name="T13" fmla="*/ 76 h 90"/>
                <a:gd name="T14" fmla="*/ 28 w 117"/>
                <a:gd name="T15" fmla="*/ 86 h 90"/>
                <a:gd name="T16" fmla="*/ 45 w 117"/>
                <a:gd name="T17" fmla="*/ 90 h 90"/>
                <a:gd name="T18" fmla="*/ 62 w 117"/>
                <a:gd name="T19" fmla="*/ 86 h 90"/>
                <a:gd name="T20" fmla="*/ 76 w 117"/>
                <a:gd name="T21" fmla="*/ 76 h 90"/>
                <a:gd name="T22" fmla="*/ 86 w 117"/>
                <a:gd name="T23" fmla="*/ 64 h 90"/>
                <a:gd name="T24" fmla="*/ 90 w 117"/>
                <a:gd name="T25" fmla="*/ 50 h 90"/>
                <a:gd name="T26" fmla="*/ 90 w 117"/>
                <a:gd name="T27" fmla="*/ 48 h 90"/>
                <a:gd name="T28" fmla="*/ 93 w 117"/>
                <a:gd name="T29" fmla="*/ 36 h 90"/>
                <a:gd name="T30" fmla="*/ 98 w 117"/>
                <a:gd name="T31" fmla="*/ 28 h 90"/>
                <a:gd name="T32" fmla="*/ 107 w 117"/>
                <a:gd name="T33" fmla="*/ 23 h 90"/>
                <a:gd name="T34" fmla="*/ 117 w 117"/>
                <a:gd name="T35" fmla="*/ 21 h 90"/>
                <a:gd name="T36" fmla="*/ 114 w 117"/>
                <a:gd name="T37" fmla="*/ 0 h 90"/>
                <a:gd name="T38" fmla="*/ 100 w 117"/>
                <a:gd name="T39" fmla="*/ 2 h 90"/>
                <a:gd name="T40" fmla="*/ 84 w 117"/>
                <a:gd name="T41" fmla="*/ 14 h 90"/>
                <a:gd name="T42" fmla="*/ 72 w 117"/>
                <a:gd name="T43" fmla="*/ 26 h 90"/>
                <a:gd name="T44" fmla="*/ 69 w 117"/>
                <a:gd name="T45" fmla="*/ 45 h 90"/>
                <a:gd name="T46" fmla="*/ 62 w 117"/>
                <a:gd name="T47" fmla="*/ 62 h 90"/>
                <a:gd name="T48" fmla="*/ 55 w 117"/>
                <a:gd name="T49" fmla="*/ 66 h 90"/>
                <a:gd name="T50" fmla="*/ 45 w 117"/>
                <a:gd name="T51" fmla="*/ 69 h 90"/>
                <a:gd name="T52" fmla="*/ 35 w 117"/>
                <a:gd name="T53" fmla="*/ 66 h 90"/>
                <a:gd name="T54" fmla="*/ 28 w 117"/>
                <a:gd name="T55" fmla="*/ 62 h 90"/>
                <a:gd name="T56" fmla="*/ 24 w 117"/>
                <a:gd name="T57" fmla="*/ 55 h 90"/>
                <a:gd name="T58" fmla="*/ 21 w 117"/>
                <a:gd name="T59" fmla="*/ 45 h 90"/>
                <a:gd name="T60" fmla="*/ 24 w 117"/>
                <a:gd name="T61" fmla="*/ 35 h 90"/>
                <a:gd name="T62" fmla="*/ 28 w 117"/>
                <a:gd name="T63" fmla="*/ 28 h 90"/>
                <a:gd name="T64" fmla="*/ 35 w 117"/>
                <a:gd name="T65" fmla="*/ 24 h 90"/>
                <a:gd name="T66" fmla="*/ 47 w 117"/>
                <a:gd name="T67" fmla="*/ 21 h 90"/>
                <a:gd name="T68" fmla="*/ 43 w 117"/>
                <a:gd name="T6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 h="90">
                  <a:moveTo>
                    <a:pt x="43" y="0"/>
                  </a:moveTo>
                  <a:lnTo>
                    <a:pt x="28" y="4"/>
                  </a:lnTo>
                  <a:lnTo>
                    <a:pt x="14" y="14"/>
                  </a:lnTo>
                  <a:lnTo>
                    <a:pt x="4" y="28"/>
                  </a:lnTo>
                  <a:lnTo>
                    <a:pt x="0" y="45"/>
                  </a:lnTo>
                  <a:lnTo>
                    <a:pt x="4" y="62"/>
                  </a:lnTo>
                  <a:lnTo>
                    <a:pt x="14" y="76"/>
                  </a:lnTo>
                  <a:lnTo>
                    <a:pt x="28" y="86"/>
                  </a:lnTo>
                  <a:lnTo>
                    <a:pt x="45" y="90"/>
                  </a:lnTo>
                  <a:lnTo>
                    <a:pt x="62" y="86"/>
                  </a:lnTo>
                  <a:lnTo>
                    <a:pt x="76" y="76"/>
                  </a:lnTo>
                  <a:lnTo>
                    <a:pt x="86" y="64"/>
                  </a:lnTo>
                  <a:lnTo>
                    <a:pt x="90" y="50"/>
                  </a:lnTo>
                  <a:lnTo>
                    <a:pt x="90" y="48"/>
                  </a:lnTo>
                  <a:lnTo>
                    <a:pt x="93" y="36"/>
                  </a:lnTo>
                  <a:lnTo>
                    <a:pt x="98" y="28"/>
                  </a:lnTo>
                  <a:lnTo>
                    <a:pt x="107" y="23"/>
                  </a:lnTo>
                  <a:lnTo>
                    <a:pt x="117" y="21"/>
                  </a:lnTo>
                  <a:lnTo>
                    <a:pt x="114" y="0"/>
                  </a:lnTo>
                  <a:lnTo>
                    <a:pt x="100" y="2"/>
                  </a:lnTo>
                  <a:lnTo>
                    <a:pt x="84" y="14"/>
                  </a:lnTo>
                  <a:lnTo>
                    <a:pt x="72" y="26"/>
                  </a:lnTo>
                  <a:lnTo>
                    <a:pt x="69" y="45"/>
                  </a:lnTo>
                  <a:lnTo>
                    <a:pt x="62" y="62"/>
                  </a:lnTo>
                  <a:lnTo>
                    <a:pt x="55" y="66"/>
                  </a:lnTo>
                  <a:lnTo>
                    <a:pt x="45" y="69"/>
                  </a:lnTo>
                  <a:lnTo>
                    <a:pt x="35" y="66"/>
                  </a:lnTo>
                  <a:lnTo>
                    <a:pt x="28" y="62"/>
                  </a:lnTo>
                  <a:lnTo>
                    <a:pt x="24" y="55"/>
                  </a:lnTo>
                  <a:lnTo>
                    <a:pt x="21" y="45"/>
                  </a:lnTo>
                  <a:lnTo>
                    <a:pt x="24" y="35"/>
                  </a:lnTo>
                  <a:lnTo>
                    <a:pt x="28" y="28"/>
                  </a:lnTo>
                  <a:lnTo>
                    <a:pt x="35" y="24"/>
                  </a:lnTo>
                  <a:lnTo>
                    <a:pt x="47" y="21"/>
                  </a:lnTo>
                  <a:lnTo>
                    <a:pt x="43" y="0"/>
                  </a:lnTo>
                  <a:close/>
                </a:path>
              </a:pathLst>
            </a:custGeom>
            <a:solidFill>
              <a:srgbClr val="A1A1A1"/>
            </a:solidFill>
            <a:ln>
              <a:noFill/>
            </a:ln>
            <a:extLst>
              <a:ext uri="{91240B29-F687-4f45-9708-019B960494DF}">
                <a14:hiddenLine xmlns:a14="http://schemas.microsoft.com/office/drawing/2010/main" w="9525">
                  <a:solidFill>
                    <a:srgbClr val="000000"/>
                  </a:solidFill>
                  <a:round/>
                  <a:headEnd/>
                  <a:tailEnd/>
                </a14:hiddenLine>
              </a:ext>
            </a:extLst>
          </p:spPr>
          <p:txBody>
            <a:bodyPr lIns="84216" tIns="42108" rIns="84216" bIns="42108"/>
            <a:lstStyle/>
            <a:p>
              <a:pPr defTabSz="456652"/>
              <a:endParaRPr lang="en-US">
                <a:solidFill>
                  <a:srgbClr val="000000"/>
                </a:solidFill>
                <a:latin typeface="Arial Narrow"/>
              </a:endParaRPr>
            </a:p>
          </p:txBody>
        </p:sp>
        <p:sp>
          <p:nvSpPr>
            <p:cNvPr id="150632" name="Rectangle 104"/>
            <p:cNvSpPr>
              <a:spLocks noChangeArrowheads="1"/>
            </p:cNvSpPr>
            <p:nvPr/>
          </p:nvSpPr>
          <p:spPr bwMode="auto">
            <a:xfrm>
              <a:off x="4488296" y="1963043"/>
              <a:ext cx="324716" cy="101203"/>
            </a:xfrm>
            <a:prstGeom prst="rect">
              <a:avLst/>
            </a:prstGeom>
            <a:solidFill>
              <a:srgbClr val="C0C0C0"/>
            </a:solidFill>
            <a:ln w="0">
              <a:solidFill>
                <a:srgbClr val="000000"/>
              </a:solidFill>
              <a:miter lim="800000"/>
              <a:headEnd/>
              <a:tailEnd/>
            </a:ln>
          </p:spPr>
          <p:txBody>
            <a:bodyPr lIns="84216" tIns="42108" rIns="84216" bIns="42108"/>
            <a:lstStyle/>
            <a:p>
              <a:pPr defTabSz="456652"/>
              <a:endParaRPr lang="en-US">
                <a:solidFill>
                  <a:srgbClr val="000000"/>
                </a:solidFill>
                <a:latin typeface="Arial Narrow"/>
              </a:endParaRPr>
            </a:p>
          </p:txBody>
        </p:sp>
        <p:sp>
          <p:nvSpPr>
            <p:cNvPr id="150633" name="Line 105"/>
            <p:cNvSpPr>
              <a:spLocks noChangeShapeType="1"/>
            </p:cNvSpPr>
            <p:nvPr/>
          </p:nvSpPr>
          <p:spPr bwMode="auto">
            <a:xfrm>
              <a:off x="3896591" y="2363391"/>
              <a:ext cx="1444" cy="20687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34" name="Line 106"/>
            <p:cNvSpPr>
              <a:spLocks noChangeShapeType="1"/>
            </p:cNvSpPr>
            <p:nvPr/>
          </p:nvSpPr>
          <p:spPr bwMode="auto">
            <a:xfrm flipH="1">
              <a:off x="4302125" y="2363391"/>
              <a:ext cx="0" cy="20687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35" name="Line 107"/>
            <p:cNvSpPr>
              <a:spLocks noChangeShapeType="1"/>
            </p:cNvSpPr>
            <p:nvPr/>
          </p:nvSpPr>
          <p:spPr bwMode="auto">
            <a:xfrm>
              <a:off x="3909580" y="2454177"/>
              <a:ext cx="404091" cy="1488"/>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36" name="Rectangle 108"/>
            <p:cNvSpPr>
              <a:spLocks noChangeArrowheads="1"/>
            </p:cNvSpPr>
            <p:nvPr/>
          </p:nvSpPr>
          <p:spPr bwMode="auto">
            <a:xfrm>
              <a:off x="3987512" y="2418458"/>
              <a:ext cx="234038" cy="12311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800" dirty="0">
                  <a:solidFill>
                    <a:srgbClr val="000000"/>
                  </a:solidFill>
                  <a:latin typeface="Times New Roman" charset="0"/>
                </a:rPr>
                <a:t>4 </a:t>
              </a:r>
              <a:r>
                <a:rPr sz="800" noProof="1">
                  <a:solidFill>
                    <a:srgbClr val="000000"/>
                  </a:solidFill>
                  <a:latin typeface="Times New Roman" charset="0"/>
                </a:rPr>
                <a:t> km</a:t>
              </a:r>
              <a:endParaRPr sz="2400" noProof="1">
                <a:solidFill>
                  <a:srgbClr val="000000"/>
                </a:solidFill>
                <a:latin typeface="Times New Roman" charset="0"/>
              </a:endParaRPr>
            </a:p>
          </p:txBody>
        </p:sp>
        <p:sp>
          <p:nvSpPr>
            <p:cNvPr id="150637" name="Line 109"/>
            <p:cNvSpPr>
              <a:spLocks noChangeShapeType="1"/>
            </p:cNvSpPr>
            <p:nvPr/>
          </p:nvSpPr>
          <p:spPr bwMode="auto">
            <a:xfrm flipH="1">
              <a:off x="3799899" y="2591099"/>
              <a:ext cx="2886" cy="20389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38" name="Line 110"/>
            <p:cNvSpPr>
              <a:spLocks noChangeShapeType="1"/>
            </p:cNvSpPr>
            <p:nvPr/>
          </p:nvSpPr>
          <p:spPr bwMode="auto">
            <a:xfrm flipH="1">
              <a:off x="5433580" y="2591099"/>
              <a:ext cx="0" cy="20389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39" name="Line 111"/>
            <p:cNvSpPr>
              <a:spLocks noChangeShapeType="1"/>
            </p:cNvSpPr>
            <p:nvPr/>
          </p:nvSpPr>
          <p:spPr bwMode="auto">
            <a:xfrm flipV="1">
              <a:off x="3807114" y="2687836"/>
              <a:ext cx="1626466" cy="1489"/>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40" name="Rectangle 112"/>
            <p:cNvSpPr>
              <a:spLocks noChangeArrowheads="1"/>
            </p:cNvSpPr>
            <p:nvPr/>
          </p:nvSpPr>
          <p:spPr bwMode="auto">
            <a:xfrm>
              <a:off x="4443558" y="2628305"/>
              <a:ext cx="367088" cy="12311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800">
                  <a:solidFill>
                    <a:srgbClr val="000000"/>
                  </a:solidFill>
                  <a:latin typeface="Times New Roman" charset="0"/>
                </a:rPr>
                <a:t> ~14</a:t>
              </a:r>
              <a:r>
                <a:rPr sz="800" noProof="1">
                  <a:solidFill>
                    <a:srgbClr val="000000"/>
                  </a:solidFill>
                  <a:latin typeface="Times New Roman" charset="0"/>
                </a:rPr>
                <a:t> km</a:t>
              </a:r>
              <a:r>
                <a:rPr lang="en-US" sz="800">
                  <a:solidFill>
                    <a:srgbClr val="000000"/>
                  </a:solidFill>
                  <a:latin typeface="Times New Roman" charset="0"/>
                </a:rPr>
                <a:t> </a:t>
              </a:r>
              <a:endParaRPr sz="2400" noProof="1">
                <a:solidFill>
                  <a:srgbClr val="000000"/>
                </a:solidFill>
                <a:latin typeface="Times New Roman" charset="0"/>
              </a:endParaRPr>
            </a:p>
          </p:txBody>
        </p:sp>
        <p:sp>
          <p:nvSpPr>
            <p:cNvPr id="150641" name="Line 113"/>
            <p:cNvSpPr>
              <a:spLocks noChangeShapeType="1"/>
            </p:cNvSpPr>
            <p:nvPr/>
          </p:nvSpPr>
          <p:spPr bwMode="auto">
            <a:xfrm>
              <a:off x="4890944" y="2373809"/>
              <a:ext cx="1443" cy="2068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42" name="Line 114"/>
            <p:cNvSpPr>
              <a:spLocks noChangeShapeType="1"/>
            </p:cNvSpPr>
            <p:nvPr/>
          </p:nvSpPr>
          <p:spPr bwMode="auto">
            <a:xfrm flipH="1">
              <a:off x="5296477" y="2373809"/>
              <a:ext cx="0" cy="20687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43" name="Line 115"/>
            <p:cNvSpPr>
              <a:spLocks noChangeShapeType="1"/>
            </p:cNvSpPr>
            <p:nvPr/>
          </p:nvSpPr>
          <p:spPr bwMode="auto">
            <a:xfrm>
              <a:off x="4903932" y="2464594"/>
              <a:ext cx="404091" cy="1489"/>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lIns="84216" tIns="42108" rIns="84216" bIns="42108"/>
            <a:lstStyle/>
            <a:p>
              <a:pPr defTabSz="456652"/>
              <a:endParaRPr lang="en-US">
                <a:solidFill>
                  <a:srgbClr val="000000"/>
                </a:solidFill>
                <a:latin typeface="Arial Narrow"/>
              </a:endParaRPr>
            </a:p>
          </p:txBody>
        </p:sp>
        <p:sp>
          <p:nvSpPr>
            <p:cNvPr id="150644" name="Rectangle 116"/>
            <p:cNvSpPr>
              <a:spLocks noChangeArrowheads="1"/>
            </p:cNvSpPr>
            <p:nvPr/>
          </p:nvSpPr>
          <p:spPr bwMode="auto">
            <a:xfrm>
              <a:off x="4981864" y="2428876"/>
              <a:ext cx="234038" cy="12311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800">
                  <a:solidFill>
                    <a:srgbClr val="000000"/>
                  </a:solidFill>
                  <a:latin typeface="Times New Roman" charset="0"/>
                </a:rPr>
                <a:t>4 </a:t>
              </a:r>
              <a:r>
                <a:rPr sz="800" noProof="1">
                  <a:solidFill>
                    <a:srgbClr val="000000"/>
                  </a:solidFill>
                  <a:latin typeface="Times New Roman" charset="0"/>
                </a:rPr>
                <a:t> km</a:t>
              </a:r>
              <a:endParaRPr sz="2400" noProof="1">
                <a:solidFill>
                  <a:srgbClr val="000000"/>
                </a:solidFill>
                <a:latin typeface="Times New Roman" charset="0"/>
              </a:endParaRPr>
            </a:p>
          </p:txBody>
        </p:sp>
        <p:grpSp>
          <p:nvGrpSpPr>
            <p:cNvPr id="5" name="Group 117"/>
            <p:cNvGrpSpPr>
              <a:grpSpLocks/>
            </p:cNvGrpSpPr>
            <p:nvPr/>
          </p:nvGrpSpPr>
          <p:grpSpPr bwMode="auto">
            <a:xfrm>
              <a:off x="2319194" y="4557117"/>
              <a:ext cx="4755281" cy="156270"/>
              <a:chOff x="1607" y="2912"/>
              <a:chExt cx="3295" cy="105"/>
            </a:xfrm>
          </p:grpSpPr>
          <p:sp>
            <p:nvSpPr>
              <p:cNvPr id="150646" name="Line 118"/>
              <p:cNvSpPr>
                <a:spLocks noChangeShapeType="1"/>
              </p:cNvSpPr>
              <p:nvPr/>
            </p:nvSpPr>
            <p:spPr bwMode="auto">
              <a:xfrm>
                <a:off x="1607" y="2912"/>
                <a:ext cx="2" cy="10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defTabSz="456652"/>
                <a:endParaRPr lang="en-US">
                  <a:solidFill>
                    <a:srgbClr val="000000"/>
                  </a:solidFill>
                  <a:latin typeface="Arial Narrow"/>
                </a:endParaRPr>
              </a:p>
            </p:txBody>
          </p:sp>
          <p:sp>
            <p:nvSpPr>
              <p:cNvPr id="150647" name="Line 119"/>
              <p:cNvSpPr>
                <a:spLocks noChangeShapeType="1"/>
              </p:cNvSpPr>
              <p:nvPr/>
            </p:nvSpPr>
            <p:spPr bwMode="auto">
              <a:xfrm flipH="1">
                <a:off x="4902" y="2912"/>
                <a:ext cx="0" cy="10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defTabSz="456652"/>
                <a:endParaRPr lang="en-US">
                  <a:solidFill>
                    <a:srgbClr val="000000"/>
                  </a:solidFill>
                  <a:latin typeface="Arial Narrow"/>
                </a:endParaRPr>
              </a:p>
            </p:txBody>
          </p:sp>
          <p:sp>
            <p:nvSpPr>
              <p:cNvPr id="150648" name="Line 120"/>
              <p:cNvSpPr>
                <a:spLocks noChangeShapeType="1"/>
              </p:cNvSpPr>
              <p:nvPr/>
            </p:nvSpPr>
            <p:spPr bwMode="auto">
              <a:xfrm>
                <a:off x="1607" y="2962"/>
                <a:ext cx="3295" cy="1"/>
              </a:xfrm>
              <a:prstGeom prst="line">
                <a:avLst/>
              </a:prstGeom>
              <a:noFill/>
              <a:ln w="0">
                <a:solidFill>
                  <a:srgbClr val="000000"/>
                </a:solidFill>
                <a:round/>
                <a:headEnd type="stealth" w="med" len="med"/>
                <a:tailEnd type="stealth" w="med" len="med"/>
              </a:ln>
              <a:extLst>
                <a:ext uri="{909E8E84-426E-40dd-AFC4-6F175D3DCCD1}">
                  <a14:hiddenFill xmlns:a14="http://schemas.microsoft.com/office/drawing/2010/main">
                    <a:noFill/>
                  </a14:hiddenFill>
                </a:ext>
              </a:extLst>
            </p:spPr>
            <p:txBody>
              <a:bodyPr/>
              <a:lstStyle/>
              <a:p>
                <a:pPr defTabSz="456652"/>
                <a:endParaRPr lang="en-US">
                  <a:solidFill>
                    <a:srgbClr val="000000"/>
                  </a:solidFill>
                  <a:latin typeface="Arial Narrow"/>
                </a:endParaRPr>
              </a:p>
            </p:txBody>
          </p:sp>
          <p:sp>
            <p:nvSpPr>
              <p:cNvPr id="150649" name="Rectangle 121"/>
              <p:cNvSpPr>
                <a:spLocks noChangeArrowheads="1"/>
              </p:cNvSpPr>
              <p:nvPr/>
            </p:nvSpPr>
            <p:spPr bwMode="auto">
              <a:xfrm>
                <a:off x="3146" y="2923"/>
                <a:ext cx="349" cy="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800" dirty="0">
                    <a:solidFill>
                      <a:srgbClr val="000000"/>
                    </a:solidFill>
                    <a:latin typeface="Times New Roman" charset="0"/>
                  </a:rPr>
                  <a:t> ~20-34</a:t>
                </a:r>
                <a:r>
                  <a:rPr sz="800" noProof="1">
                    <a:solidFill>
                      <a:srgbClr val="000000"/>
                    </a:solidFill>
                    <a:latin typeface="Times New Roman" charset="0"/>
                  </a:rPr>
                  <a:t> km</a:t>
                </a:r>
                <a:r>
                  <a:rPr lang="en-US" sz="800" dirty="0">
                    <a:solidFill>
                      <a:srgbClr val="000000"/>
                    </a:solidFill>
                    <a:latin typeface="Times New Roman" charset="0"/>
                  </a:rPr>
                  <a:t> </a:t>
                </a:r>
                <a:endParaRPr sz="2400" noProof="1">
                  <a:solidFill>
                    <a:srgbClr val="000000"/>
                  </a:solidFill>
                  <a:latin typeface="Times New Roman" charset="0"/>
                </a:endParaRPr>
              </a:p>
            </p:txBody>
          </p:sp>
        </p:grpSp>
        <p:sp>
          <p:nvSpPr>
            <p:cNvPr id="150605" name="Rectangle 77"/>
            <p:cNvSpPr>
              <a:spLocks noChangeArrowheads="1"/>
            </p:cNvSpPr>
            <p:nvPr/>
          </p:nvSpPr>
          <p:spPr bwMode="auto">
            <a:xfrm>
              <a:off x="3223384" y="4342805"/>
              <a:ext cx="447238" cy="1231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800" dirty="0">
                  <a:solidFill>
                    <a:srgbClr val="000000"/>
                  </a:solidFill>
                  <a:latin typeface="Times New Roman" charset="0"/>
                </a:rPr>
                <a:t> 7.0-14</a:t>
              </a:r>
              <a:r>
                <a:rPr sz="800" noProof="1">
                  <a:solidFill>
                    <a:srgbClr val="000000"/>
                  </a:solidFill>
                  <a:latin typeface="Times New Roman" charset="0"/>
                </a:rPr>
                <a:t> km</a:t>
              </a:r>
              <a:endParaRPr sz="2400" noProof="1">
                <a:solidFill>
                  <a:srgbClr val="000000"/>
                </a:solidFill>
                <a:latin typeface="Times New Roman" charset="0"/>
              </a:endParaRPr>
            </a:p>
          </p:txBody>
        </p:sp>
        <p:sp>
          <p:nvSpPr>
            <p:cNvPr id="150609" name="Rectangle 81"/>
            <p:cNvSpPr>
              <a:spLocks noChangeArrowheads="1"/>
            </p:cNvSpPr>
            <p:nvPr/>
          </p:nvSpPr>
          <p:spPr bwMode="auto">
            <a:xfrm>
              <a:off x="5781781" y="4342805"/>
              <a:ext cx="447238" cy="1231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927313"/>
              <a:r>
                <a:rPr lang="en-US" sz="800" dirty="0">
                  <a:solidFill>
                    <a:srgbClr val="000000"/>
                  </a:solidFill>
                  <a:latin typeface="Times New Roman" charset="0"/>
                </a:rPr>
                <a:t> 7.0-14</a:t>
              </a:r>
              <a:r>
                <a:rPr sz="800" noProof="1">
                  <a:solidFill>
                    <a:srgbClr val="000000"/>
                  </a:solidFill>
                  <a:latin typeface="Times New Roman" charset="0"/>
                </a:rPr>
                <a:t> km</a:t>
              </a:r>
              <a:endParaRPr sz="2400" noProof="1">
                <a:solidFill>
                  <a:srgbClr val="000000"/>
                </a:solidFill>
                <a:latin typeface="Times New Roman" charset="0"/>
              </a:endParaRPr>
            </a:p>
          </p:txBody>
        </p:sp>
      </p:grpSp>
      <p:sp>
        <p:nvSpPr>
          <p:cNvPr id="4" name="Slide Number Placeholder 3"/>
          <p:cNvSpPr>
            <a:spLocks noGrp="1"/>
          </p:cNvSpPr>
          <p:nvPr>
            <p:ph type="sldNum" sz="quarter" idx="4294967295"/>
          </p:nvPr>
        </p:nvSpPr>
        <p:spPr>
          <a:xfrm>
            <a:off x="8610602" y="6559676"/>
            <a:ext cx="558800" cy="365125"/>
          </a:xfrm>
          <a:prstGeom prst="rect">
            <a:avLst/>
          </a:prstGeom>
        </p:spPr>
        <p:txBody>
          <a:bodyPr/>
          <a:lstStyle/>
          <a:p>
            <a:fld id="{7586C337-8AE5-014D-AE28-6ACA93FDD6FB}" type="slidenum">
              <a:rPr lang="en-US" smtClean="0">
                <a:solidFill>
                  <a:prstClr val="black">
                    <a:tint val="75000"/>
                  </a:prstClr>
                </a:solidFill>
              </a:rPr>
              <a:pPr/>
              <a:t>52</a:t>
            </a:fld>
            <a:endParaRPr lang="en-US" dirty="0">
              <a:solidFill>
                <a:prstClr val="black">
                  <a:tint val="75000"/>
                </a:prstClr>
              </a:solidFill>
            </a:endParaRPr>
          </a:p>
        </p:txBody>
      </p:sp>
      <p:pic>
        <p:nvPicPr>
          <p:cNvPr id="123" name="Picture 122" descr="lumi_new2.eps"/>
          <p:cNvPicPr>
            <a:picLocks noChangeAspect="1"/>
          </p:cNvPicPr>
          <p:nvPr/>
        </p:nvPicPr>
        <p:blipFill>
          <a:blip r:embed="rId2"/>
          <a:stretch>
            <a:fillRect/>
          </a:stretch>
        </p:blipFill>
        <p:spPr>
          <a:xfrm>
            <a:off x="5667542" y="1101450"/>
            <a:ext cx="3387619" cy="2371333"/>
          </a:xfrm>
          <a:prstGeom prst="rect">
            <a:avLst/>
          </a:prstGeom>
        </p:spPr>
      </p:pic>
      <p:sp>
        <p:nvSpPr>
          <p:cNvPr id="120" name="TextBox 119"/>
          <p:cNvSpPr txBox="1"/>
          <p:nvPr/>
        </p:nvSpPr>
        <p:spPr>
          <a:xfrm>
            <a:off x="6400801" y="711200"/>
            <a:ext cx="2507962" cy="523220"/>
          </a:xfrm>
          <a:prstGeom prst="rect">
            <a:avLst/>
          </a:prstGeom>
          <a:solidFill>
            <a:srgbClr val="F2F2F2"/>
          </a:solidFill>
          <a:effectLst>
            <a:outerShdw blurRad="50800" dist="38100" dir="2700000" algn="tl" rotWithShape="0">
              <a:prstClr val="black">
                <a:alpha val="40000"/>
              </a:prstClr>
            </a:outerShdw>
          </a:effectLst>
        </p:spPr>
        <p:txBody>
          <a:bodyPr wrap="square" lIns="91328" tIns="45666" rIns="91328" bIns="45666" rtlCol="0">
            <a:spAutoFit/>
          </a:bodyPr>
          <a:lstStyle/>
          <a:p>
            <a:pPr defTabSz="456652"/>
            <a:r>
              <a:rPr lang="en-US" sz="1400" dirty="0">
                <a:solidFill>
                  <a:prstClr val="black"/>
                </a:solidFill>
              </a:rPr>
              <a:t>Need to operate at</a:t>
            </a:r>
          </a:p>
          <a:p>
            <a:pPr defTabSz="456652"/>
            <a:r>
              <a:rPr lang="en-US" sz="1400" dirty="0">
                <a:solidFill>
                  <a:prstClr val="black"/>
                </a:solidFill>
              </a:rPr>
              <a:t>lower than nominal energy</a:t>
            </a:r>
          </a:p>
        </p:txBody>
      </p:sp>
      <p:pic>
        <p:nvPicPr>
          <p:cNvPr id="124" name="Picture 123" descr="Screen Shot 2012-08-19 at 9.37.33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72" y="3415119"/>
            <a:ext cx="2143668" cy="973829"/>
          </a:xfrm>
          <a:prstGeom prst="rect">
            <a:avLst/>
          </a:prstGeom>
          <a:solidFill>
            <a:schemeClr val="bg1">
              <a:lumMod val="95000"/>
            </a:schemeClr>
          </a:solidFill>
        </p:spPr>
      </p:pic>
    </p:spTree>
    <p:extLst>
      <p:ext uri="{BB962C8B-B14F-4D97-AF65-F5344CB8AC3E}">
        <p14:creationId xmlns:p14="http://schemas.microsoft.com/office/powerpoint/2010/main" val="3981875763"/>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0" y="482607"/>
            <a:ext cx="9144000" cy="6493213"/>
          </a:xfrm>
          <a:prstGeom prst="rect">
            <a:avLst/>
          </a:prstGeom>
        </p:spPr>
      </p:pic>
      <p:pic>
        <p:nvPicPr>
          <p:cNvPr id="3" name="Picture 2" descr="clic-profil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8792" y="2400300"/>
            <a:ext cx="2501901" cy="1676400"/>
          </a:xfrm>
          <a:prstGeom prst="rect">
            <a:avLst/>
          </a:prstGeom>
        </p:spPr>
      </p:pic>
      <p:sp>
        <p:nvSpPr>
          <p:cNvPr id="4" name="Slide Number Placeholder 3"/>
          <p:cNvSpPr>
            <a:spLocks noGrp="1"/>
          </p:cNvSpPr>
          <p:nvPr>
            <p:ph type="sldNum" sz="quarter" idx="4294967295"/>
          </p:nvPr>
        </p:nvSpPr>
        <p:spPr>
          <a:xfrm>
            <a:off x="6108700" y="6356476"/>
            <a:ext cx="2133600" cy="365125"/>
          </a:xfrm>
          <a:prstGeom prst="rect">
            <a:avLst/>
          </a:prstGeom>
        </p:spPr>
        <p:txBody>
          <a:bodyPr/>
          <a:lstStyle/>
          <a:p>
            <a:pPr fontAlgn="base">
              <a:spcBef>
                <a:spcPct val="0"/>
              </a:spcBef>
              <a:spcAft>
                <a:spcPct val="0"/>
              </a:spcAft>
            </a:pPr>
            <a:fld id="{7FAA5BBC-A80E-B143-9FDB-149ED2838ED2}" type="slidenum">
              <a:rPr lang="en-GB" smtClean="0">
                <a:solidFill>
                  <a:srgbClr val="000000"/>
                </a:solidFill>
                <a:latin typeface="Times New Roman" pitchFamily="18" charset="0"/>
              </a:rPr>
              <a:pPr fontAlgn="base">
                <a:spcBef>
                  <a:spcPct val="0"/>
                </a:spcBef>
                <a:spcAft>
                  <a:spcPct val="0"/>
                </a:spcAft>
              </a:pPr>
              <a:t>53</a:t>
            </a:fld>
            <a:endParaRPr lang="en-GB" dirty="0">
              <a:solidFill>
                <a:srgbClr val="000000"/>
              </a:solidFill>
              <a:latin typeface="Times New Roman" pitchFamily="18" charset="0"/>
            </a:endParaRPr>
          </a:p>
        </p:txBody>
      </p:sp>
      <p:pic>
        <p:nvPicPr>
          <p:cNvPr id="8" name="Image 3" descr="Figure9-3.tif"/>
          <p:cNvPicPr>
            <a:picLocks noGrp="1"/>
          </p:cNvPicPr>
          <p:nvPr>
            <p:ph idx="1"/>
          </p:nvPr>
        </p:nvPicPr>
        <p:blipFill>
          <a:blip r:embed="rId6" cstate="print"/>
          <a:stretch>
            <a:fillRect/>
          </a:stretch>
        </p:blipFill>
        <p:spPr>
          <a:xfrm>
            <a:off x="6667503" y="4784586"/>
            <a:ext cx="2477718" cy="1571764"/>
          </a:xfrm>
          <a:prstGeom prst="rect">
            <a:avLst/>
          </a:prstGeom>
          <a:ln>
            <a:noFill/>
          </a:ln>
        </p:spPr>
      </p:pic>
      <p:sp>
        <p:nvSpPr>
          <p:cNvPr id="10" name="TextBox 9"/>
          <p:cNvSpPr txBox="1"/>
          <p:nvPr/>
        </p:nvSpPr>
        <p:spPr>
          <a:xfrm>
            <a:off x="6042498" y="4076838"/>
            <a:ext cx="3102720" cy="307777"/>
          </a:xfrm>
          <a:prstGeom prst="rect">
            <a:avLst/>
          </a:prstGeom>
          <a:solidFill>
            <a:schemeClr val="accent1">
              <a:lumMod val="20000"/>
              <a:lumOff val="80000"/>
            </a:schemeClr>
          </a:solidFill>
        </p:spPr>
        <p:txBody>
          <a:bodyPr wrap="square" lIns="91328" tIns="45666" rIns="91328" bIns="45666" rtlCol="0">
            <a:spAutoFit/>
          </a:bodyPr>
          <a:lstStyle/>
          <a:p>
            <a:pPr fontAlgn="base">
              <a:spcBef>
                <a:spcPct val="0"/>
              </a:spcBef>
              <a:spcAft>
                <a:spcPct val="0"/>
              </a:spcAft>
            </a:pPr>
            <a:r>
              <a:rPr lang="en-US" sz="1400" dirty="0">
                <a:solidFill>
                  <a:srgbClr val="000000"/>
                </a:solidFill>
              </a:rPr>
              <a:t>Tunnel implementations  (laser straight)</a:t>
            </a:r>
          </a:p>
        </p:txBody>
      </p:sp>
      <p:sp>
        <p:nvSpPr>
          <p:cNvPr id="11" name="TextBox 10"/>
          <p:cNvSpPr txBox="1"/>
          <p:nvPr/>
        </p:nvSpPr>
        <p:spPr>
          <a:xfrm>
            <a:off x="6136279" y="6356488"/>
            <a:ext cx="3013715" cy="307777"/>
          </a:xfrm>
          <a:prstGeom prst="rect">
            <a:avLst/>
          </a:prstGeom>
          <a:solidFill>
            <a:schemeClr val="accent1">
              <a:lumMod val="20000"/>
              <a:lumOff val="80000"/>
            </a:schemeClr>
          </a:solidFill>
        </p:spPr>
        <p:txBody>
          <a:bodyPr wrap="square" lIns="91328" tIns="45666" rIns="91328" bIns="45666" rtlCol="0">
            <a:spAutoFit/>
          </a:bodyPr>
          <a:lstStyle/>
          <a:p>
            <a:pPr defTabSz="456652"/>
            <a:r>
              <a:rPr lang="en-US" sz="1400" dirty="0">
                <a:solidFill>
                  <a:srgbClr val="000000"/>
                </a:solidFill>
              </a:rPr>
              <a:t>Central MDI &amp; Interaction Region</a:t>
            </a:r>
          </a:p>
        </p:txBody>
      </p:sp>
      <p:sp>
        <p:nvSpPr>
          <p:cNvPr id="12" name="Title 1"/>
          <p:cNvSpPr>
            <a:spLocks noGrp="1"/>
          </p:cNvSpPr>
          <p:nvPr>
            <p:ph type="title"/>
          </p:nvPr>
        </p:nvSpPr>
        <p:spPr>
          <a:xfrm>
            <a:off x="798528" y="-76200"/>
            <a:ext cx="7566923" cy="616022"/>
          </a:xfrm>
        </p:spPr>
        <p:txBody>
          <a:bodyPr>
            <a:noAutofit/>
          </a:bodyPr>
          <a:lstStyle/>
          <a:p>
            <a:r>
              <a:rPr lang="en-US" sz="3600" dirty="0"/>
              <a:t>CLIC near CERN</a:t>
            </a:r>
          </a:p>
        </p:txBody>
      </p:sp>
    </p:spTree>
    <p:custDataLst>
      <p:tags r:id="rId1"/>
    </p:custDataLst>
    <p:extLst>
      <p:ext uri="{BB962C8B-B14F-4D97-AF65-F5344CB8AC3E}">
        <p14:creationId xmlns:p14="http://schemas.microsoft.com/office/powerpoint/2010/main" val="862909441"/>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600" dirty="0"/>
              <a:t>Implementation issues </a:t>
            </a:r>
          </a:p>
        </p:txBody>
      </p:sp>
      <p:graphicFrame>
        <p:nvGraphicFramePr>
          <p:cNvPr id="2" name="Diagram 1"/>
          <p:cNvGraphicFramePr/>
          <p:nvPr>
            <p:extLst>
              <p:ext uri="{D42A27DB-BD31-4B8C-83A1-F6EECF244321}">
                <p14:modId xmlns:p14="http://schemas.microsoft.com/office/powerpoint/2010/main" val="1985285844"/>
              </p:ext>
            </p:extLst>
          </p:nvPr>
        </p:nvGraphicFramePr>
        <p:xfrm>
          <a:off x="406400" y="928692"/>
          <a:ext cx="8293100" cy="5580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4294967295"/>
          </p:nvPr>
        </p:nvSpPr>
        <p:spPr>
          <a:xfrm>
            <a:off x="8572502" y="6508876"/>
            <a:ext cx="558800" cy="365125"/>
          </a:xfrm>
          <a:prstGeom prst="rect">
            <a:avLst/>
          </a:prstGeom>
        </p:spPr>
        <p:txBody>
          <a:bodyPr/>
          <a:lstStyle/>
          <a:p>
            <a:fld id="{7586C337-8AE5-014D-AE28-6ACA93FDD6FB}"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3660554092"/>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Schedule first two stages</a:t>
            </a:r>
          </a:p>
        </p:txBody>
      </p:sp>
      <p:sp>
        <p:nvSpPr>
          <p:cNvPr id="4" name="Slide Number Placeholder 3"/>
          <p:cNvSpPr>
            <a:spLocks noGrp="1"/>
          </p:cNvSpPr>
          <p:nvPr>
            <p:ph type="sldNum" sz="quarter" idx="12"/>
          </p:nvPr>
        </p:nvSpPr>
        <p:spPr/>
        <p:txBody>
          <a:bodyPr/>
          <a:lstStyle/>
          <a:p>
            <a:fld id="{0D1D6AF9-1F0E-2547-B7C2-EBD1501318D2}" type="slidenum">
              <a:rPr lang="en-US" smtClean="0">
                <a:solidFill>
                  <a:prstClr val="black">
                    <a:tint val="75000"/>
                  </a:prstClr>
                </a:solidFill>
              </a:rPr>
              <a:pPr/>
              <a:t>55</a:t>
            </a:fld>
            <a:endParaRPr lang="en-US">
              <a:solidFill>
                <a:prstClr val="black">
                  <a:tint val="75000"/>
                </a:prstClr>
              </a:solidFill>
            </a:endParaRPr>
          </a:p>
        </p:txBody>
      </p:sp>
      <p:pic>
        <p:nvPicPr>
          <p:cNvPr id="3" name="Picture 2"/>
          <p:cNvPicPr>
            <a:picLocks noChangeAspect="1"/>
          </p:cNvPicPr>
          <p:nvPr/>
        </p:nvPicPr>
        <p:blipFill>
          <a:blip r:embed="rId2"/>
          <a:stretch>
            <a:fillRect/>
          </a:stretch>
        </p:blipFill>
        <p:spPr>
          <a:xfrm>
            <a:off x="613791" y="800100"/>
            <a:ext cx="8131394" cy="5067300"/>
          </a:xfrm>
          <a:prstGeom prst="rect">
            <a:avLst/>
          </a:prstGeom>
        </p:spPr>
      </p:pic>
      <p:cxnSp>
        <p:nvCxnSpPr>
          <p:cNvPr id="7" name="Straight Arrow Connector 6"/>
          <p:cNvCxnSpPr/>
          <p:nvPr/>
        </p:nvCxnSpPr>
        <p:spPr>
          <a:xfrm>
            <a:off x="285750" y="1629839"/>
            <a:ext cx="0" cy="783167"/>
          </a:xfrm>
          <a:prstGeom prst="straightConnector1">
            <a:avLst/>
          </a:prstGeom>
          <a:ln w="1905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9" y="2339054"/>
            <a:ext cx="591987" cy="369223"/>
          </a:xfrm>
          <a:prstGeom prst="rect">
            <a:avLst/>
          </a:prstGeom>
          <a:noFill/>
        </p:spPr>
        <p:txBody>
          <a:bodyPr wrap="none" lIns="91328" tIns="45666" rIns="91328" bIns="45666" rtlCol="0">
            <a:spAutoFit/>
          </a:bodyPr>
          <a:lstStyle/>
          <a:p>
            <a:pPr defTabSz="456652"/>
            <a:r>
              <a:rPr lang="en-US" dirty="0" smtClean="0">
                <a:solidFill>
                  <a:prstClr val="black"/>
                </a:solidFill>
              </a:rPr>
              <a:t>year</a:t>
            </a:r>
            <a:endParaRPr lang="en-US" dirty="0">
              <a:solidFill>
                <a:prstClr val="black"/>
              </a:solidFill>
            </a:endParaRPr>
          </a:p>
        </p:txBody>
      </p:sp>
      <p:sp>
        <p:nvSpPr>
          <p:cNvPr id="9" name="TextBox 8"/>
          <p:cNvSpPr txBox="1"/>
          <p:nvPr/>
        </p:nvSpPr>
        <p:spPr>
          <a:xfrm>
            <a:off x="6517297" y="609707"/>
            <a:ext cx="2096245" cy="369223"/>
          </a:xfrm>
          <a:prstGeom prst="rect">
            <a:avLst/>
          </a:prstGeom>
          <a:noFill/>
        </p:spPr>
        <p:txBody>
          <a:bodyPr wrap="none" lIns="91328" tIns="45666" rIns="91328" bIns="45666" rtlCol="0">
            <a:spAutoFit/>
          </a:bodyPr>
          <a:lstStyle/>
          <a:p>
            <a:pPr defTabSz="456652"/>
            <a:r>
              <a:rPr lang="en-US" dirty="0" err="1">
                <a:solidFill>
                  <a:prstClr val="black"/>
                </a:solidFill>
              </a:rPr>
              <a:t>c</a:t>
            </a:r>
            <a:r>
              <a:rPr lang="en-US" dirty="0" err="1" smtClean="0">
                <a:solidFill>
                  <a:prstClr val="black"/>
                </a:solidFill>
              </a:rPr>
              <a:t>oord</a:t>
            </a:r>
            <a:r>
              <a:rPr lang="en-US" dirty="0" smtClean="0">
                <a:solidFill>
                  <a:prstClr val="black"/>
                </a:solidFill>
              </a:rPr>
              <a:t>. along collider</a:t>
            </a:r>
            <a:endParaRPr lang="en-US" dirty="0">
              <a:solidFill>
                <a:prstClr val="black"/>
              </a:solidFill>
            </a:endParaRPr>
          </a:p>
        </p:txBody>
      </p:sp>
      <p:cxnSp>
        <p:nvCxnSpPr>
          <p:cNvPr id="10" name="Straight Arrow Connector 9"/>
          <p:cNvCxnSpPr/>
          <p:nvPr/>
        </p:nvCxnSpPr>
        <p:spPr>
          <a:xfrm>
            <a:off x="7004041" y="1041398"/>
            <a:ext cx="1174750" cy="0"/>
          </a:xfrm>
          <a:prstGeom prst="straightConnector1">
            <a:avLst/>
          </a:prstGeom>
          <a:ln w="19050" cmpd="sng">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339087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Costs</a:t>
            </a:r>
          </a:p>
        </p:txBody>
      </p:sp>
      <p:sp>
        <p:nvSpPr>
          <p:cNvPr id="4" name="Slide Number Placeholder 3"/>
          <p:cNvSpPr>
            <a:spLocks noGrp="1"/>
          </p:cNvSpPr>
          <p:nvPr>
            <p:ph type="sldNum" sz="quarter" idx="12"/>
          </p:nvPr>
        </p:nvSpPr>
        <p:spPr/>
        <p:txBody>
          <a:bodyPr/>
          <a:lstStyle/>
          <a:p>
            <a:fld id="{0D1D6AF9-1F0E-2547-B7C2-EBD1501318D2}" type="slidenum">
              <a:rPr lang="en-US" smtClean="0"/>
              <a:pPr/>
              <a:t>56</a:t>
            </a:fld>
            <a:endParaRPr lang="en-US"/>
          </a:p>
        </p:txBody>
      </p:sp>
      <p:pic>
        <p:nvPicPr>
          <p:cNvPr id="5" name="Picture 4"/>
          <p:cNvPicPr>
            <a:picLocks noChangeAspect="1"/>
          </p:cNvPicPr>
          <p:nvPr/>
        </p:nvPicPr>
        <p:blipFill>
          <a:blip r:embed="rId2"/>
          <a:stretch>
            <a:fillRect/>
          </a:stretch>
        </p:blipFill>
        <p:spPr>
          <a:xfrm>
            <a:off x="25400" y="736600"/>
            <a:ext cx="9144000" cy="4734922"/>
          </a:xfrm>
          <a:prstGeom prst="rect">
            <a:avLst/>
          </a:prstGeom>
        </p:spPr>
      </p:pic>
      <p:sp>
        <p:nvSpPr>
          <p:cNvPr id="6" name="Content Placeholder 2"/>
          <p:cNvSpPr>
            <a:spLocks noGrp="1"/>
          </p:cNvSpPr>
          <p:nvPr>
            <p:ph idx="1"/>
          </p:nvPr>
        </p:nvSpPr>
        <p:spPr>
          <a:xfrm>
            <a:off x="444500" y="5012131"/>
            <a:ext cx="8229600" cy="1379281"/>
          </a:xfrm>
          <a:solidFill>
            <a:schemeClr val="bg1">
              <a:lumMod val="95000"/>
            </a:schemeClr>
          </a:solidFill>
        </p:spPr>
        <p:txBody>
          <a:bodyPr>
            <a:normAutofit fontScale="47500" lnSpcReduction="20000"/>
          </a:bodyPr>
          <a:lstStyle/>
          <a:p>
            <a:pPr marL="0" indent="0">
              <a:buNone/>
            </a:pPr>
            <a:r>
              <a:rPr lang="en-US" dirty="0" smtClean="0"/>
              <a:t>First to second stage: 4 MCHF/</a:t>
            </a:r>
            <a:r>
              <a:rPr lang="en-US" dirty="0" err="1" smtClean="0"/>
              <a:t>GeV</a:t>
            </a:r>
            <a:r>
              <a:rPr lang="en-US" dirty="0" smtClean="0"/>
              <a:t> (i.e. initial costs are very significant) </a:t>
            </a:r>
          </a:p>
          <a:p>
            <a:pPr marL="0" indent="0">
              <a:buNone/>
            </a:pPr>
            <a:endParaRPr lang="en-US" dirty="0" smtClean="0"/>
          </a:p>
          <a:p>
            <a:pPr marL="0" indent="0">
              <a:buNone/>
            </a:pPr>
            <a:r>
              <a:rPr lang="en-US" dirty="0" smtClean="0"/>
              <a:t>Caveats: </a:t>
            </a:r>
          </a:p>
          <a:p>
            <a:pPr marL="399570" lvl="1" indent="0">
              <a:buNone/>
            </a:pPr>
            <a:r>
              <a:rPr lang="en-US" dirty="0" smtClean="0"/>
              <a:t>Uncertainties 20-25%</a:t>
            </a:r>
          </a:p>
          <a:p>
            <a:pPr marL="399570" lvl="1" indent="0">
              <a:buNone/>
            </a:pPr>
            <a:r>
              <a:rPr lang="en-US" dirty="0" smtClean="0"/>
              <a:t>Possible savings around 10% </a:t>
            </a:r>
          </a:p>
          <a:p>
            <a:pPr marL="399570" lvl="1" indent="0">
              <a:buNone/>
            </a:pPr>
            <a:r>
              <a:rPr lang="en-US" dirty="0" smtClean="0"/>
              <a:t>However – first stage not </a:t>
            </a:r>
            <a:r>
              <a:rPr lang="en-US" dirty="0" err="1" smtClean="0"/>
              <a:t>optimised</a:t>
            </a:r>
            <a:r>
              <a:rPr lang="en-US" dirty="0" smtClean="0"/>
              <a:t> (work for next phase), parameters largely defined for 3 </a:t>
            </a:r>
            <a:r>
              <a:rPr lang="en-US" dirty="0" err="1" smtClean="0"/>
              <a:t>TeV</a:t>
            </a:r>
            <a:r>
              <a:rPr lang="en-US" dirty="0" smtClean="0"/>
              <a:t> final stage </a:t>
            </a:r>
            <a:endParaRPr lang="en-US" dirty="0"/>
          </a:p>
        </p:txBody>
      </p:sp>
    </p:spTree>
    <p:extLst>
      <p:ext uri="{BB962C8B-B14F-4D97-AF65-F5344CB8AC3E}">
        <p14:creationId xmlns:p14="http://schemas.microsoft.com/office/powerpoint/2010/main" val="4004967587"/>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7843" y="1049845"/>
            <a:ext cx="9144000" cy="5808155"/>
          </a:xfrm>
          <a:prstGeom prst="rect">
            <a:avLst/>
          </a:prstGeom>
        </p:spPr>
      </p:pic>
      <p:sp>
        <p:nvSpPr>
          <p:cNvPr id="413" name="Title 412"/>
          <p:cNvSpPr>
            <a:spLocks noGrp="1"/>
          </p:cNvSpPr>
          <p:nvPr>
            <p:ph type="title"/>
          </p:nvPr>
        </p:nvSpPr>
        <p:spPr>
          <a:xfrm>
            <a:off x="2353982" y="130"/>
            <a:ext cx="5913718" cy="785813"/>
          </a:xfrm>
        </p:spPr>
        <p:txBody>
          <a:bodyPr>
            <a:normAutofit/>
          </a:bodyPr>
          <a:lstStyle/>
          <a:p>
            <a:r>
              <a:rPr lang="en-US" sz="3600" dirty="0"/>
              <a:t>CLIC project time-line </a:t>
            </a:r>
          </a:p>
        </p:txBody>
      </p:sp>
      <p:pic>
        <p:nvPicPr>
          <p:cNvPr id="2" name="Picture 1"/>
          <p:cNvPicPr>
            <a:picLocks noChangeAspect="1"/>
          </p:cNvPicPr>
          <p:nvPr/>
        </p:nvPicPr>
        <p:blipFill>
          <a:blip r:embed="rId4"/>
          <a:stretch>
            <a:fillRect/>
          </a:stretch>
        </p:blipFill>
        <p:spPr>
          <a:xfrm>
            <a:off x="81214" y="12401"/>
            <a:ext cx="2819400" cy="1088371"/>
          </a:xfrm>
          <a:prstGeom prst="rect">
            <a:avLst/>
          </a:prstGeom>
        </p:spPr>
      </p:pic>
    </p:spTree>
    <p:extLst>
      <p:ext uri="{BB962C8B-B14F-4D97-AF65-F5344CB8AC3E}">
        <p14:creationId xmlns:p14="http://schemas.microsoft.com/office/powerpoint/2010/main" val="3033034376"/>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1772816"/>
            <a:ext cx="7560840" cy="1938992"/>
          </a:xfrm>
          <a:prstGeom prst="rect">
            <a:avLst/>
          </a:prstGeom>
          <a:noFill/>
        </p:spPr>
        <p:txBody>
          <a:bodyPr wrap="square" rtlCol="0">
            <a:spAutoFit/>
          </a:bodyPr>
          <a:lstStyle/>
          <a:p>
            <a:r>
              <a:rPr lang="en-GB" sz="2000" dirty="0" smtClean="0"/>
              <a:t>Not the main line but a growing theme – applying CLIC technology to other projects.</a:t>
            </a:r>
          </a:p>
          <a:p>
            <a:endParaRPr lang="en-GB" sz="2000" dirty="0"/>
          </a:p>
          <a:p>
            <a:r>
              <a:rPr lang="en-GB" sz="2000" dirty="0" smtClean="0"/>
              <a:t>I will now show a few slides on a proton cancer therapy application.  </a:t>
            </a:r>
          </a:p>
          <a:p>
            <a:endParaRPr lang="en-GB" sz="2000" dirty="0"/>
          </a:p>
          <a:p>
            <a:r>
              <a:rPr lang="en-GB" sz="2000" dirty="0" smtClean="0"/>
              <a:t>But we try to work more and more with XFELs, Compton sources etc.</a:t>
            </a:r>
            <a:endParaRPr lang="en-GB" sz="2000" dirty="0"/>
          </a:p>
        </p:txBody>
      </p:sp>
    </p:spTree>
    <p:extLst>
      <p:ext uri="{BB962C8B-B14F-4D97-AF65-F5344CB8AC3E}">
        <p14:creationId xmlns:p14="http://schemas.microsoft.com/office/powerpoint/2010/main" val="136075419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fr-CH" smtClean="0">
                <a:solidFill>
                  <a:srgbClr val="FFFFFF"/>
                </a:solidFill>
              </a:rPr>
              <a:t>CLIC Workshop - UA -31.1.13</a:t>
            </a:r>
            <a:endParaRPr lang="en-GB">
              <a:solidFill>
                <a:srgbClr val="FFFFFF"/>
              </a:solidFill>
            </a:endParaRPr>
          </a:p>
        </p:txBody>
      </p:sp>
      <p:sp>
        <p:nvSpPr>
          <p:cNvPr id="5" name="Slide Number Placeholder 4"/>
          <p:cNvSpPr>
            <a:spLocks noGrp="1"/>
          </p:cNvSpPr>
          <p:nvPr>
            <p:ph type="sldNum" sz="quarter" idx="12"/>
          </p:nvPr>
        </p:nvSpPr>
        <p:spPr/>
        <p:txBody>
          <a:bodyPr/>
          <a:lstStyle>
            <a:lvl1pPr eaLnBrk="0" hangingPunct="0">
              <a:defRPr sz="2400" b="1">
                <a:solidFill>
                  <a:schemeClr val="folHlink"/>
                </a:solidFill>
                <a:latin typeface="Arial" pitchFamily="34" charset="0"/>
                <a:ea typeface="ＭＳ Ｐゴシック" pitchFamily="34" charset="-128"/>
              </a:defRPr>
            </a:lvl1pPr>
            <a:lvl2pPr marL="742950" indent="-285750" eaLnBrk="0" hangingPunct="0">
              <a:defRPr sz="2400" b="1">
                <a:solidFill>
                  <a:schemeClr val="folHlink"/>
                </a:solidFill>
                <a:latin typeface="Arial" pitchFamily="34" charset="0"/>
                <a:ea typeface="ＭＳ Ｐゴシック" pitchFamily="34" charset="-128"/>
              </a:defRPr>
            </a:lvl2pPr>
            <a:lvl3pPr marL="1143000" indent="-228600" eaLnBrk="0" hangingPunct="0">
              <a:defRPr sz="2400" b="1">
                <a:solidFill>
                  <a:schemeClr val="folHlink"/>
                </a:solidFill>
                <a:latin typeface="Arial" pitchFamily="34" charset="0"/>
                <a:ea typeface="ＭＳ Ｐゴシック" pitchFamily="34" charset="-128"/>
              </a:defRPr>
            </a:lvl3pPr>
            <a:lvl4pPr marL="1600200" indent="-228600" eaLnBrk="0" hangingPunct="0">
              <a:defRPr sz="2400" b="1">
                <a:solidFill>
                  <a:schemeClr val="folHlink"/>
                </a:solidFill>
                <a:latin typeface="Arial" pitchFamily="34" charset="0"/>
                <a:ea typeface="ＭＳ Ｐゴシック" pitchFamily="34" charset="-128"/>
              </a:defRPr>
            </a:lvl4pPr>
            <a:lvl5pPr marL="2057400" indent="-228600" eaLnBrk="0" hangingPunct="0">
              <a:defRPr sz="2400" b="1">
                <a:solidFill>
                  <a:schemeClr val="folHlink"/>
                </a:solidFill>
                <a:latin typeface="Arial" pitchFamily="34" charset="0"/>
                <a:ea typeface="ＭＳ Ｐゴシック" pitchFamily="34" charset="-128"/>
              </a:defRPr>
            </a:lvl5pPr>
            <a:lvl6pPr marL="2514600" indent="-228600" algn="ctr" eaLnBrk="0" fontAlgn="base" hangingPunct="0">
              <a:spcBef>
                <a:spcPct val="50000"/>
              </a:spcBef>
              <a:spcAft>
                <a:spcPct val="0"/>
              </a:spcAft>
              <a:defRPr sz="2400" b="1">
                <a:solidFill>
                  <a:schemeClr val="folHlink"/>
                </a:solidFill>
                <a:latin typeface="Arial" pitchFamily="34" charset="0"/>
                <a:ea typeface="ＭＳ Ｐゴシック" pitchFamily="34" charset="-128"/>
              </a:defRPr>
            </a:lvl6pPr>
            <a:lvl7pPr marL="2971800" indent="-228600" algn="ctr" eaLnBrk="0" fontAlgn="base" hangingPunct="0">
              <a:spcBef>
                <a:spcPct val="50000"/>
              </a:spcBef>
              <a:spcAft>
                <a:spcPct val="0"/>
              </a:spcAft>
              <a:defRPr sz="2400" b="1">
                <a:solidFill>
                  <a:schemeClr val="folHlink"/>
                </a:solidFill>
                <a:latin typeface="Arial" pitchFamily="34" charset="0"/>
                <a:ea typeface="ＭＳ Ｐゴシック" pitchFamily="34" charset="-128"/>
              </a:defRPr>
            </a:lvl7pPr>
            <a:lvl8pPr marL="3429000" indent="-228600" algn="ctr" eaLnBrk="0" fontAlgn="base" hangingPunct="0">
              <a:spcBef>
                <a:spcPct val="50000"/>
              </a:spcBef>
              <a:spcAft>
                <a:spcPct val="0"/>
              </a:spcAft>
              <a:defRPr sz="2400" b="1">
                <a:solidFill>
                  <a:schemeClr val="folHlink"/>
                </a:solidFill>
                <a:latin typeface="Arial" pitchFamily="34" charset="0"/>
                <a:ea typeface="ＭＳ Ｐゴシック" pitchFamily="34" charset="-128"/>
              </a:defRPr>
            </a:lvl8pPr>
            <a:lvl9pPr marL="3886200" indent="-228600" algn="ctr" eaLnBrk="0" fontAlgn="base" hangingPunct="0">
              <a:spcBef>
                <a:spcPct val="50000"/>
              </a:spcBef>
              <a:spcAft>
                <a:spcPct val="0"/>
              </a:spcAft>
              <a:defRPr sz="2400" b="1">
                <a:solidFill>
                  <a:schemeClr val="folHlink"/>
                </a:solidFill>
                <a:latin typeface="Arial" pitchFamily="34" charset="0"/>
                <a:ea typeface="ＭＳ Ｐゴシック" pitchFamily="34" charset="-128"/>
              </a:defRPr>
            </a:lvl9pPr>
          </a:lstStyle>
          <a:p>
            <a:pPr eaLnBrk="1" hangingPunct="1"/>
            <a:fld id="{0BA54BF7-FD7F-44D0-B2E1-A0C7058C1F98}" type="slidenum">
              <a:rPr lang="en-GB" sz="1000" b="0">
                <a:solidFill>
                  <a:srgbClr val="FFFFFF"/>
                </a:solidFill>
                <a:latin typeface="Arial Unicode MS" pitchFamily="34" charset="-128"/>
              </a:rPr>
              <a:pPr eaLnBrk="1" hangingPunct="1"/>
              <a:t>59</a:t>
            </a:fld>
            <a:endParaRPr lang="en-GB" sz="1000" b="0">
              <a:solidFill>
                <a:srgbClr val="FFFFFF"/>
              </a:solidFill>
              <a:latin typeface="Arial Unicode MS" pitchFamily="34" charset="-128"/>
            </a:endParaRPr>
          </a:p>
        </p:txBody>
      </p:sp>
      <p:pic>
        <p:nvPicPr>
          <p:cNvPr id="32771" name="Picture 3"/>
          <p:cNvPicPr>
            <a:picLocks noChangeAspect="1" noChangeArrowheads="1"/>
          </p:cNvPicPr>
          <p:nvPr/>
        </p:nvPicPr>
        <p:blipFill>
          <a:blip r:embed="rId2">
            <a:extLst>
              <a:ext uri="{28A0092B-C50C-407E-A947-70E740481C1C}">
                <a14:useLocalDpi xmlns:a14="http://schemas.microsoft.com/office/drawing/2010/main" val="0"/>
              </a:ext>
            </a:extLst>
          </a:blip>
          <a:srcRect l="14563" t="15878" r="13676" b="27509"/>
          <a:stretch>
            <a:fillRect/>
          </a:stretch>
        </p:blipFill>
        <p:spPr bwMode="auto">
          <a:xfrm>
            <a:off x="5" y="1089031"/>
            <a:ext cx="9020175" cy="569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bwMode="auto">
          <a:xfrm>
            <a:off x="1143000" y="41275"/>
            <a:ext cx="7772400" cy="831850"/>
          </a:xfrm>
          <a:prstGeom prst="rect">
            <a:avLst/>
          </a:prstGeom>
          <a:gradFill rotWithShape="0">
            <a:gsLst>
              <a:gs pos="0">
                <a:schemeClr val="accent2"/>
              </a:gs>
              <a:gs pos="100000">
                <a:schemeClr val="accent2">
                  <a:gamma/>
                  <a:tint val="52941"/>
                  <a:invGamma/>
                </a:schemeClr>
              </a:gs>
            </a:gsLst>
            <a:lin ang="0" scaled="1"/>
          </a:gradFill>
          <a:ln w="9525">
            <a:noFill/>
            <a:miter lim="800000"/>
            <a:headEnd/>
            <a:tailEnd/>
          </a:ln>
          <a:effectLst/>
        </p:spPr>
        <p:txBody>
          <a:bodyPr lIns="92075" tIns="46038" rIns="92075" bIns="46038" anchor="ctr">
            <a:spAutoFit/>
          </a:bodyPr>
          <a:lstStyle>
            <a:lvl1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mj-lt"/>
                <a:ea typeface="ＭＳ Ｐゴシック" charset="0"/>
                <a:cs typeface="ＭＳ Ｐゴシック" charset="0"/>
              </a:defRPr>
            </a:lvl1pPr>
            <a:lvl2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Arial" charset="0"/>
                <a:ea typeface="ＭＳ Ｐゴシック" charset="0"/>
                <a:cs typeface="ＭＳ Ｐゴシック" charset="0"/>
              </a:defRPr>
            </a:lvl2pPr>
            <a:lvl3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Arial" charset="0"/>
                <a:ea typeface="ＭＳ Ｐゴシック" charset="0"/>
                <a:cs typeface="ＭＳ Ｐゴシック" charset="0"/>
              </a:defRPr>
            </a:lvl3pPr>
            <a:lvl4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Arial" charset="0"/>
                <a:ea typeface="ＭＳ Ｐゴシック" charset="0"/>
                <a:cs typeface="ＭＳ Ｐゴシック" charset="0"/>
              </a:defRPr>
            </a:lvl4pPr>
            <a:lvl5pPr algn="r" rtl="0" eaLnBrk="0" fontAlgn="base" hangingPunct="0">
              <a:spcBef>
                <a:spcPct val="0"/>
              </a:spcBef>
              <a:spcAft>
                <a:spcPct val="0"/>
              </a:spcAft>
              <a:defRPr sz="2400" b="1" i="1">
                <a:solidFill>
                  <a:schemeClr val="folHlink"/>
                </a:solidFill>
                <a:effectLst>
                  <a:outerShdw blurRad="38100" dist="38100" dir="2700000" algn="tl">
                    <a:srgbClr val="000000"/>
                  </a:outerShdw>
                </a:effectLst>
                <a:latin typeface="Arial" charset="0"/>
                <a:ea typeface="ＭＳ Ｐゴシック" charset="0"/>
                <a:cs typeface="ＭＳ Ｐゴシック" charset="0"/>
              </a:defRPr>
            </a:lvl5pPr>
            <a:lvl6pPr marL="457200" algn="r" rtl="0" fontAlgn="base">
              <a:spcBef>
                <a:spcPct val="0"/>
              </a:spcBef>
              <a:spcAft>
                <a:spcPct val="0"/>
              </a:spcAft>
              <a:defRPr sz="2400" b="1" i="1">
                <a:solidFill>
                  <a:schemeClr val="folHlink"/>
                </a:solidFill>
                <a:effectLst>
                  <a:outerShdw blurRad="38100" dist="38100" dir="2700000" algn="tl">
                    <a:srgbClr val="000000"/>
                  </a:outerShdw>
                </a:effectLst>
                <a:latin typeface="Arial" charset="0"/>
              </a:defRPr>
            </a:lvl6pPr>
            <a:lvl7pPr marL="914400" algn="r" rtl="0" fontAlgn="base">
              <a:spcBef>
                <a:spcPct val="0"/>
              </a:spcBef>
              <a:spcAft>
                <a:spcPct val="0"/>
              </a:spcAft>
              <a:defRPr sz="2400" b="1" i="1">
                <a:solidFill>
                  <a:schemeClr val="folHlink"/>
                </a:solidFill>
                <a:effectLst>
                  <a:outerShdw blurRad="38100" dist="38100" dir="2700000" algn="tl">
                    <a:srgbClr val="000000"/>
                  </a:outerShdw>
                </a:effectLst>
                <a:latin typeface="Arial" charset="0"/>
              </a:defRPr>
            </a:lvl7pPr>
            <a:lvl8pPr marL="1371600" algn="r" rtl="0" fontAlgn="base">
              <a:spcBef>
                <a:spcPct val="0"/>
              </a:spcBef>
              <a:spcAft>
                <a:spcPct val="0"/>
              </a:spcAft>
              <a:defRPr sz="2400" b="1" i="1">
                <a:solidFill>
                  <a:schemeClr val="folHlink"/>
                </a:solidFill>
                <a:effectLst>
                  <a:outerShdw blurRad="38100" dist="38100" dir="2700000" algn="tl">
                    <a:srgbClr val="000000"/>
                  </a:outerShdw>
                </a:effectLst>
                <a:latin typeface="Arial" charset="0"/>
              </a:defRPr>
            </a:lvl8pPr>
            <a:lvl9pPr marL="1828800" algn="r" rtl="0" fontAlgn="base">
              <a:spcBef>
                <a:spcPct val="0"/>
              </a:spcBef>
              <a:spcAft>
                <a:spcPct val="0"/>
              </a:spcAft>
              <a:defRPr sz="2400" b="1" i="1">
                <a:solidFill>
                  <a:schemeClr val="folHlink"/>
                </a:solidFill>
                <a:effectLst>
                  <a:outerShdw blurRad="38100" dist="38100" dir="2700000" algn="tl">
                    <a:srgbClr val="000000"/>
                  </a:outerShdw>
                </a:effectLst>
                <a:latin typeface="Arial" charset="0"/>
              </a:defRPr>
            </a:lvl9pPr>
          </a:lstStyle>
          <a:p>
            <a:pPr defTabSz="914400">
              <a:defRPr/>
            </a:pPr>
            <a:r>
              <a:rPr lang="it-IT" dirty="0" smtClean="0">
                <a:solidFill>
                  <a:srgbClr val="FFFF00"/>
                </a:solidFill>
              </a:rPr>
              <a:t> Design </a:t>
            </a:r>
            <a:r>
              <a:rPr lang="it-IT" dirty="0" err="1" smtClean="0">
                <a:solidFill>
                  <a:srgbClr val="FFFF00"/>
                </a:solidFill>
              </a:rPr>
              <a:t>project</a:t>
            </a:r>
            <a:r>
              <a:rPr lang="it-IT" dirty="0" smtClean="0">
                <a:solidFill>
                  <a:srgbClr val="FFFF00"/>
                </a:solidFill>
              </a:rPr>
              <a:t>  B: </a:t>
            </a:r>
            <a:r>
              <a:rPr lang="it-IT" dirty="0" err="1" smtClean="0">
                <a:solidFill>
                  <a:srgbClr val="FFFF00"/>
                </a:solidFill>
              </a:rPr>
              <a:t>cyclinac</a:t>
            </a:r>
            <a:r>
              <a:rPr lang="it-IT" dirty="0" smtClean="0">
                <a:solidFill>
                  <a:srgbClr val="FFFF00"/>
                </a:solidFill>
              </a:rPr>
              <a:t> for single-room      </a:t>
            </a:r>
            <a:r>
              <a:rPr lang="it-IT" dirty="0" err="1" smtClean="0">
                <a:solidFill>
                  <a:srgbClr val="FFFF00"/>
                </a:solidFill>
              </a:rPr>
              <a:t>proton</a:t>
            </a:r>
            <a:r>
              <a:rPr lang="it-IT" dirty="0" smtClean="0">
                <a:solidFill>
                  <a:srgbClr val="FFFF00"/>
                </a:solidFill>
              </a:rPr>
              <a:t> </a:t>
            </a:r>
            <a:r>
              <a:rPr lang="it-IT" dirty="0" err="1" smtClean="0">
                <a:solidFill>
                  <a:srgbClr val="FFFF00"/>
                </a:solidFill>
              </a:rPr>
              <a:t>facility</a:t>
            </a:r>
            <a:r>
              <a:rPr lang="it-IT" dirty="0" smtClean="0">
                <a:solidFill>
                  <a:srgbClr val="FFFF00"/>
                </a:solidFill>
              </a:rPr>
              <a:t> </a:t>
            </a:r>
            <a:endParaRPr lang="en-GB" dirty="0">
              <a:solidFill>
                <a:srgbClr val="FFFF00"/>
              </a:solidFill>
            </a:endParaRPr>
          </a:p>
        </p:txBody>
      </p:sp>
    </p:spTree>
    <p:extLst>
      <p:ext uri="{BB962C8B-B14F-4D97-AF65-F5344CB8AC3E}">
        <p14:creationId xmlns:p14="http://schemas.microsoft.com/office/powerpoint/2010/main" val="202261881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4471"/>
            <a:ext cx="9144000" cy="4972911"/>
          </a:xfrm>
          <a:prstGeom prst="rect">
            <a:avLst/>
          </a:prstGeom>
        </p:spPr>
      </p:pic>
      <p:sp>
        <p:nvSpPr>
          <p:cNvPr id="8" name="Title 7"/>
          <p:cNvSpPr>
            <a:spLocks noGrp="1"/>
          </p:cNvSpPr>
          <p:nvPr>
            <p:ph type="title"/>
          </p:nvPr>
        </p:nvSpPr>
        <p:spPr>
          <a:xfrm>
            <a:off x="815467" y="0"/>
            <a:ext cx="7566923" cy="616022"/>
          </a:xfrm>
        </p:spPr>
        <p:txBody>
          <a:bodyPr>
            <a:noAutofit/>
          </a:bodyPr>
          <a:lstStyle/>
          <a:p>
            <a:r>
              <a:rPr lang="en-US" sz="3600" dirty="0"/>
              <a:t>CLIC Layout at 3 TeV</a:t>
            </a:r>
          </a:p>
        </p:txBody>
      </p:sp>
      <p:sp>
        <p:nvSpPr>
          <p:cNvPr id="10" name="Rectangle 3"/>
          <p:cNvSpPr>
            <a:spLocks noChangeArrowheads="1"/>
          </p:cNvSpPr>
          <p:nvPr/>
        </p:nvSpPr>
        <p:spPr bwMode="auto">
          <a:xfrm>
            <a:off x="3345952" y="723902"/>
            <a:ext cx="1315269" cy="738646"/>
          </a:xfrm>
          <a:prstGeom prst="rect">
            <a:avLst/>
          </a:prstGeom>
          <a:solidFill>
            <a:schemeClr val="bg1">
              <a:lumMod val="95000"/>
            </a:schemeClr>
          </a:solidFill>
          <a:ln w="0">
            <a:noFill/>
            <a:miter lim="800000"/>
            <a:headEnd/>
            <a:tailEnd/>
          </a:ln>
          <a:effectLst>
            <a:outerShdw blurRad="50800" dist="38100" dir="2700000" algn="tl" rotWithShape="0">
              <a:srgbClr val="000000">
                <a:alpha val="43000"/>
              </a:srgbClr>
            </a:outerShdw>
          </a:effectLst>
        </p:spPr>
        <p:txBody>
          <a:bodyPr wrap="square" lIns="91310" tIns="45657" rIns="91310" bIns="45657">
            <a:prstTxWarp prst="textNoShape">
              <a:avLst/>
            </a:prstTxWarp>
            <a:spAutoFit/>
          </a:bodyPr>
          <a:lstStyle/>
          <a:p>
            <a:pPr defTabSz="912567">
              <a:defRPr/>
            </a:pPr>
            <a:r>
              <a:rPr lang="en-US" sz="1400" b="1" dirty="0">
                <a:solidFill>
                  <a:srgbClr val="0000FF"/>
                </a:solidFill>
              </a:rPr>
              <a:t>Drive Beam Generation Complex</a:t>
            </a:r>
          </a:p>
        </p:txBody>
      </p:sp>
      <p:sp>
        <p:nvSpPr>
          <p:cNvPr id="11" name="Rectangle 3"/>
          <p:cNvSpPr>
            <a:spLocks noChangeArrowheads="1"/>
          </p:cNvSpPr>
          <p:nvPr/>
        </p:nvSpPr>
        <p:spPr bwMode="auto">
          <a:xfrm>
            <a:off x="688529" y="5749082"/>
            <a:ext cx="1150923" cy="738646"/>
          </a:xfrm>
          <a:prstGeom prst="rect">
            <a:avLst/>
          </a:prstGeom>
          <a:solidFill>
            <a:schemeClr val="bg1">
              <a:lumMod val="95000"/>
            </a:schemeClr>
          </a:solidFill>
          <a:ln w="0">
            <a:noFill/>
            <a:miter lim="800000"/>
            <a:headEnd/>
            <a:tailEnd/>
          </a:ln>
          <a:effectLst>
            <a:outerShdw blurRad="50800" dist="38100" dir="2700000">
              <a:srgbClr val="000000">
                <a:alpha val="43000"/>
              </a:srgbClr>
            </a:outerShdw>
          </a:effectLst>
        </p:spPr>
        <p:txBody>
          <a:bodyPr lIns="91310" tIns="45657" rIns="91310" bIns="45657">
            <a:prstTxWarp prst="textNoShape">
              <a:avLst/>
            </a:prstTxWarp>
            <a:spAutoFit/>
          </a:bodyPr>
          <a:lstStyle/>
          <a:p>
            <a:pPr defTabSz="912567">
              <a:defRPr/>
            </a:pPr>
            <a:r>
              <a:rPr lang="en-US" sz="1400" b="1" dirty="0">
                <a:solidFill>
                  <a:srgbClr val="0000FF"/>
                </a:solidFill>
              </a:rPr>
              <a:t>Main Beam Generation Complex</a:t>
            </a:r>
          </a:p>
        </p:txBody>
      </p:sp>
      <p:sp>
        <p:nvSpPr>
          <p:cNvPr id="9" name="Slide Number Placeholder 8"/>
          <p:cNvSpPr>
            <a:spLocks noGrp="1"/>
          </p:cNvSpPr>
          <p:nvPr>
            <p:ph type="sldNum" sz="quarter" idx="12"/>
          </p:nvPr>
        </p:nvSpPr>
        <p:spPr/>
        <p:txBody>
          <a:bodyPr/>
          <a:lstStyle/>
          <a:p>
            <a:fld id="{0D1D6AF9-1F0E-2547-B7C2-EBD1501318D2}" type="slidenum">
              <a:rPr lang="en-US" smtClean="0">
                <a:solidFill>
                  <a:prstClr val="black">
                    <a:tint val="75000"/>
                  </a:prstClr>
                </a:solidFill>
              </a:rPr>
              <a:pPr/>
              <a:t>6</a:t>
            </a:fld>
            <a:endParaRPr lang="en-US">
              <a:solidFill>
                <a:prstClr val="black">
                  <a:tint val="75000"/>
                </a:prstClr>
              </a:solidFill>
            </a:endParaRPr>
          </a:p>
        </p:txBody>
      </p:sp>
    </p:spTree>
    <p:extLst>
      <p:ext uri="{BB962C8B-B14F-4D97-AF65-F5344CB8AC3E}">
        <p14:creationId xmlns:p14="http://schemas.microsoft.com/office/powerpoint/2010/main" val="3301415514"/>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32877" y="1395582"/>
            <a:ext cx="9093581" cy="5147113"/>
            <a:chOff x="32847" y="1395577"/>
            <a:chExt cx="9093581" cy="5147113"/>
          </a:xfrm>
        </p:grpSpPr>
        <p:grpSp>
          <p:nvGrpSpPr>
            <p:cNvPr id="5" name="Group 4"/>
            <p:cNvGrpSpPr>
              <a:grpSpLocks noChangeAspect="1"/>
            </p:cNvGrpSpPr>
            <p:nvPr/>
          </p:nvGrpSpPr>
          <p:grpSpPr>
            <a:xfrm>
              <a:off x="32847" y="1395577"/>
              <a:ext cx="9093581" cy="5147113"/>
              <a:chOff x="564913" y="1030513"/>
              <a:chExt cx="8547002" cy="4837740"/>
            </a:xfrm>
          </p:grpSpPr>
          <p:pic>
            <p:nvPicPr>
              <p:cNvPr id="6" name="Content Placeholder 6" descr="Picture1.png"/>
              <p:cNvPicPr>
                <a:picLocks noChangeAspect="1"/>
              </p:cNvPicPr>
              <p:nvPr/>
            </p:nvPicPr>
            <p:blipFill rotWithShape="1">
              <a:blip r:embed="rId2" cstate="print"/>
              <a:srcRect l="2287" t="57753" r="80745" b="21992"/>
              <a:stretch/>
            </p:blipFill>
            <p:spPr>
              <a:xfrm>
                <a:off x="567403" y="4383318"/>
                <a:ext cx="1706573" cy="1484935"/>
              </a:xfrm>
              <a:prstGeom prst="rect">
                <a:avLst/>
              </a:prstGeom>
            </p:spPr>
          </p:pic>
          <p:pic>
            <p:nvPicPr>
              <p:cNvPr id="7" name="Content Placeholder 6" descr="Picture1.png"/>
              <p:cNvPicPr>
                <a:picLocks noChangeAspect="1"/>
              </p:cNvPicPr>
              <p:nvPr/>
            </p:nvPicPr>
            <p:blipFill>
              <a:blip r:embed="rId2" cstate="print"/>
              <a:srcRect l="2287" t="11923" r="87167" b="42197"/>
              <a:stretch>
                <a:fillRect/>
              </a:stretch>
            </p:blipFill>
            <p:spPr>
              <a:xfrm>
                <a:off x="564913" y="1030513"/>
                <a:ext cx="1060687" cy="3363686"/>
              </a:xfrm>
              <a:prstGeom prst="rect">
                <a:avLst/>
              </a:prstGeom>
            </p:spPr>
          </p:pic>
          <p:pic>
            <p:nvPicPr>
              <p:cNvPr id="8" name="Content Placeholder 6" descr="Picture1.png"/>
              <p:cNvPicPr>
                <a:picLocks noChangeAspect="1"/>
              </p:cNvPicPr>
              <p:nvPr/>
            </p:nvPicPr>
            <p:blipFill>
              <a:blip r:embed="rId2" cstate="print"/>
              <a:srcRect l="18131" t="11923" r="7433" b="41306"/>
              <a:stretch>
                <a:fillRect/>
              </a:stretch>
            </p:blipFill>
            <p:spPr>
              <a:xfrm>
                <a:off x="1625600" y="1031576"/>
                <a:ext cx="7486315" cy="3428997"/>
              </a:xfrm>
              <a:prstGeom prst="rect">
                <a:avLst/>
              </a:prstGeom>
            </p:spPr>
          </p:pic>
        </p:grpSp>
        <p:sp>
          <p:nvSpPr>
            <p:cNvPr id="13" name="Rectangle 12"/>
            <p:cNvSpPr/>
            <p:nvPr/>
          </p:nvSpPr>
          <p:spPr>
            <a:xfrm>
              <a:off x="251520" y="6309320"/>
              <a:ext cx="8712968" cy="23337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GB">
                <a:solidFill>
                  <a:prstClr val="white"/>
                </a:solidFill>
              </a:endParaRPr>
            </a:p>
          </p:txBody>
        </p:sp>
      </p:grpSp>
      <p:sp>
        <p:nvSpPr>
          <p:cNvPr id="2" name="Title 1"/>
          <p:cNvSpPr>
            <a:spLocks noGrp="1"/>
          </p:cNvSpPr>
          <p:nvPr>
            <p:ph type="title"/>
          </p:nvPr>
        </p:nvSpPr>
        <p:spPr>
          <a:xfrm>
            <a:off x="457200" y="274638"/>
            <a:ext cx="8229600" cy="922114"/>
          </a:xfrm>
        </p:spPr>
        <p:txBody>
          <a:bodyPr>
            <a:normAutofit/>
          </a:bodyPr>
          <a:lstStyle/>
          <a:p>
            <a:r>
              <a:rPr lang="it-IT" sz="3200" dirty="0" smtClean="0">
                <a:solidFill>
                  <a:srgbClr val="FF0000"/>
                </a:solidFill>
              </a:rPr>
              <a:t>TULIP 24 – baseline design</a:t>
            </a:r>
            <a:endParaRPr lang="en-GB" sz="3200" dirty="0">
              <a:solidFill>
                <a:srgbClr val="FF0000"/>
              </a:solidFill>
            </a:endParaRPr>
          </a:p>
        </p:txBody>
      </p:sp>
      <p:grpSp>
        <p:nvGrpSpPr>
          <p:cNvPr id="9" name="Group 8"/>
          <p:cNvGrpSpPr/>
          <p:nvPr/>
        </p:nvGrpSpPr>
        <p:grpSpPr>
          <a:xfrm>
            <a:off x="1554196" y="1475630"/>
            <a:ext cx="5340080" cy="1776194"/>
            <a:chOff x="1554196" y="809625"/>
            <a:chExt cx="5340080" cy="1776194"/>
          </a:xfrm>
        </p:grpSpPr>
        <p:sp>
          <p:nvSpPr>
            <p:cNvPr id="10" name="TextBox 9"/>
            <p:cNvSpPr txBox="1"/>
            <p:nvPr/>
          </p:nvSpPr>
          <p:spPr>
            <a:xfrm>
              <a:off x="1554196" y="2216487"/>
              <a:ext cx="952500" cy="369332"/>
            </a:xfrm>
            <a:prstGeom prst="rect">
              <a:avLst/>
            </a:prstGeom>
            <a:noFill/>
          </p:spPr>
          <p:txBody>
            <a:bodyPr wrap="square" rtlCol="0">
              <a:spAutoFit/>
            </a:bodyPr>
            <a:lstStyle/>
            <a:p>
              <a:pPr defTabSz="914400"/>
              <a:r>
                <a:rPr lang="fr-CH" smtClean="0">
                  <a:solidFill>
                    <a:prstClr val="black"/>
                  </a:solidFill>
                </a:rPr>
                <a:t>24 MeV</a:t>
              </a:r>
              <a:endParaRPr lang="en-US">
                <a:solidFill>
                  <a:prstClr val="black"/>
                </a:solidFill>
              </a:endParaRPr>
            </a:p>
          </p:txBody>
        </p:sp>
        <p:sp>
          <p:nvSpPr>
            <p:cNvPr id="11" name="TextBox 10"/>
            <p:cNvSpPr txBox="1"/>
            <p:nvPr/>
          </p:nvSpPr>
          <p:spPr>
            <a:xfrm>
              <a:off x="5846526" y="809625"/>
              <a:ext cx="1047750" cy="369332"/>
            </a:xfrm>
            <a:prstGeom prst="rect">
              <a:avLst/>
            </a:prstGeom>
            <a:noFill/>
          </p:spPr>
          <p:txBody>
            <a:bodyPr wrap="square" rtlCol="0">
              <a:spAutoFit/>
            </a:bodyPr>
            <a:lstStyle/>
            <a:p>
              <a:pPr defTabSz="914400"/>
              <a:r>
                <a:rPr lang="fr-CH" smtClean="0">
                  <a:solidFill>
                    <a:prstClr val="black"/>
                  </a:solidFill>
                </a:rPr>
                <a:t>230 MeV</a:t>
              </a:r>
              <a:endParaRPr lang="en-US">
                <a:solidFill>
                  <a:prstClr val="black"/>
                </a:solidFill>
              </a:endParaRPr>
            </a:p>
          </p:txBody>
        </p:sp>
        <p:sp>
          <p:nvSpPr>
            <p:cNvPr id="12" name="Rectangle 11"/>
            <p:cNvSpPr/>
            <p:nvPr/>
          </p:nvSpPr>
          <p:spPr>
            <a:xfrm rot="20421057">
              <a:off x="2076379" y="2020426"/>
              <a:ext cx="4731192" cy="324000"/>
            </a:xfrm>
            <a:prstGeom prst="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spTree>
    <p:extLst>
      <p:ext uri="{BB962C8B-B14F-4D97-AF65-F5344CB8AC3E}">
        <p14:creationId xmlns:p14="http://schemas.microsoft.com/office/powerpoint/2010/main" val="295366671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TRAVELLING WAVE\Presentations\1_cell_12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264" t="8237" r="20477" b="12870"/>
          <a:stretch/>
        </p:blipFill>
        <p:spPr bwMode="auto">
          <a:xfrm>
            <a:off x="5796141" y="1628800"/>
            <a:ext cx="1637815" cy="163186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flipV="1">
            <a:off x="4685666" y="4031619"/>
            <a:ext cx="2434546" cy="595388"/>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67544" y="188640"/>
            <a:ext cx="8229600" cy="562074"/>
          </a:xfrm>
        </p:spPr>
        <p:txBody>
          <a:bodyPr>
            <a:noAutofit/>
          </a:bodyPr>
          <a:lstStyle/>
          <a:p>
            <a:r>
              <a:rPr lang="it-IT" sz="2800" dirty="0" smtClean="0"/>
              <a:t>Backward wave high-gradient accelerating structure for proton acceleration based on CLIC technology</a:t>
            </a:r>
            <a:endParaRPr lang="en-GB" sz="2800" dirty="0"/>
          </a:p>
        </p:txBody>
      </p:sp>
      <p:pic>
        <p:nvPicPr>
          <p:cNvPr id="15" name="Picture 14" descr="C:\TRAVELLING WAVE\Presentations\10 Cell_12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469" t="12415" r="15376" b="16257"/>
          <a:stretch/>
        </p:blipFill>
        <p:spPr bwMode="auto">
          <a:xfrm>
            <a:off x="611590" y="977471"/>
            <a:ext cx="3990241" cy="3158941"/>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455428" y="4149140"/>
            <a:ext cx="8460476" cy="2673407"/>
            <a:chOff x="-36512" y="3931401"/>
            <a:chExt cx="9180512" cy="2900930"/>
          </a:xfrm>
        </p:grpSpPr>
        <p:pic>
          <p:nvPicPr>
            <p:cNvPr id="1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19991"/>
            <a:stretch/>
          </p:blipFill>
          <p:spPr bwMode="auto">
            <a:xfrm>
              <a:off x="-36512" y="3931401"/>
              <a:ext cx="3024336" cy="290093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r="19027"/>
            <a:stretch/>
          </p:blipFill>
          <p:spPr bwMode="auto">
            <a:xfrm>
              <a:off x="2987824" y="3931401"/>
              <a:ext cx="3060760" cy="290093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r="18111"/>
            <a:stretch/>
          </p:blipFill>
          <p:spPr bwMode="auto">
            <a:xfrm>
              <a:off x="6048584" y="3931401"/>
              <a:ext cx="3095416" cy="290093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96407624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7542" y="2348880"/>
            <a:ext cx="7593845" cy="461665"/>
          </a:xfrm>
          <a:prstGeom prst="rect">
            <a:avLst/>
          </a:prstGeom>
          <a:noFill/>
        </p:spPr>
        <p:txBody>
          <a:bodyPr wrap="none" rtlCol="0">
            <a:spAutoFit/>
          </a:bodyPr>
          <a:lstStyle/>
          <a:p>
            <a:pPr algn="ctr"/>
            <a:r>
              <a:rPr lang="en-US" sz="2400" dirty="0" smtClean="0"/>
              <a:t>Thank you for the opportunity to speak and your attention!</a:t>
            </a:r>
            <a:endParaRPr lang="en-US" sz="2400" dirty="0"/>
          </a:p>
        </p:txBody>
      </p:sp>
    </p:spTree>
    <p:extLst>
      <p:ext uri="{BB962C8B-B14F-4D97-AF65-F5344CB8AC3E}">
        <p14:creationId xmlns:p14="http://schemas.microsoft.com/office/powerpoint/2010/main" val="11692561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7784" y="2492896"/>
            <a:ext cx="3879267" cy="461665"/>
          </a:xfrm>
          <a:prstGeom prst="rect">
            <a:avLst/>
          </a:prstGeom>
          <a:noFill/>
        </p:spPr>
        <p:txBody>
          <a:bodyPr wrap="none" rtlCol="0">
            <a:spAutoFit/>
          </a:bodyPr>
          <a:lstStyle/>
          <a:p>
            <a:r>
              <a:rPr lang="en-GB" sz="2400" dirty="0" smtClean="0"/>
              <a:t>Part 3 – High-gradient physics</a:t>
            </a:r>
            <a:endParaRPr lang="en-GB" sz="2400" dirty="0"/>
          </a:p>
        </p:txBody>
      </p:sp>
    </p:spTree>
    <p:extLst>
      <p:ext uri="{BB962C8B-B14F-4D97-AF65-F5344CB8AC3E}">
        <p14:creationId xmlns:p14="http://schemas.microsoft.com/office/powerpoint/2010/main" val="2806448077"/>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124744"/>
            <a:ext cx="8496944" cy="4401205"/>
          </a:xfrm>
          <a:prstGeom prst="rect">
            <a:avLst/>
          </a:prstGeom>
          <a:noFill/>
        </p:spPr>
        <p:txBody>
          <a:bodyPr wrap="square" rtlCol="0">
            <a:spAutoFit/>
          </a:bodyPr>
          <a:lstStyle/>
          <a:p>
            <a:r>
              <a:rPr lang="en-GB" sz="2000" dirty="0" smtClean="0"/>
              <a:t>I would like to start this part my presentation with what I believe are some of the essential </a:t>
            </a:r>
            <a:r>
              <a:rPr lang="en-GB" sz="2000" b="1" dirty="0" smtClean="0"/>
              <a:t>questions</a:t>
            </a:r>
            <a:r>
              <a:rPr lang="en-GB" sz="2000" dirty="0" smtClean="0"/>
              <a:t> which motivate and direct our study of breakdown – the primary effect which limits the gradient in normal conducting accelerating </a:t>
            </a:r>
            <a:r>
              <a:rPr lang="en-GB" sz="2000" dirty="0" err="1" smtClean="0"/>
              <a:t>structrures</a:t>
            </a:r>
            <a:r>
              <a:rPr lang="en-GB" sz="2000" dirty="0" smtClean="0"/>
              <a:t>.</a:t>
            </a:r>
          </a:p>
          <a:p>
            <a:endParaRPr lang="en-GB" sz="2000" dirty="0"/>
          </a:p>
          <a:p>
            <a:r>
              <a:rPr lang="en-GB" sz="2000" dirty="0" smtClean="0"/>
              <a:t>I will then describe some recent progress in answering those questions.</a:t>
            </a:r>
          </a:p>
          <a:p>
            <a:endParaRPr lang="en-GB" sz="2000" dirty="0"/>
          </a:p>
          <a:p>
            <a:pPr marL="285750" indent="-285750">
              <a:buFont typeface="Arial" pitchFamily="34" charset="0"/>
              <a:buChar char="•"/>
            </a:pPr>
            <a:r>
              <a:rPr lang="en-GB" sz="2000" dirty="0" smtClean="0"/>
              <a:t>Why bother understanding? Breakdowns happen anyway.</a:t>
            </a:r>
          </a:p>
          <a:p>
            <a:pPr marL="285750" indent="-285750">
              <a:buFont typeface="Arial" pitchFamily="34" charset="0"/>
              <a:buChar char="•"/>
            </a:pPr>
            <a:r>
              <a:rPr lang="en-GB" sz="2000" dirty="0" smtClean="0"/>
              <a:t>What features on, or near, a surface cause a breakdown to occur at a particular place? How do these features form? What causes the features to begin the run-away process we detect as breakdown? Which leads to the question,</a:t>
            </a:r>
          </a:p>
          <a:p>
            <a:pPr marL="285750" indent="-285750">
              <a:buFont typeface="Arial" pitchFamily="34" charset="0"/>
              <a:buChar char="•"/>
            </a:pPr>
            <a:r>
              <a:rPr lang="en-GB" sz="2000" dirty="0" smtClean="0"/>
              <a:t>Where does the breakdown rate come from? What gives the principle dependencies – breakdown rate on gradient and pulse length?</a:t>
            </a:r>
            <a:endParaRPr lang="en-GB" sz="2000" dirty="0"/>
          </a:p>
        </p:txBody>
      </p:sp>
      <p:sp>
        <p:nvSpPr>
          <p:cNvPr id="3" name="TextBox 2"/>
          <p:cNvSpPr txBox="1"/>
          <p:nvPr/>
        </p:nvSpPr>
        <p:spPr>
          <a:xfrm>
            <a:off x="3059832" y="262096"/>
            <a:ext cx="2951129" cy="523220"/>
          </a:xfrm>
          <a:prstGeom prst="rect">
            <a:avLst/>
          </a:prstGeom>
          <a:noFill/>
        </p:spPr>
        <p:txBody>
          <a:bodyPr wrap="none" rtlCol="0">
            <a:spAutoFit/>
          </a:bodyPr>
          <a:lstStyle/>
          <a:p>
            <a:pPr algn="ctr"/>
            <a:r>
              <a:rPr lang="en-GB" sz="2800" dirty="0" smtClean="0"/>
              <a:t>Breakdown Physics</a:t>
            </a:r>
            <a:endParaRPr lang="en-GB" sz="2800" dirty="0"/>
          </a:p>
        </p:txBody>
      </p:sp>
    </p:spTree>
    <p:extLst>
      <p:ext uri="{BB962C8B-B14F-4D97-AF65-F5344CB8AC3E}">
        <p14:creationId xmlns:p14="http://schemas.microsoft.com/office/powerpoint/2010/main" val="3464341921"/>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5960" y="165769"/>
            <a:ext cx="6120680" cy="400110"/>
          </a:xfrm>
          <a:prstGeom prst="rect">
            <a:avLst/>
          </a:prstGeom>
        </p:spPr>
        <p:txBody>
          <a:bodyPr wrap="square">
            <a:spAutoFit/>
          </a:bodyPr>
          <a:lstStyle/>
          <a:p>
            <a:pPr algn="ctr"/>
            <a:r>
              <a:rPr lang="en-GB" sz="2000" dirty="0" smtClean="0"/>
              <a:t>Why bother understanding? Breakdowns happen anyway.</a:t>
            </a:r>
          </a:p>
        </p:txBody>
      </p:sp>
      <p:sp>
        <p:nvSpPr>
          <p:cNvPr id="3" name="TextBox 2"/>
          <p:cNvSpPr txBox="1"/>
          <p:nvPr/>
        </p:nvSpPr>
        <p:spPr>
          <a:xfrm>
            <a:off x="179512" y="701453"/>
            <a:ext cx="8352928" cy="1754326"/>
          </a:xfrm>
          <a:prstGeom prst="rect">
            <a:avLst/>
          </a:prstGeom>
          <a:noFill/>
        </p:spPr>
        <p:txBody>
          <a:bodyPr wrap="square" rtlCol="0">
            <a:spAutoFit/>
          </a:bodyPr>
          <a:lstStyle/>
          <a:p>
            <a:r>
              <a:rPr lang="en-GB" dirty="0" smtClean="0"/>
              <a:t>We observe a very strong dependence of achievable accelerating gradient on the rf geometry. Linac parameters are also a strong function of rf geometry: wakefields, shunt impedance, rf to beam efficiency etc.</a:t>
            </a:r>
          </a:p>
          <a:p>
            <a:r>
              <a:rPr lang="en-GB" dirty="0" smtClean="0"/>
              <a:t>Being able to predict the gradient a given structure will achieve (based on a specific technology) allows us to optimize the overall design of the accelerator. This dependence is not simply the surface electric field… </a:t>
            </a:r>
            <a:endParaRPr lang="en-GB" dirty="0"/>
          </a:p>
        </p:txBody>
      </p:sp>
      <p:sp>
        <p:nvSpPr>
          <p:cNvPr id="17" name="TextBox 16"/>
          <p:cNvSpPr txBox="1"/>
          <p:nvPr/>
        </p:nvSpPr>
        <p:spPr>
          <a:xfrm>
            <a:off x="539552" y="6113144"/>
            <a:ext cx="3243226" cy="646222"/>
          </a:xfrm>
          <a:prstGeom prst="rect">
            <a:avLst/>
          </a:prstGeom>
          <a:solidFill>
            <a:schemeClr val="accent2">
              <a:lumMod val="40000"/>
              <a:lumOff val="60000"/>
            </a:schemeClr>
          </a:solidFill>
        </p:spPr>
        <p:txBody>
          <a:bodyPr wrap="none" lIns="91328" tIns="45666" rIns="91328" bIns="45666" rtlCol="0">
            <a:spAutoFit/>
          </a:bodyPr>
          <a:lstStyle/>
          <a:p>
            <a:pPr defTabSz="456652"/>
            <a:r>
              <a:rPr lang="en-US" dirty="0" smtClean="0">
                <a:solidFill>
                  <a:prstClr val="black"/>
                </a:solidFill>
              </a:rPr>
              <a:t>Drive Beam Generation Complex</a:t>
            </a:r>
          </a:p>
          <a:p>
            <a:pPr defTabSz="456652"/>
            <a:r>
              <a:rPr lang="en-US" dirty="0" err="1" smtClean="0">
                <a:solidFill>
                  <a:prstClr val="black"/>
                </a:solidFill>
              </a:rPr>
              <a:t>P</a:t>
            </a:r>
            <a:r>
              <a:rPr lang="en-US" baseline="-25000" dirty="0" err="1" smtClean="0">
                <a:solidFill>
                  <a:prstClr val="black"/>
                </a:solidFill>
              </a:rPr>
              <a:t>klystron</a:t>
            </a:r>
            <a:r>
              <a:rPr lang="en-US" dirty="0" smtClean="0">
                <a:solidFill>
                  <a:prstClr val="black"/>
                </a:solidFill>
              </a:rPr>
              <a:t>, </a:t>
            </a:r>
            <a:r>
              <a:rPr lang="en-US" dirty="0" err="1" smtClean="0">
                <a:solidFill>
                  <a:prstClr val="black"/>
                </a:solidFill>
              </a:rPr>
              <a:t>N</a:t>
            </a:r>
            <a:r>
              <a:rPr lang="en-US" baseline="-25000" dirty="0" err="1" smtClean="0">
                <a:solidFill>
                  <a:prstClr val="black"/>
                </a:solidFill>
              </a:rPr>
              <a:t>klystron</a:t>
            </a:r>
            <a:r>
              <a:rPr lang="en-US" dirty="0" smtClean="0">
                <a:solidFill>
                  <a:prstClr val="black"/>
                </a:solidFill>
              </a:rPr>
              <a:t>, L</a:t>
            </a:r>
            <a:r>
              <a:rPr lang="en-US" baseline="-25000" dirty="0" smtClean="0">
                <a:solidFill>
                  <a:prstClr val="black"/>
                </a:solidFill>
              </a:rPr>
              <a:t>DBA</a:t>
            </a:r>
            <a:r>
              <a:rPr lang="en-US" dirty="0" smtClean="0">
                <a:solidFill>
                  <a:prstClr val="black"/>
                </a:solidFill>
              </a:rPr>
              <a:t>, …</a:t>
            </a:r>
            <a:endParaRPr lang="en-US" dirty="0">
              <a:solidFill>
                <a:prstClr val="black"/>
              </a:solidFill>
            </a:endParaRPr>
          </a:p>
        </p:txBody>
      </p:sp>
      <p:sp>
        <p:nvSpPr>
          <p:cNvPr id="18" name="TextBox 17"/>
          <p:cNvSpPr txBox="1"/>
          <p:nvPr/>
        </p:nvSpPr>
        <p:spPr>
          <a:xfrm>
            <a:off x="4024423" y="6113146"/>
            <a:ext cx="3232647" cy="646222"/>
          </a:xfrm>
          <a:prstGeom prst="rect">
            <a:avLst/>
          </a:prstGeom>
          <a:solidFill>
            <a:schemeClr val="accent3">
              <a:lumMod val="60000"/>
              <a:lumOff val="40000"/>
            </a:schemeClr>
          </a:solidFill>
        </p:spPr>
        <p:txBody>
          <a:bodyPr wrap="none" lIns="91328" tIns="45666" rIns="91328" bIns="45666" rtlCol="0">
            <a:spAutoFit/>
          </a:bodyPr>
          <a:lstStyle/>
          <a:p>
            <a:pPr defTabSz="456652"/>
            <a:r>
              <a:rPr lang="en-US" dirty="0" smtClean="0">
                <a:solidFill>
                  <a:prstClr val="black"/>
                </a:solidFill>
              </a:rPr>
              <a:t>Main Beam Generation Complex</a:t>
            </a:r>
          </a:p>
          <a:p>
            <a:pPr defTabSz="456652"/>
            <a:r>
              <a:rPr lang="en-US" dirty="0" err="1" smtClean="0">
                <a:solidFill>
                  <a:prstClr val="black"/>
                </a:solidFill>
              </a:rPr>
              <a:t>P</a:t>
            </a:r>
            <a:r>
              <a:rPr lang="en-US" baseline="-25000" dirty="0" err="1" smtClean="0">
                <a:solidFill>
                  <a:prstClr val="black"/>
                </a:solidFill>
              </a:rPr>
              <a:t>klystron</a:t>
            </a:r>
            <a:r>
              <a:rPr lang="en-US" dirty="0" smtClean="0">
                <a:solidFill>
                  <a:prstClr val="black"/>
                </a:solidFill>
              </a:rPr>
              <a:t>, …</a:t>
            </a:r>
            <a:endParaRPr lang="en-US" dirty="0">
              <a:solidFill>
                <a:prstClr val="black"/>
              </a:solidFill>
            </a:endParaRPr>
          </a:p>
        </p:txBody>
      </p:sp>
      <p:sp>
        <p:nvSpPr>
          <p:cNvPr id="19" name="TextBox 18"/>
          <p:cNvSpPr txBox="1"/>
          <p:nvPr/>
        </p:nvSpPr>
        <p:spPr>
          <a:xfrm>
            <a:off x="1463065" y="5067522"/>
            <a:ext cx="3268938" cy="646222"/>
          </a:xfrm>
          <a:prstGeom prst="rect">
            <a:avLst/>
          </a:prstGeom>
          <a:solidFill>
            <a:schemeClr val="accent5">
              <a:lumMod val="40000"/>
              <a:lumOff val="60000"/>
            </a:schemeClr>
          </a:solidFill>
        </p:spPr>
        <p:txBody>
          <a:bodyPr wrap="none" lIns="91328" tIns="45666" rIns="91328" bIns="45666" rtlCol="0">
            <a:spAutoFit/>
          </a:bodyPr>
          <a:lstStyle/>
          <a:p>
            <a:pPr defTabSz="456652"/>
            <a:r>
              <a:rPr lang="en-US" dirty="0" smtClean="0">
                <a:solidFill>
                  <a:prstClr val="black"/>
                </a:solidFill>
              </a:rPr>
              <a:t>Two-Beam Acceleration Complex</a:t>
            </a:r>
          </a:p>
          <a:p>
            <a:pPr defTabSz="456652"/>
            <a:r>
              <a:rPr lang="en-US" dirty="0" err="1" smtClean="0">
                <a:solidFill>
                  <a:prstClr val="black"/>
                </a:solidFill>
              </a:rPr>
              <a:t>L</a:t>
            </a:r>
            <a:r>
              <a:rPr lang="en-US" baseline="-25000" dirty="0" err="1" smtClean="0">
                <a:solidFill>
                  <a:prstClr val="black"/>
                </a:solidFill>
              </a:rPr>
              <a:t>module</a:t>
            </a:r>
            <a:r>
              <a:rPr lang="en-US" dirty="0" smtClean="0">
                <a:solidFill>
                  <a:prstClr val="black"/>
                </a:solidFill>
              </a:rPr>
              <a:t>, </a:t>
            </a:r>
            <a:r>
              <a:rPr lang="en-US" dirty="0" err="1" smtClean="0">
                <a:solidFill>
                  <a:prstClr val="black"/>
                </a:solidFill>
              </a:rPr>
              <a:t>Δ</a:t>
            </a:r>
            <a:r>
              <a:rPr lang="en-US" baseline="-25000" dirty="0" err="1" smtClean="0">
                <a:solidFill>
                  <a:prstClr val="black"/>
                </a:solidFill>
              </a:rPr>
              <a:t>structure</a:t>
            </a:r>
            <a:r>
              <a:rPr lang="en-US" dirty="0" smtClean="0">
                <a:solidFill>
                  <a:prstClr val="black"/>
                </a:solidFill>
              </a:rPr>
              <a:t>, …</a:t>
            </a:r>
            <a:endParaRPr lang="en-US" dirty="0">
              <a:solidFill>
                <a:prstClr val="black"/>
              </a:solidFill>
            </a:endParaRPr>
          </a:p>
        </p:txBody>
      </p:sp>
      <p:sp>
        <p:nvSpPr>
          <p:cNvPr id="20" name="TextBox 19"/>
          <p:cNvSpPr txBox="1"/>
          <p:nvPr/>
        </p:nvSpPr>
        <p:spPr>
          <a:xfrm>
            <a:off x="539618" y="3727130"/>
            <a:ext cx="875655" cy="1754217"/>
          </a:xfrm>
          <a:prstGeom prst="rect">
            <a:avLst/>
          </a:prstGeom>
          <a:solidFill>
            <a:schemeClr val="bg1">
              <a:lumMod val="85000"/>
            </a:schemeClr>
          </a:solidFill>
        </p:spPr>
        <p:txBody>
          <a:bodyPr wrap="none" lIns="91328" tIns="45666" rIns="91328" bIns="45666" rtlCol="0">
            <a:spAutoFit/>
          </a:bodyPr>
          <a:lstStyle/>
          <a:p>
            <a:pPr defTabSz="456652"/>
            <a:r>
              <a:rPr lang="en-US" dirty="0" err="1" smtClean="0">
                <a:solidFill>
                  <a:prstClr val="black"/>
                </a:solidFill>
              </a:rPr>
              <a:t>I</a:t>
            </a:r>
            <a:r>
              <a:rPr lang="en-US" baseline="-25000" dirty="0" err="1" smtClean="0">
                <a:solidFill>
                  <a:prstClr val="black"/>
                </a:solidFill>
              </a:rPr>
              <a:t>drive</a:t>
            </a:r>
            <a:endParaRPr lang="en-US" baseline="-25000" dirty="0" smtClean="0">
              <a:solidFill>
                <a:prstClr val="black"/>
              </a:solidFill>
            </a:endParaRPr>
          </a:p>
          <a:p>
            <a:pPr defTabSz="456652"/>
            <a:r>
              <a:rPr lang="en-US" dirty="0" err="1" smtClean="0">
                <a:solidFill>
                  <a:prstClr val="black"/>
                </a:solidFill>
              </a:rPr>
              <a:t>E</a:t>
            </a:r>
            <a:r>
              <a:rPr lang="en-US" baseline="-25000" dirty="0" err="1" smtClean="0">
                <a:solidFill>
                  <a:prstClr val="black"/>
                </a:solidFill>
              </a:rPr>
              <a:t>drive</a:t>
            </a:r>
            <a:endParaRPr lang="en-US" dirty="0" smtClean="0">
              <a:solidFill>
                <a:prstClr val="black"/>
              </a:solidFill>
            </a:endParaRPr>
          </a:p>
          <a:p>
            <a:pPr defTabSz="456652"/>
            <a:r>
              <a:rPr lang="en-US" dirty="0" smtClean="0">
                <a:solidFill>
                  <a:prstClr val="black"/>
                </a:solidFill>
              </a:rPr>
              <a:t>τ</a:t>
            </a:r>
            <a:r>
              <a:rPr lang="en-US" baseline="-25000" dirty="0" smtClean="0">
                <a:solidFill>
                  <a:prstClr val="black"/>
                </a:solidFill>
              </a:rPr>
              <a:t>RF</a:t>
            </a:r>
          </a:p>
          <a:p>
            <a:pPr defTabSz="456652"/>
            <a:r>
              <a:rPr lang="en-US" dirty="0" err="1" smtClean="0">
                <a:solidFill>
                  <a:prstClr val="black"/>
                </a:solidFill>
              </a:rPr>
              <a:t>N</a:t>
            </a:r>
            <a:r>
              <a:rPr lang="en-US" baseline="-25000" dirty="0" err="1" smtClean="0">
                <a:solidFill>
                  <a:prstClr val="black"/>
                </a:solidFill>
              </a:rPr>
              <a:t>sector</a:t>
            </a:r>
            <a:endParaRPr lang="en-US" dirty="0" smtClean="0">
              <a:solidFill>
                <a:prstClr val="black"/>
              </a:solidFill>
            </a:endParaRPr>
          </a:p>
          <a:p>
            <a:pPr defTabSz="456652"/>
            <a:r>
              <a:rPr lang="en-US" dirty="0" err="1" smtClean="0">
                <a:solidFill>
                  <a:prstClr val="black"/>
                </a:solidFill>
              </a:rPr>
              <a:t>N</a:t>
            </a:r>
            <a:r>
              <a:rPr lang="en-US" baseline="-25000" dirty="0" err="1" smtClean="0">
                <a:solidFill>
                  <a:prstClr val="black"/>
                </a:solidFill>
              </a:rPr>
              <a:t>combine</a:t>
            </a:r>
            <a:endParaRPr lang="en-US" baseline="-25000" dirty="0" smtClean="0">
              <a:solidFill>
                <a:prstClr val="black"/>
              </a:solidFill>
            </a:endParaRPr>
          </a:p>
          <a:p>
            <a:pPr defTabSz="456652"/>
            <a:r>
              <a:rPr lang="en-US" dirty="0" err="1" smtClean="0">
                <a:solidFill>
                  <a:prstClr val="black"/>
                </a:solidFill>
              </a:rPr>
              <a:t>f</a:t>
            </a:r>
            <a:r>
              <a:rPr lang="en-US" baseline="-25000" dirty="0" err="1" smtClean="0">
                <a:solidFill>
                  <a:prstClr val="black"/>
                </a:solidFill>
              </a:rPr>
              <a:t>r</a:t>
            </a:r>
            <a:endParaRPr lang="en-US" dirty="0">
              <a:solidFill>
                <a:prstClr val="black"/>
              </a:solidFill>
            </a:endParaRPr>
          </a:p>
        </p:txBody>
      </p:sp>
      <p:sp>
        <p:nvSpPr>
          <p:cNvPr id="21" name="TextBox 20"/>
          <p:cNvSpPr txBox="1"/>
          <p:nvPr/>
        </p:nvSpPr>
        <p:spPr>
          <a:xfrm>
            <a:off x="4775709" y="3786154"/>
            <a:ext cx="616930" cy="1477218"/>
          </a:xfrm>
          <a:prstGeom prst="rect">
            <a:avLst/>
          </a:prstGeom>
          <a:solidFill>
            <a:schemeClr val="bg1">
              <a:lumMod val="85000"/>
            </a:schemeClr>
          </a:solidFill>
        </p:spPr>
        <p:txBody>
          <a:bodyPr wrap="none" lIns="91328" tIns="45666" rIns="91328" bIns="45666" rtlCol="0">
            <a:spAutoFit/>
          </a:bodyPr>
          <a:lstStyle/>
          <a:p>
            <a:pPr defTabSz="456652"/>
            <a:r>
              <a:rPr lang="en-US" dirty="0" smtClean="0">
                <a:solidFill>
                  <a:prstClr val="black"/>
                </a:solidFill>
              </a:rPr>
              <a:t>N</a:t>
            </a:r>
            <a:endParaRPr lang="en-US" baseline="-25000" dirty="0" smtClean="0">
              <a:solidFill>
                <a:prstClr val="black"/>
              </a:solidFill>
            </a:endParaRPr>
          </a:p>
          <a:p>
            <a:pPr defTabSz="456652"/>
            <a:r>
              <a:rPr lang="en-US" dirty="0" err="1">
                <a:solidFill>
                  <a:prstClr val="black"/>
                </a:solidFill>
              </a:rPr>
              <a:t>n</a:t>
            </a:r>
            <a:r>
              <a:rPr lang="en-US" baseline="-25000" dirty="0" err="1" smtClean="0">
                <a:solidFill>
                  <a:prstClr val="black"/>
                </a:solidFill>
              </a:rPr>
              <a:t>b</a:t>
            </a:r>
            <a:endParaRPr lang="en-US" baseline="-25000" dirty="0" smtClean="0">
              <a:solidFill>
                <a:prstClr val="black"/>
              </a:solidFill>
            </a:endParaRPr>
          </a:p>
          <a:p>
            <a:pPr defTabSz="456652"/>
            <a:r>
              <a:rPr lang="en-US" dirty="0" err="1">
                <a:solidFill>
                  <a:prstClr val="black"/>
                </a:solidFill>
              </a:rPr>
              <a:t>n</a:t>
            </a:r>
            <a:r>
              <a:rPr lang="en-US" baseline="-25000" dirty="0" err="1" smtClean="0">
                <a:solidFill>
                  <a:prstClr val="black"/>
                </a:solidFill>
              </a:rPr>
              <a:t>cycle</a:t>
            </a:r>
            <a:endParaRPr lang="en-US" baseline="-25000" dirty="0" smtClean="0">
              <a:solidFill>
                <a:prstClr val="black"/>
              </a:solidFill>
            </a:endParaRPr>
          </a:p>
          <a:p>
            <a:pPr defTabSz="456652"/>
            <a:r>
              <a:rPr lang="en-US" dirty="0" smtClean="0">
                <a:solidFill>
                  <a:prstClr val="black"/>
                </a:solidFill>
              </a:rPr>
              <a:t>E</a:t>
            </a:r>
            <a:r>
              <a:rPr lang="en-US" baseline="-25000" dirty="0" smtClean="0">
                <a:solidFill>
                  <a:prstClr val="black"/>
                </a:solidFill>
              </a:rPr>
              <a:t>0</a:t>
            </a:r>
          </a:p>
          <a:p>
            <a:pPr defTabSz="456652"/>
            <a:r>
              <a:rPr lang="en-US" dirty="0" err="1" smtClean="0">
                <a:solidFill>
                  <a:prstClr val="black"/>
                </a:solidFill>
              </a:rPr>
              <a:t>f</a:t>
            </a:r>
            <a:r>
              <a:rPr lang="en-US" baseline="-25000" dirty="0" err="1" smtClean="0">
                <a:solidFill>
                  <a:prstClr val="black"/>
                </a:solidFill>
              </a:rPr>
              <a:t>r</a:t>
            </a:r>
            <a:endParaRPr lang="en-US" dirty="0" smtClean="0">
              <a:solidFill>
                <a:prstClr val="black"/>
              </a:solidFill>
            </a:endParaRPr>
          </a:p>
        </p:txBody>
      </p:sp>
      <p:sp>
        <p:nvSpPr>
          <p:cNvPr id="22" name="TextBox 21"/>
          <p:cNvSpPr txBox="1"/>
          <p:nvPr/>
        </p:nvSpPr>
        <p:spPr>
          <a:xfrm>
            <a:off x="1340187" y="2732778"/>
            <a:ext cx="3275256" cy="646331"/>
          </a:xfrm>
          <a:prstGeom prst="rect">
            <a:avLst/>
          </a:prstGeom>
          <a:solidFill>
            <a:srgbClr val="FF6600"/>
          </a:solidFill>
        </p:spPr>
        <p:txBody>
          <a:bodyPr wrap="square" lIns="91328" tIns="45666" rIns="91328" bIns="45666" rtlCol="0">
            <a:spAutoFit/>
          </a:bodyPr>
          <a:lstStyle/>
          <a:p>
            <a:pPr algn="ctr" defTabSz="456652"/>
            <a:r>
              <a:rPr lang="en-US" dirty="0" smtClean="0">
                <a:solidFill>
                  <a:prstClr val="black"/>
                </a:solidFill>
              </a:rPr>
              <a:t>Parameter Routine</a:t>
            </a:r>
          </a:p>
          <a:p>
            <a:pPr defTabSz="456652"/>
            <a:r>
              <a:rPr lang="en-US" dirty="0" smtClean="0">
                <a:solidFill>
                  <a:prstClr val="black"/>
                </a:solidFill>
              </a:rPr>
              <a:t>Luminosity, …</a:t>
            </a:r>
            <a:endParaRPr lang="en-US" dirty="0">
              <a:solidFill>
                <a:prstClr val="black"/>
              </a:solidFill>
            </a:endParaRPr>
          </a:p>
        </p:txBody>
      </p:sp>
      <p:sp>
        <p:nvSpPr>
          <p:cNvPr id="23" name="TextBox 22"/>
          <p:cNvSpPr txBox="1"/>
          <p:nvPr/>
        </p:nvSpPr>
        <p:spPr>
          <a:xfrm>
            <a:off x="2277500" y="3949313"/>
            <a:ext cx="1626409" cy="344150"/>
          </a:xfrm>
          <a:prstGeom prst="rect">
            <a:avLst/>
          </a:prstGeom>
          <a:solidFill>
            <a:schemeClr val="bg1">
              <a:lumMod val="85000"/>
            </a:schemeClr>
          </a:solidFill>
        </p:spPr>
        <p:txBody>
          <a:bodyPr wrap="square" lIns="91328" tIns="45666" rIns="91328" bIns="45666" rtlCol="0">
            <a:spAutoFit/>
          </a:bodyPr>
          <a:lstStyle/>
          <a:p>
            <a:pPr defTabSz="456652"/>
            <a:r>
              <a:rPr lang="en-US" sz="1600" dirty="0" err="1">
                <a:solidFill>
                  <a:prstClr val="black"/>
                </a:solidFill>
              </a:rPr>
              <a:t>E</a:t>
            </a:r>
            <a:r>
              <a:rPr lang="en-US" sz="1600" baseline="-25000" dirty="0" err="1">
                <a:solidFill>
                  <a:prstClr val="black"/>
                </a:solidFill>
              </a:rPr>
              <a:t>cms</a:t>
            </a:r>
            <a:r>
              <a:rPr lang="en-US" sz="1600" baseline="-25000" dirty="0">
                <a:solidFill>
                  <a:prstClr val="black"/>
                </a:solidFill>
              </a:rPr>
              <a:t>,</a:t>
            </a:r>
            <a:r>
              <a:rPr lang="en-US" sz="1600" dirty="0">
                <a:solidFill>
                  <a:prstClr val="black"/>
                </a:solidFill>
              </a:rPr>
              <a:t> G, </a:t>
            </a:r>
            <a:r>
              <a:rPr lang="en-US" sz="1600" dirty="0" err="1">
                <a:solidFill>
                  <a:prstClr val="black"/>
                </a:solidFill>
              </a:rPr>
              <a:t>L</a:t>
            </a:r>
            <a:r>
              <a:rPr lang="en-US" sz="1600" baseline="-25000" dirty="0" err="1">
                <a:solidFill>
                  <a:prstClr val="black"/>
                </a:solidFill>
              </a:rPr>
              <a:t>structure</a:t>
            </a:r>
            <a:endParaRPr lang="en-US" sz="1600" dirty="0">
              <a:solidFill>
                <a:prstClr val="black"/>
              </a:solidFill>
            </a:endParaRPr>
          </a:p>
        </p:txBody>
      </p:sp>
      <p:sp>
        <p:nvSpPr>
          <p:cNvPr id="24" name="Bent-Up Arrow 23"/>
          <p:cNvSpPr/>
          <p:nvPr/>
        </p:nvSpPr>
        <p:spPr>
          <a:xfrm flipH="1" flipV="1">
            <a:off x="692002" y="2975234"/>
            <a:ext cx="635067" cy="751792"/>
          </a:xfrm>
          <a:prstGeom prst="bentUpArrow">
            <a:avLst>
              <a:gd name="adj1" fmla="val 17701"/>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5" name="Bent-Up Arrow 24"/>
          <p:cNvSpPr/>
          <p:nvPr/>
        </p:nvSpPr>
        <p:spPr>
          <a:xfrm flipV="1">
            <a:off x="1427061" y="4261772"/>
            <a:ext cx="850392" cy="751792"/>
          </a:xfrm>
          <a:prstGeom prst="bentUpArrow">
            <a:avLst>
              <a:gd name="adj1" fmla="val 17701"/>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6" name="Down Arrow 25"/>
          <p:cNvSpPr/>
          <p:nvPr/>
        </p:nvSpPr>
        <p:spPr>
          <a:xfrm>
            <a:off x="2882837" y="4552635"/>
            <a:ext cx="243604" cy="488746"/>
          </a:xfrm>
          <a:prstGeom prst="downArrow">
            <a:avLst>
              <a:gd name="adj1" fmla="val 42228"/>
              <a:gd name="adj2" fmla="val 50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7" name="Down Arrow 26"/>
          <p:cNvSpPr/>
          <p:nvPr/>
        </p:nvSpPr>
        <p:spPr>
          <a:xfrm>
            <a:off x="2864297" y="3416089"/>
            <a:ext cx="243604" cy="488746"/>
          </a:xfrm>
          <a:prstGeom prst="downArrow">
            <a:avLst>
              <a:gd name="adj1" fmla="val 42228"/>
              <a:gd name="adj2" fmla="val 50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8" name="Bent-Up Arrow 27"/>
          <p:cNvSpPr/>
          <p:nvPr/>
        </p:nvSpPr>
        <p:spPr>
          <a:xfrm flipV="1">
            <a:off x="4622634" y="3003112"/>
            <a:ext cx="616148" cy="751792"/>
          </a:xfrm>
          <a:prstGeom prst="bentUpArrow">
            <a:avLst>
              <a:gd name="adj1" fmla="val 17701"/>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29" name="Bent-Up Arrow 28"/>
          <p:cNvSpPr/>
          <p:nvPr/>
        </p:nvSpPr>
        <p:spPr>
          <a:xfrm flipH="1" flipV="1">
            <a:off x="4024373" y="4261772"/>
            <a:ext cx="751324" cy="751792"/>
          </a:xfrm>
          <a:prstGeom prst="bentUpArrow">
            <a:avLst>
              <a:gd name="adj1" fmla="val 17701"/>
              <a:gd name="adj2" fmla="val 25000"/>
              <a:gd name="adj3" fmla="val 25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30" name="Down Arrow 29"/>
          <p:cNvSpPr/>
          <p:nvPr/>
        </p:nvSpPr>
        <p:spPr>
          <a:xfrm>
            <a:off x="4995178" y="5263593"/>
            <a:ext cx="243604" cy="849552"/>
          </a:xfrm>
          <a:prstGeom prst="downArrow">
            <a:avLst>
              <a:gd name="adj1" fmla="val 42228"/>
              <a:gd name="adj2" fmla="val 50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31" name="Down Arrow 30"/>
          <p:cNvSpPr/>
          <p:nvPr/>
        </p:nvSpPr>
        <p:spPr>
          <a:xfrm>
            <a:off x="838342" y="5481465"/>
            <a:ext cx="243604" cy="631679"/>
          </a:xfrm>
          <a:prstGeom prst="downArrow">
            <a:avLst>
              <a:gd name="adj1" fmla="val 42228"/>
              <a:gd name="adj2" fmla="val 50000"/>
            </a:avLst>
          </a:prstGeom>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sp>
        <p:nvSpPr>
          <p:cNvPr id="32" name="TextBox 31"/>
          <p:cNvSpPr txBox="1"/>
          <p:nvPr/>
        </p:nvSpPr>
        <p:spPr>
          <a:xfrm>
            <a:off x="6206500" y="3523661"/>
            <a:ext cx="2520280" cy="1015663"/>
          </a:xfrm>
          <a:prstGeom prst="rect">
            <a:avLst/>
          </a:prstGeom>
          <a:noFill/>
        </p:spPr>
        <p:txBody>
          <a:bodyPr wrap="square" rtlCol="0">
            <a:spAutoFit/>
          </a:bodyPr>
          <a:lstStyle/>
          <a:p>
            <a:r>
              <a:rPr lang="en-GB" sz="2000" dirty="0" smtClean="0"/>
              <a:t>CLIC re-</a:t>
            </a:r>
            <a:r>
              <a:rPr lang="en-GB" sz="2000" dirty="0" err="1" smtClean="0"/>
              <a:t>baselining</a:t>
            </a:r>
            <a:r>
              <a:rPr lang="en-GB" sz="2000" dirty="0" smtClean="0"/>
              <a:t> exercise currently underway.</a:t>
            </a:r>
            <a:endParaRPr lang="en-GB" sz="2000" dirty="0"/>
          </a:p>
        </p:txBody>
      </p:sp>
    </p:spTree>
    <p:extLst>
      <p:ext uri="{BB962C8B-B14F-4D97-AF65-F5344CB8AC3E}">
        <p14:creationId xmlns:p14="http://schemas.microsoft.com/office/powerpoint/2010/main" val="63039172"/>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609600"/>
            <a:ext cx="3316287" cy="578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0"/>
            <a:ext cx="9144000" cy="838200"/>
          </a:xfrm>
        </p:spPr>
        <p:txBody>
          <a:bodyPr>
            <a:normAutofit/>
          </a:bodyPr>
          <a:lstStyle/>
          <a:p>
            <a:r>
              <a:rPr lang="en-GB" sz="3600" dirty="0" smtClean="0"/>
              <a:t>Maximum surface electric and magnetic fields</a:t>
            </a:r>
            <a:endParaRPr lang="en-GB" sz="3600" dirty="0"/>
          </a:p>
        </p:txBody>
      </p:sp>
      <p:cxnSp>
        <p:nvCxnSpPr>
          <p:cNvPr id="15" name="Straight Connector 14"/>
          <p:cNvCxnSpPr/>
          <p:nvPr/>
        </p:nvCxnSpPr>
        <p:spPr>
          <a:xfrm>
            <a:off x="3276600" y="1295400"/>
            <a:ext cx="0" cy="5029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29" idx="1"/>
          </p:cNvCxnSpPr>
          <p:nvPr/>
        </p:nvCxnSpPr>
        <p:spPr>
          <a:xfrm flipH="1">
            <a:off x="6705600" y="2228166"/>
            <a:ext cx="1139130" cy="1340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29" idx="1"/>
          </p:cNvCxnSpPr>
          <p:nvPr/>
        </p:nvCxnSpPr>
        <p:spPr>
          <a:xfrm flipH="1">
            <a:off x="7010400" y="2228166"/>
            <a:ext cx="834330" cy="8960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29" idx="1"/>
          </p:cNvCxnSpPr>
          <p:nvPr/>
        </p:nvCxnSpPr>
        <p:spPr>
          <a:xfrm flipH="1">
            <a:off x="6705600" y="2228166"/>
            <a:ext cx="1139130" cy="10484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844730" y="1905000"/>
            <a:ext cx="1226939" cy="646331"/>
          </a:xfrm>
          <a:prstGeom prst="rect">
            <a:avLst/>
          </a:prstGeom>
          <a:noFill/>
          <a:ln>
            <a:solidFill>
              <a:schemeClr val="tx1"/>
            </a:solidFill>
          </a:ln>
        </p:spPr>
        <p:txBody>
          <a:bodyPr wrap="none" rtlCol="0">
            <a:spAutoFit/>
          </a:bodyPr>
          <a:lstStyle/>
          <a:p>
            <a:r>
              <a:rPr lang="en-GB" dirty="0" smtClean="0"/>
              <a:t>Waveguide</a:t>
            </a:r>
          </a:p>
          <a:p>
            <a:r>
              <a:rPr lang="en-GB" dirty="0" smtClean="0"/>
              <a:t>damped</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46113"/>
            <a:ext cx="3408363" cy="575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9" name="Straight Arrow Connector 18"/>
          <p:cNvCxnSpPr>
            <a:stCxn id="29" idx="1"/>
          </p:cNvCxnSpPr>
          <p:nvPr/>
        </p:nvCxnSpPr>
        <p:spPr>
          <a:xfrm flipH="1">
            <a:off x="6781800" y="2228166"/>
            <a:ext cx="1062930" cy="3231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29" idx="1"/>
          </p:cNvCxnSpPr>
          <p:nvPr/>
        </p:nvCxnSpPr>
        <p:spPr>
          <a:xfrm flipH="1">
            <a:off x="6781800" y="2228166"/>
            <a:ext cx="1062930" cy="44801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1197814" y="990600"/>
            <a:ext cx="2266967" cy="5672554"/>
            <a:chOff x="1524000" y="990600"/>
            <a:chExt cx="2266967" cy="5672554"/>
          </a:xfrm>
        </p:grpSpPr>
        <p:cxnSp>
          <p:nvCxnSpPr>
            <p:cNvPr id="27" name="Straight Connector 26"/>
            <p:cNvCxnSpPr/>
            <p:nvPr/>
          </p:nvCxnSpPr>
          <p:spPr>
            <a:xfrm>
              <a:off x="3124200" y="990600"/>
              <a:ext cx="0" cy="5334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524000" y="6324600"/>
              <a:ext cx="2266967" cy="338554"/>
            </a:xfrm>
            <a:prstGeom prst="rect">
              <a:avLst/>
            </a:prstGeom>
            <a:noFill/>
            <a:ln>
              <a:solidFill>
                <a:srgbClr val="FF0000"/>
              </a:solidFill>
            </a:ln>
          </p:spPr>
          <p:txBody>
            <a:bodyPr wrap="none" rtlCol="0">
              <a:spAutoFit/>
            </a:bodyPr>
            <a:lstStyle/>
            <a:p>
              <a:r>
                <a:rPr lang="en-GB" sz="1600" dirty="0" err="1" smtClean="0"/>
                <a:t>Es</a:t>
              </a:r>
              <a:r>
                <a:rPr lang="en-GB" sz="1600" dirty="0" smtClean="0"/>
                <a:t> = 220 - 250 MW/mm</a:t>
              </a:r>
              <a:r>
                <a:rPr lang="en-GB" sz="1600" baseline="30000" dirty="0" smtClean="0"/>
                <a:t>2</a:t>
              </a:r>
              <a:r>
                <a:rPr lang="en-GB" sz="1600" dirty="0" smtClean="0"/>
                <a:t> </a:t>
              </a:r>
              <a:endParaRPr lang="en-GB" sz="1600" dirty="0"/>
            </a:p>
          </p:txBody>
        </p:sp>
        <p:cxnSp>
          <p:nvCxnSpPr>
            <p:cNvPr id="30" name="Straight Connector 29"/>
            <p:cNvCxnSpPr/>
            <p:nvPr/>
          </p:nvCxnSpPr>
          <p:spPr>
            <a:xfrm>
              <a:off x="2971800" y="990600"/>
              <a:ext cx="0" cy="5334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73539656"/>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2191" y="250586"/>
            <a:ext cx="7687674" cy="523220"/>
          </a:xfrm>
          <a:prstGeom prst="rect">
            <a:avLst/>
          </a:prstGeom>
          <a:noFill/>
        </p:spPr>
        <p:txBody>
          <a:bodyPr wrap="square" rtlCol="0">
            <a:spAutoFit/>
          </a:bodyPr>
          <a:lstStyle/>
          <a:p>
            <a:pPr algn="ctr"/>
            <a:r>
              <a:rPr lang="en-US" sz="2800" dirty="0" smtClean="0">
                <a:solidFill>
                  <a:prstClr val="black"/>
                </a:solidFill>
              </a:rPr>
              <a:t>High-power </a:t>
            </a:r>
            <a:r>
              <a:rPr lang="en-US" sz="2800" dirty="0">
                <a:solidFill>
                  <a:prstClr val="black"/>
                </a:solidFill>
              </a:rPr>
              <a:t>design </a:t>
            </a:r>
            <a:r>
              <a:rPr lang="en-US" sz="2800" dirty="0" smtClean="0">
                <a:solidFill>
                  <a:prstClr val="black"/>
                </a:solidFill>
              </a:rPr>
              <a:t>laws</a:t>
            </a:r>
            <a:endParaRPr lang="en-US" sz="2800" dirty="0">
              <a:solidFill>
                <a:prstClr val="black"/>
              </a:solidFill>
            </a:endParaRPr>
          </a:p>
        </p:txBody>
      </p:sp>
      <p:sp>
        <p:nvSpPr>
          <p:cNvPr id="3" name="TextBox 2"/>
          <p:cNvSpPr txBox="1"/>
          <p:nvPr/>
        </p:nvSpPr>
        <p:spPr>
          <a:xfrm>
            <a:off x="251522" y="1196752"/>
            <a:ext cx="8712968" cy="707886"/>
          </a:xfrm>
          <a:prstGeom prst="rect">
            <a:avLst/>
          </a:prstGeom>
          <a:noFill/>
        </p:spPr>
        <p:txBody>
          <a:bodyPr wrap="square" rtlCol="0">
            <a:spAutoFit/>
          </a:bodyPr>
          <a:lstStyle/>
          <a:p>
            <a:r>
              <a:rPr lang="en-US" sz="2000" dirty="0">
                <a:solidFill>
                  <a:prstClr val="black"/>
                </a:solidFill>
              </a:rPr>
              <a:t>The functions which, along with surface electric </a:t>
            </a:r>
            <a:r>
              <a:rPr lang="en-US" sz="2000" dirty="0" smtClean="0">
                <a:solidFill>
                  <a:prstClr val="black"/>
                </a:solidFill>
              </a:rPr>
              <a:t>and </a:t>
            </a:r>
            <a:r>
              <a:rPr lang="en-US" sz="2000" dirty="0">
                <a:solidFill>
                  <a:prstClr val="black"/>
                </a:solidFill>
              </a:rPr>
              <a:t>magnetic field (pulsed surface heating), give the high-gradient performance of the structures are:</a:t>
            </a:r>
          </a:p>
        </p:txBody>
      </p:sp>
      <p:graphicFrame>
        <p:nvGraphicFramePr>
          <p:cNvPr id="4" name="Object 3"/>
          <p:cNvGraphicFramePr>
            <a:graphicFrameLocks noChangeAspect="1"/>
          </p:cNvGraphicFramePr>
          <p:nvPr>
            <p:extLst>
              <p:ext uri="{D42A27DB-BD31-4B8C-83A1-F6EECF244321}">
                <p14:modId xmlns:p14="http://schemas.microsoft.com/office/powerpoint/2010/main" val="3016214911"/>
              </p:ext>
            </p:extLst>
          </p:nvPr>
        </p:nvGraphicFramePr>
        <p:xfrm>
          <a:off x="472658" y="2276872"/>
          <a:ext cx="1370866" cy="720080"/>
        </p:xfrm>
        <a:graphic>
          <a:graphicData uri="http://schemas.openxmlformats.org/presentationml/2006/ole">
            <mc:AlternateContent xmlns:mc="http://schemas.openxmlformats.org/markup-compatibility/2006">
              <mc:Choice xmlns:v="urn:schemas-microsoft-com:vml" Requires="v">
                <p:oleObj spid="_x0000_s8229" name="Equation" r:id="rId3" imgW="749160" imgH="393480" progId="Equation.3">
                  <p:embed/>
                </p:oleObj>
              </mc:Choice>
              <mc:Fallback>
                <p:oleObj name="Equation" r:id="rId3" imgW="74916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658" y="2276872"/>
                        <a:ext cx="1370866" cy="720080"/>
                      </a:xfrm>
                      <a:prstGeom prst="rect">
                        <a:avLst/>
                      </a:prstGeom>
                      <a:noFill/>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454497029"/>
              </p:ext>
            </p:extLst>
          </p:nvPr>
        </p:nvGraphicFramePr>
        <p:xfrm>
          <a:off x="2843808" y="2222678"/>
          <a:ext cx="2520280" cy="774274"/>
        </p:xfrm>
        <a:graphic>
          <a:graphicData uri="http://schemas.openxmlformats.org/presentationml/2006/ole">
            <mc:AlternateContent xmlns:mc="http://schemas.openxmlformats.org/markup-compatibility/2006">
              <mc:Choice xmlns:v="urn:schemas-microsoft-com:vml" Requires="v">
                <p:oleObj spid="_x0000_s8230" name="Equation" r:id="rId5" imgW="1282680" imgH="393480" progId="Equation.3">
                  <p:embed/>
                </p:oleObj>
              </mc:Choice>
              <mc:Fallback>
                <p:oleObj name="Equation" r:id="rId5" imgW="1282680" imgH="393480" progId="Equation.3">
                  <p:embed/>
                  <p:pic>
                    <p:nvPicPr>
                      <p:cNvPr id="0" name=""/>
                      <p:cNvPicPr>
                        <a:picLocks noChangeAspect="1" noChangeArrowheads="1"/>
                      </p:cNvPicPr>
                      <p:nvPr/>
                    </p:nvPicPr>
                    <p:blipFill>
                      <a:blip r:embed="rId6"/>
                      <a:srcRect/>
                      <a:stretch>
                        <a:fillRect/>
                      </a:stretch>
                    </p:blipFill>
                    <p:spPr bwMode="auto">
                      <a:xfrm>
                        <a:off x="2843808" y="2222678"/>
                        <a:ext cx="2520280" cy="774274"/>
                      </a:xfrm>
                      <a:prstGeom prst="rect">
                        <a:avLst/>
                      </a:prstGeom>
                      <a:noFill/>
                      <a:extLst/>
                    </p:spPr>
                  </p:pic>
                </p:oleObj>
              </mc:Fallback>
            </mc:AlternateContent>
          </a:graphicData>
        </a:graphic>
      </p:graphicFrame>
      <p:sp>
        <p:nvSpPr>
          <p:cNvPr id="6" name="TextBox 5"/>
          <p:cNvSpPr txBox="1"/>
          <p:nvPr/>
        </p:nvSpPr>
        <p:spPr>
          <a:xfrm>
            <a:off x="251520" y="3156908"/>
            <a:ext cx="1870384" cy="369332"/>
          </a:xfrm>
          <a:prstGeom prst="rect">
            <a:avLst/>
          </a:prstGeom>
          <a:noFill/>
        </p:spPr>
        <p:txBody>
          <a:bodyPr wrap="none" rtlCol="0">
            <a:spAutoFit/>
          </a:bodyPr>
          <a:lstStyle/>
          <a:p>
            <a:r>
              <a:rPr lang="en-US" dirty="0">
                <a:solidFill>
                  <a:prstClr val="black"/>
                </a:solidFill>
              </a:rPr>
              <a:t>global power flow</a:t>
            </a:r>
          </a:p>
        </p:txBody>
      </p:sp>
      <p:sp>
        <p:nvSpPr>
          <p:cNvPr id="7" name="TextBox 6"/>
          <p:cNvSpPr txBox="1"/>
          <p:nvPr/>
        </p:nvSpPr>
        <p:spPr>
          <a:xfrm>
            <a:off x="2915817" y="3160540"/>
            <a:ext cx="2576411" cy="369332"/>
          </a:xfrm>
          <a:prstGeom prst="rect">
            <a:avLst/>
          </a:prstGeom>
          <a:noFill/>
        </p:spPr>
        <p:txBody>
          <a:bodyPr wrap="none" rtlCol="0">
            <a:spAutoFit/>
          </a:bodyPr>
          <a:lstStyle/>
          <a:p>
            <a:r>
              <a:rPr lang="en-US" dirty="0">
                <a:solidFill>
                  <a:prstClr val="black"/>
                </a:solidFill>
              </a:rPr>
              <a:t>local complex power flow</a:t>
            </a:r>
          </a:p>
        </p:txBody>
      </p:sp>
      <p:sp>
        <p:nvSpPr>
          <p:cNvPr id="8" name="Rectangle 7"/>
          <p:cNvSpPr/>
          <p:nvPr/>
        </p:nvSpPr>
        <p:spPr>
          <a:xfrm>
            <a:off x="582159" y="3970543"/>
            <a:ext cx="4896544" cy="1938992"/>
          </a:xfrm>
          <a:prstGeom prst="rect">
            <a:avLst/>
          </a:prstGeom>
        </p:spPr>
        <p:txBody>
          <a:bodyPr wrap="square">
            <a:spAutoFit/>
          </a:bodyPr>
          <a:lstStyle/>
          <a:p>
            <a:r>
              <a:rPr lang="en-GB" sz="2000" dirty="0"/>
              <a:t>New local field quantity describing the high gradient limit of accelerating structures.</a:t>
            </a:r>
          </a:p>
          <a:p>
            <a:r>
              <a:rPr lang="en-GB" sz="2000" dirty="0" smtClean="0"/>
              <a:t>A. </a:t>
            </a:r>
            <a:r>
              <a:rPr lang="en-GB" sz="2000" dirty="0" err="1" smtClean="0"/>
              <a:t>Grudiev</a:t>
            </a:r>
            <a:r>
              <a:rPr lang="en-GB" sz="2000" dirty="0"/>
              <a:t>, S. </a:t>
            </a:r>
            <a:r>
              <a:rPr lang="en-GB" sz="2000" dirty="0" err="1"/>
              <a:t>Calatroni</a:t>
            </a:r>
            <a:r>
              <a:rPr lang="en-GB" sz="2000" dirty="0"/>
              <a:t>, W. Wuensch (CERN). </a:t>
            </a:r>
            <a:r>
              <a:rPr lang="en-GB" sz="2000" dirty="0" smtClean="0"/>
              <a:t>2009</a:t>
            </a:r>
            <a:r>
              <a:rPr lang="en-GB" sz="2000" dirty="0"/>
              <a:t>. 9 pp.</a:t>
            </a:r>
          </a:p>
          <a:p>
            <a:r>
              <a:rPr lang="en-GB" sz="2000" dirty="0"/>
              <a:t>Published in Phys.Rev.ST </a:t>
            </a:r>
            <a:r>
              <a:rPr lang="en-GB" sz="2000" dirty="0" err="1"/>
              <a:t>Accel.Beams</a:t>
            </a:r>
            <a:r>
              <a:rPr lang="en-GB" sz="2000" dirty="0"/>
              <a:t> 12 (2009) </a:t>
            </a:r>
            <a:r>
              <a:rPr lang="en-GB" sz="2000" dirty="0" smtClean="0"/>
              <a:t>102001</a:t>
            </a:r>
            <a:endParaRPr lang="en-GB" sz="2000" dirty="0"/>
          </a:p>
        </p:txBody>
      </p:sp>
      <p:pic>
        <p:nvPicPr>
          <p:cNvPr id="9" name="Picture 5"/>
          <p:cNvPicPr>
            <a:picLocks noChangeAspect="1" noChangeArrowheads="1"/>
          </p:cNvPicPr>
          <p:nvPr/>
        </p:nvPicPr>
        <p:blipFill>
          <a:blip r:embed="rId7" cstate="print"/>
          <a:srcRect/>
          <a:stretch>
            <a:fillRect/>
          </a:stretch>
        </p:blipFill>
        <p:spPr bwMode="auto">
          <a:xfrm>
            <a:off x="7226056" y="2021296"/>
            <a:ext cx="1666441" cy="1504944"/>
          </a:xfrm>
          <a:prstGeom prst="rect">
            <a:avLst/>
          </a:prstGeom>
          <a:noFill/>
          <a:ln w="9525">
            <a:noFill/>
            <a:miter lim="800000"/>
            <a:headEnd/>
            <a:tailEnd/>
          </a:ln>
          <a:effectLst/>
        </p:spPr>
      </p:pic>
      <p:pic>
        <p:nvPicPr>
          <p:cNvPr id="10" name="Picture 6"/>
          <p:cNvPicPr>
            <a:picLocks noChangeAspect="1" noChangeArrowheads="1"/>
          </p:cNvPicPr>
          <p:nvPr/>
        </p:nvPicPr>
        <p:blipFill>
          <a:blip r:embed="rId8" cstate="print"/>
          <a:srcRect/>
          <a:stretch>
            <a:fillRect/>
          </a:stretch>
        </p:blipFill>
        <p:spPr bwMode="auto">
          <a:xfrm>
            <a:off x="7308873" y="3654032"/>
            <a:ext cx="1666442" cy="1504944"/>
          </a:xfrm>
          <a:prstGeom prst="rect">
            <a:avLst/>
          </a:prstGeom>
          <a:noFill/>
          <a:ln w="9525">
            <a:noFill/>
            <a:miter lim="800000"/>
            <a:headEnd/>
            <a:tailEnd/>
          </a:ln>
          <a:effectLst/>
        </p:spPr>
      </p:pic>
      <p:pic>
        <p:nvPicPr>
          <p:cNvPr id="11" name="Picture 7"/>
          <p:cNvPicPr>
            <a:picLocks noChangeAspect="1" noChangeArrowheads="1"/>
          </p:cNvPicPr>
          <p:nvPr/>
        </p:nvPicPr>
        <p:blipFill>
          <a:blip r:embed="rId9" cstate="print"/>
          <a:srcRect/>
          <a:stretch>
            <a:fillRect/>
          </a:stretch>
        </p:blipFill>
        <p:spPr bwMode="auto">
          <a:xfrm>
            <a:off x="7298046" y="5234857"/>
            <a:ext cx="1666442" cy="1504945"/>
          </a:xfrm>
          <a:prstGeom prst="rect">
            <a:avLst/>
          </a:prstGeom>
          <a:noFill/>
          <a:ln w="9525">
            <a:noFill/>
            <a:miter lim="800000"/>
            <a:headEnd/>
            <a:tailEnd/>
          </a:ln>
          <a:effectLst/>
        </p:spPr>
      </p:pic>
      <p:sp>
        <p:nvSpPr>
          <p:cNvPr id="12" name="TextBox 11"/>
          <p:cNvSpPr txBox="1"/>
          <p:nvPr/>
        </p:nvSpPr>
        <p:spPr>
          <a:xfrm>
            <a:off x="6086070" y="3990289"/>
            <a:ext cx="819135" cy="461665"/>
          </a:xfrm>
          <a:prstGeom prst="rect">
            <a:avLst/>
          </a:prstGeom>
          <a:noFill/>
        </p:spPr>
        <p:txBody>
          <a:bodyPr wrap="none" rtlCol="0">
            <a:spAutoFit/>
          </a:bodyPr>
          <a:lstStyle/>
          <a:p>
            <a:r>
              <a:rPr lang="en-US" sz="2400" dirty="0">
                <a:solidFill>
                  <a:prstClr val="black"/>
                </a:solidFill>
              </a:rPr>
              <a:t>H</a:t>
            </a:r>
            <a:r>
              <a:rPr lang="en-US" sz="2400" baseline="-25000" dirty="0">
                <a:solidFill>
                  <a:prstClr val="black"/>
                </a:solidFill>
              </a:rPr>
              <a:t>s</a:t>
            </a:r>
            <a:r>
              <a:rPr lang="en-US" sz="2400" dirty="0">
                <a:solidFill>
                  <a:prstClr val="black"/>
                </a:solidFill>
              </a:rPr>
              <a:t>/E</a:t>
            </a:r>
            <a:r>
              <a:rPr lang="en-US" sz="2400" baseline="-25000" dirty="0">
                <a:solidFill>
                  <a:prstClr val="black"/>
                </a:solidFill>
              </a:rPr>
              <a:t>a</a:t>
            </a:r>
          </a:p>
        </p:txBody>
      </p:sp>
      <p:sp>
        <p:nvSpPr>
          <p:cNvPr id="13" name="TextBox 12"/>
          <p:cNvSpPr txBox="1"/>
          <p:nvPr/>
        </p:nvSpPr>
        <p:spPr>
          <a:xfrm>
            <a:off x="6062662" y="2420922"/>
            <a:ext cx="777457" cy="461665"/>
          </a:xfrm>
          <a:prstGeom prst="rect">
            <a:avLst/>
          </a:prstGeom>
          <a:noFill/>
        </p:spPr>
        <p:txBody>
          <a:bodyPr wrap="none" rtlCol="0">
            <a:spAutoFit/>
          </a:bodyPr>
          <a:lstStyle/>
          <a:p>
            <a:r>
              <a:rPr lang="en-US" sz="2400" dirty="0">
                <a:solidFill>
                  <a:prstClr val="black"/>
                </a:solidFill>
              </a:rPr>
              <a:t>E</a:t>
            </a:r>
            <a:r>
              <a:rPr lang="en-US" sz="2400" baseline="-25000" dirty="0">
                <a:solidFill>
                  <a:prstClr val="black"/>
                </a:solidFill>
              </a:rPr>
              <a:t>s</a:t>
            </a:r>
            <a:r>
              <a:rPr lang="en-US" sz="2400" dirty="0">
                <a:solidFill>
                  <a:prstClr val="black"/>
                </a:solidFill>
              </a:rPr>
              <a:t>/E</a:t>
            </a:r>
            <a:r>
              <a:rPr lang="en-US" sz="2400" baseline="-25000" dirty="0">
                <a:solidFill>
                  <a:prstClr val="black"/>
                </a:solidFill>
              </a:rPr>
              <a:t>a</a:t>
            </a:r>
          </a:p>
        </p:txBody>
      </p:sp>
      <p:sp>
        <p:nvSpPr>
          <p:cNvPr id="14" name="TextBox 13"/>
          <p:cNvSpPr txBox="1"/>
          <p:nvPr/>
        </p:nvSpPr>
        <p:spPr>
          <a:xfrm>
            <a:off x="6012160" y="5589274"/>
            <a:ext cx="878446" cy="461665"/>
          </a:xfrm>
          <a:prstGeom prst="rect">
            <a:avLst/>
          </a:prstGeom>
          <a:noFill/>
        </p:spPr>
        <p:txBody>
          <a:bodyPr wrap="none" rtlCol="0">
            <a:spAutoFit/>
          </a:bodyPr>
          <a:lstStyle/>
          <a:p>
            <a:r>
              <a:rPr lang="en-US" sz="2400" dirty="0">
                <a:solidFill>
                  <a:prstClr val="black"/>
                </a:solidFill>
              </a:rPr>
              <a:t>S</a:t>
            </a:r>
            <a:r>
              <a:rPr lang="en-US" sz="2400" baseline="-25000" dirty="0">
                <a:solidFill>
                  <a:prstClr val="black"/>
                </a:solidFill>
              </a:rPr>
              <a:t>c</a:t>
            </a:r>
            <a:r>
              <a:rPr lang="en-US" sz="2400" dirty="0">
                <a:solidFill>
                  <a:prstClr val="black"/>
                </a:solidFill>
              </a:rPr>
              <a:t>/E</a:t>
            </a:r>
            <a:r>
              <a:rPr lang="en-US" sz="2400" baseline="-25000" dirty="0">
                <a:solidFill>
                  <a:prstClr val="black"/>
                </a:solidFill>
              </a:rPr>
              <a:t>a</a:t>
            </a:r>
            <a:r>
              <a:rPr lang="en-US" sz="2400" baseline="30000" dirty="0">
                <a:solidFill>
                  <a:prstClr val="black"/>
                </a:solidFill>
              </a:rPr>
              <a:t>2</a:t>
            </a:r>
          </a:p>
        </p:txBody>
      </p:sp>
    </p:spTree>
    <p:extLst>
      <p:ext uri="{BB962C8B-B14F-4D97-AF65-F5344CB8AC3E}">
        <p14:creationId xmlns:p14="http://schemas.microsoft.com/office/powerpoint/2010/main" val="3712308052"/>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7666" y="197314"/>
            <a:ext cx="6120680" cy="830997"/>
          </a:xfrm>
          <a:prstGeom prst="rect">
            <a:avLst/>
          </a:prstGeom>
          <a:noFill/>
        </p:spPr>
        <p:txBody>
          <a:bodyPr wrap="square" rtlCol="0">
            <a:spAutoFit/>
          </a:bodyPr>
          <a:lstStyle/>
          <a:p>
            <a:pPr algn="ctr"/>
            <a:r>
              <a:rPr lang="en-GB" sz="2400" dirty="0">
                <a:solidFill>
                  <a:prstClr val="black"/>
                </a:solidFill>
              </a:rPr>
              <a:t>Accelerating gradients achieved in tests. </a:t>
            </a:r>
          </a:p>
          <a:p>
            <a:pPr algn="ctr"/>
            <a:r>
              <a:rPr lang="en-GB" sz="2400" dirty="0">
                <a:solidFill>
                  <a:prstClr val="black"/>
                </a:solidFill>
              </a:rPr>
              <a:t>Status: 4-9-2012</a:t>
            </a:r>
          </a:p>
        </p:txBody>
      </p:sp>
      <p:pic>
        <p:nvPicPr>
          <p:cNvPr id="1026" name="Picture 2" descr="\\CERN\dfs\Workspaces\w\Wuensch\Calculations and experiments\gradient summary\BDR_Graph_30_08_2012.pn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3468" r="8141"/>
          <a:stretch/>
        </p:blipFill>
        <p:spPr bwMode="auto">
          <a:xfrm>
            <a:off x="172214" y="980728"/>
            <a:ext cx="8539688" cy="53361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22500" y="4797152"/>
            <a:ext cx="1527982" cy="369332"/>
          </a:xfrm>
          <a:prstGeom prst="rect">
            <a:avLst/>
          </a:prstGeom>
          <a:noFill/>
        </p:spPr>
        <p:txBody>
          <a:bodyPr wrap="none" rtlCol="0">
            <a:spAutoFit/>
          </a:bodyPr>
          <a:lstStyle/>
          <a:p>
            <a:r>
              <a:rPr lang="en-GB" b="1" dirty="0">
                <a:solidFill>
                  <a:srgbClr val="0070C0"/>
                </a:solidFill>
              </a:rPr>
              <a:t>HOM damped</a:t>
            </a:r>
          </a:p>
        </p:txBody>
      </p:sp>
    </p:spTree>
    <p:extLst>
      <p:ext uri="{BB962C8B-B14F-4D97-AF65-F5344CB8AC3E}">
        <p14:creationId xmlns:p14="http://schemas.microsoft.com/office/powerpoint/2010/main" val="109695504"/>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609600"/>
            <a:ext cx="3371850" cy="576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113" y="609600"/>
            <a:ext cx="3316287" cy="578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0"/>
            <a:ext cx="9144000" cy="838200"/>
          </a:xfrm>
        </p:spPr>
        <p:txBody>
          <a:bodyPr>
            <a:normAutofit/>
          </a:bodyPr>
          <a:lstStyle/>
          <a:p>
            <a:r>
              <a:rPr lang="en-GB" sz="3600" dirty="0" smtClean="0"/>
              <a:t>Power flow related quantities: Sc and P/C</a:t>
            </a:r>
            <a:endParaRPr lang="en-GB" sz="3600" dirty="0"/>
          </a:p>
        </p:txBody>
      </p:sp>
      <p:cxnSp>
        <p:nvCxnSpPr>
          <p:cNvPr id="16" name="Straight Connector 15"/>
          <p:cNvCxnSpPr/>
          <p:nvPr/>
        </p:nvCxnSpPr>
        <p:spPr>
          <a:xfrm>
            <a:off x="6781800" y="990600"/>
            <a:ext cx="0" cy="5334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1524000" y="990600"/>
            <a:ext cx="1850186" cy="5672554"/>
            <a:chOff x="1524000" y="990600"/>
            <a:chExt cx="1850186" cy="5672554"/>
          </a:xfrm>
        </p:grpSpPr>
        <p:cxnSp>
          <p:nvCxnSpPr>
            <p:cNvPr id="15" name="Straight Connector 14"/>
            <p:cNvCxnSpPr/>
            <p:nvPr/>
          </p:nvCxnSpPr>
          <p:spPr>
            <a:xfrm>
              <a:off x="3124200" y="990600"/>
              <a:ext cx="0" cy="5334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524000" y="6324600"/>
              <a:ext cx="1850186" cy="338554"/>
            </a:xfrm>
            <a:prstGeom prst="rect">
              <a:avLst/>
            </a:prstGeom>
            <a:noFill/>
            <a:ln>
              <a:solidFill>
                <a:srgbClr val="FF0000"/>
              </a:solidFill>
            </a:ln>
          </p:spPr>
          <p:txBody>
            <a:bodyPr wrap="none" rtlCol="0">
              <a:spAutoFit/>
            </a:bodyPr>
            <a:lstStyle/>
            <a:p>
              <a:r>
                <a:rPr lang="en-GB" sz="1600" dirty="0" smtClean="0"/>
                <a:t>Sc = 4 - 5 MW/mm</a:t>
              </a:r>
              <a:r>
                <a:rPr lang="en-GB" sz="1600" baseline="30000" dirty="0" smtClean="0"/>
                <a:t>2</a:t>
              </a:r>
              <a:r>
                <a:rPr lang="en-GB" sz="1600" dirty="0" smtClean="0"/>
                <a:t> </a:t>
              </a:r>
              <a:endParaRPr lang="en-GB" sz="1600" dirty="0"/>
            </a:p>
          </p:txBody>
        </p:sp>
        <p:cxnSp>
          <p:nvCxnSpPr>
            <p:cNvPr id="17" name="Straight Connector 16"/>
            <p:cNvCxnSpPr/>
            <p:nvPr/>
          </p:nvCxnSpPr>
          <p:spPr>
            <a:xfrm>
              <a:off x="2971800" y="990600"/>
              <a:ext cx="0" cy="5334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5410200" y="6324600"/>
            <a:ext cx="2233688" cy="338554"/>
          </a:xfrm>
          <a:prstGeom prst="rect">
            <a:avLst/>
          </a:prstGeom>
          <a:noFill/>
          <a:ln>
            <a:solidFill>
              <a:srgbClr val="FF0000"/>
            </a:solidFill>
          </a:ln>
        </p:spPr>
        <p:txBody>
          <a:bodyPr wrap="none" rtlCol="0">
            <a:spAutoFit/>
          </a:bodyPr>
          <a:lstStyle/>
          <a:p>
            <a:r>
              <a:rPr lang="en-GB" sz="1600" dirty="0" smtClean="0"/>
              <a:t>P/C = 2.3 – 2.9 MW/mm </a:t>
            </a:r>
            <a:endParaRPr lang="en-GB" sz="1600" dirty="0"/>
          </a:p>
        </p:txBody>
      </p:sp>
      <p:cxnSp>
        <p:nvCxnSpPr>
          <p:cNvPr id="21" name="Straight Connector 20"/>
          <p:cNvCxnSpPr/>
          <p:nvPr/>
        </p:nvCxnSpPr>
        <p:spPr>
          <a:xfrm>
            <a:off x="6934200" y="990600"/>
            <a:ext cx="0" cy="5334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418907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4471"/>
            <a:ext cx="9144000" cy="4972911"/>
          </a:xfrm>
          <a:prstGeom prst="rect">
            <a:avLst/>
          </a:prstGeom>
        </p:spPr>
      </p:pic>
      <p:sp>
        <p:nvSpPr>
          <p:cNvPr id="8" name="Title 7"/>
          <p:cNvSpPr>
            <a:spLocks noGrp="1"/>
          </p:cNvSpPr>
          <p:nvPr>
            <p:ph type="title"/>
          </p:nvPr>
        </p:nvSpPr>
        <p:spPr>
          <a:xfrm>
            <a:off x="815467" y="0"/>
            <a:ext cx="7566923" cy="616022"/>
          </a:xfrm>
        </p:spPr>
        <p:txBody>
          <a:bodyPr>
            <a:noAutofit/>
          </a:bodyPr>
          <a:lstStyle/>
          <a:p>
            <a:r>
              <a:rPr lang="en-US" sz="3600" dirty="0"/>
              <a:t>CLIC Layout at 3 TeV</a:t>
            </a:r>
          </a:p>
        </p:txBody>
      </p:sp>
      <p:sp>
        <p:nvSpPr>
          <p:cNvPr id="10" name="Rectangle 3"/>
          <p:cNvSpPr>
            <a:spLocks noChangeArrowheads="1"/>
          </p:cNvSpPr>
          <p:nvPr/>
        </p:nvSpPr>
        <p:spPr bwMode="auto">
          <a:xfrm>
            <a:off x="3345952" y="723902"/>
            <a:ext cx="1315269" cy="738646"/>
          </a:xfrm>
          <a:prstGeom prst="rect">
            <a:avLst/>
          </a:prstGeom>
          <a:solidFill>
            <a:schemeClr val="bg1">
              <a:lumMod val="95000"/>
            </a:schemeClr>
          </a:solidFill>
          <a:ln w="0">
            <a:noFill/>
            <a:miter lim="800000"/>
            <a:headEnd/>
            <a:tailEnd/>
          </a:ln>
          <a:effectLst>
            <a:outerShdw blurRad="50800" dist="38100" dir="2700000" algn="tl" rotWithShape="0">
              <a:srgbClr val="000000">
                <a:alpha val="43000"/>
              </a:srgbClr>
            </a:outerShdw>
          </a:effectLst>
        </p:spPr>
        <p:txBody>
          <a:bodyPr wrap="square" lIns="91310" tIns="45657" rIns="91310" bIns="45657">
            <a:prstTxWarp prst="textNoShape">
              <a:avLst/>
            </a:prstTxWarp>
            <a:spAutoFit/>
          </a:bodyPr>
          <a:lstStyle/>
          <a:p>
            <a:pPr defTabSz="912567">
              <a:defRPr/>
            </a:pPr>
            <a:r>
              <a:rPr lang="en-US" sz="1400" b="1" dirty="0">
                <a:solidFill>
                  <a:srgbClr val="0000FF"/>
                </a:solidFill>
              </a:rPr>
              <a:t>Drive Beam Generation Complex</a:t>
            </a:r>
          </a:p>
        </p:txBody>
      </p:sp>
      <p:sp>
        <p:nvSpPr>
          <p:cNvPr id="11" name="Rectangle 3"/>
          <p:cNvSpPr>
            <a:spLocks noChangeArrowheads="1"/>
          </p:cNvSpPr>
          <p:nvPr/>
        </p:nvSpPr>
        <p:spPr bwMode="auto">
          <a:xfrm>
            <a:off x="688529" y="5749082"/>
            <a:ext cx="1150923" cy="738646"/>
          </a:xfrm>
          <a:prstGeom prst="rect">
            <a:avLst/>
          </a:prstGeom>
          <a:solidFill>
            <a:schemeClr val="bg1">
              <a:lumMod val="95000"/>
            </a:schemeClr>
          </a:solidFill>
          <a:ln w="0">
            <a:noFill/>
            <a:miter lim="800000"/>
            <a:headEnd/>
            <a:tailEnd/>
          </a:ln>
          <a:effectLst>
            <a:outerShdw blurRad="50800" dist="38100" dir="2700000">
              <a:srgbClr val="000000">
                <a:alpha val="43000"/>
              </a:srgbClr>
            </a:outerShdw>
          </a:effectLst>
        </p:spPr>
        <p:txBody>
          <a:bodyPr lIns="91310" tIns="45657" rIns="91310" bIns="45657">
            <a:prstTxWarp prst="textNoShape">
              <a:avLst/>
            </a:prstTxWarp>
            <a:spAutoFit/>
          </a:bodyPr>
          <a:lstStyle/>
          <a:p>
            <a:pPr defTabSz="912567">
              <a:defRPr/>
            </a:pPr>
            <a:r>
              <a:rPr lang="en-US" sz="1400" b="1" dirty="0">
                <a:solidFill>
                  <a:srgbClr val="0000FF"/>
                </a:solidFill>
              </a:rPr>
              <a:t>Main Beam Generation Complex</a:t>
            </a:r>
          </a:p>
        </p:txBody>
      </p:sp>
      <p:grpSp>
        <p:nvGrpSpPr>
          <p:cNvPr id="7" name="Group 2"/>
          <p:cNvGrpSpPr>
            <a:grpSpLocks/>
          </p:cNvGrpSpPr>
          <p:nvPr/>
        </p:nvGrpSpPr>
        <p:grpSpPr bwMode="auto">
          <a:xfrm>
            <a:off x="113395" y="3212976"/>
            <a:ext cx="8898471" cy="1686236"/>
            <a:chOff x="54" y="3310"/>
            <a:chExt cx="5652" cy="954"/>
          </a:xfrm>
          <a:solidFill>
            <a:schemeClr val="bg1">
              <a:lumMod val="95000"/>
            </a:schemeClr>
          </a:solidFill>
        </p:grpSpPr>
        <p:sp>
          <p:nvSpPr>
            <p:cNvPr id="12" name="Rectangle 3"/>
            <p:cNvSpPr>
              <a:spLocks noChangeArrowheads="1"/>
            </p:cNvSpPr>
            <p:nvPr/>
          </p:nvSpPr>
          <p:spPr bwMode="auto">
            <a:xfrm>
              <a:off x="54" y="3310"/>
              <a:ext cx="5652" cy="954"/>
            </a:xfrm>
            <a:prstGeom prst="rect">
              <a:avLst/>
            </a:prstGeom>
            <a:grpFill/>
            <a:ln w="0">
              <a:solidFill>
                <a:srgbClr val="0000FF"/>
              </a:solidFill>
              <a:miter lim="800000"/>
              <a:headEnd/>
              <a:tailEnd/>
            </a:ln>
          </p:spPr>
          <p:txBody>
            <a:bodyPr wrap="none" anchor="ctr">
              <a:prstTxWarp prst="textNoShape">
                <a:avLst/>
              </a:prstTxWarp>
            </a:bodyPr>
            <a:lstStyle/>
            <a:p>
              <a:pPr defTabSz="456652">
                <a:lnSpc>
                  <a:spcPct val="93000"/>
                </a:lnSpc>
                <a:spcBef>
                  <a:spcPct val="50000"/>
                </a:spcBef>
                <a:spcAft>
                  <a:spcPts val="1075"/>
                </a:spcAft>
                <a:buClr>
                  <a:srgbClr val="000000"/>
                </a:buClr>
                <a:buSzPct val="68000"/>
              </a:pPr>
              <a:endParaRPr lang="fr-FR" sz="2500">
                <a:solidFill>
                  <a:srgbClr val="FF0000"/>
                </a:solidFill>
              </a:endParaRPr>
            </a:p>
          </p:txBody>
        </p:sp>
        <p:sp>
          <p:nvSpPr>
            <p:cNvPr id="13" name="Rectangle 4"/>
            <p:cNvSpPr>
              <a:spLocks noChangeArrowheads="1"/>
            </p:cNvSpPr>
            <p:nvPr/>
          </p:nvSpPr>
          <p:spPr bwMode="auto">
            <a:xfrm>
              <a:off x="3217" y="3600"/>
              <a:ext cx="2413" cy="576"/>
            </a:xfrm>
            <a:prstGeom prst="rect">
              <a:avLst/>
            </a:prstGeom>
            <a:grpFill/>
            <a:ln w="0">
              <a:solidFill>
                <a:srgbClr val="0000FF"/>
              </a:solidFill>
              <a:miter lim="800000"/>
              <a:headEnd/>
              <a:tailEnd/>
            </a:ln>
          </p:spPr>
          <p:txBody>
            <a:bodyPr wrap="none" anchor="ctr">
              <a:prstTxWarp prst="textNoShape">
                <a:avLst/>
              </a:prstTxWarp>
            </a:bodyPr>
            <a:lstStyle/>
            <a:p>
              <a:pPr defTabSz="456652">
                <a:lnSpc>
                  <a:spcPct val="93000"/>
                </a:lnSpc>
                <a:spcBef>
                  <a:spcPct val="50000"/>
                </a:spcBef>
                <a:spcAft>
                  <a:spcPts val="1075"/>
                </a:spcAft>
                <a:buClr>
                  <a:srgbClr val="000000"/>
                </a:buClr>
                <a:buSzPct val="68000"/>
              </a:pPr>
              <a:endParaRPr lang="fr-FR" sz="2500">
                <a:solidFill>
                  <a:srgbClr val="FF0000"/>
                </a:solidFill>
              </a:endParaRPr>
            </a:p>
          </p:txBody>
        </p:sp>
        <p:sp>
          <p:nvSpPr>
            <p:cNvPr id="14" name="Rectangle 5"/>
            <p:cNvSpPr>
              <a:spLocks noChangeArrowheads="1"/>
            </p:cNvSpPr>
            <p:nvPr/>
          </p:nvSpPr>
          <p:spPr bwMode="auto">
            <a:xfrm>
              <a:off x="157" y="3599"/>
              <a:ext cx="2286" cy="601"/>
            </a:xfrm>
            <a:prstGeom prst="rect">
              <a:avLst/>
            </a:prstGeom>
            <a:grpFill/>
            <a:ln w="0">
              <a:solidFill>
                <a:srgbClr val="0000FF"/>
              </a:solidFill>
              <a:miter lim="800000"/>
              <a:headEnd/>
              <a:tailEnd/>
            </a:ln>
          </p:spPr>
          <p:txBody>
            <a:bodyPr wrap="none" anchor="ctr">
              <a:prstTxWarp prst="textNoShape">
                <a:avLst/>
              </a:prstTxWarp>
            </a:bodyPr>
            <a:lstStyle/>
            <a:p>
              <a:pPr defTabSz="456652">
                <a:lnSpc>
                  <a:spcPct val="93000"/>
                </a:lnSpc>
                <a:spcBef>
                  <a:spcPct val="50000"/>
                </a:spcBef>
                <a:spcAft>
                  <a:spcPts val="1075"/>
                </a:spcAft>
                <a:buClr>
                  <a:srgbClr val="000000"/>
                </a:buClr>
                <a:buSzPct val="68000"/>
              </a:pPr>
              <a:endParaRPr lang="fr-FR" sz="2500">
                <a:solidFill>
                  <a:srgbClr val="FF0000"/>
                </a:solidFill>
              </a:endParaRPr>
            </a:p>
          </p:txBody>
        </p:sp>
        <p:sp>
          <p:nvSpPr>
            <p:cNvPr id="15" name="Line 6"/>
            <p:cNvSpPr>
              <a:spLocks noChangeShapeType="1"/>
            </p:cNvSpPr>
            <p:nvPr/>
          </p:nvSpPr>
          <p:spPr bwMode="auto">
            <a:xfrm>
              <a:off x="270" y="3915"/>
              <a:ext cx="2083" cy="0"/>
            </a:xfrm>
            <a:prstGeom prst="line">
              <a:avLst/>
            </a:prstGeom>
            <a:grpFill/>
            <a:ln w="0">
              <a:solidFill>
                <a:srgbClr val="000000"/>
              </a:solidFill>
              <a:round/>
              <a:headEnd/>
              <a:tailEnd/>
            </a:ln>
          </p:spPr>
          <p:txBody>
            <a:bodyPr>
              <a:prstTxWarp prst="textNoShape">
                <a:avLst/>
              </a:prstTxWarp>
            </a:bodyPr>
            <a:lstStyle/>
            <a:p>
              <a:pPr defTabSz="456652"/>
              <a:endParaRPr lang="en-US">
                <a:solidFill>
                  <a:prstClr val="black"/>
                </a:solidFill>
              </a:endParaRPr>
            </a:p>
          </p:txBody>
        </p:sp>
        <p:sp>
          <p:nvSpPr>
            <p:cNvPr id="16" name="Rectangle 7"/>
            <p:cNvSpPr>
              <a:spLocks noChangeArrowheads="1"/>
            </p:cNvSpPr>
            <p:nvPr/>
          </p:nvSpPr>
          <p:spPr bwMode="auto">
            <a:xfrm>
              <a:off x="239" y="3969"/>
              <a:ext cx="2124" cy="190"/>
            </a:xfrm>
            <a:prstGeom prst="rect">
              <a:avLst/>
            </a:prstGeom>
            <a:grpFill/>
            <a:ln w="9525">
              <a:noFill/>
              <a:miter lim="800000"/>
              <a:headEnd/>
              <a:tailEnd/>
            </a:ln>
          </p:spPr>
          <p:txBody>
            <a:bodyPr lIns="0" tIns="0" rIns="0" bIns="0">
              <a:prstTxWarp prst="textNoShape">
                <a:avLst/>
              </a:prstTxWarp>
              <a:spAutoFit/>
            </a:bodyPr>
            <a:lstStyle/>
            <a:p>
              <a:pPr defTabSz="956116"/>
              <a:r>
                <a:rPr lang="en-US" sz="1100" dirty="0">
                  <a:solidFill>
                    <a:srgbClr val="000000"/>
                  </a:solidFill>
                  <a:latin typeface="Comic Sans MS" charset="0"/>
                </a:rPr>
                <a:t>140 </a:t>
              </a:r>
              <a:r>
                <a:rPr lang="en-US" sz="1100" dirty="0" err="1">
                  <a:solidFill>
                    <a:srgbClr val="000000"/>
                  </a:solidFill>
                  <a:latin typeface="Symbol" charset="2"/>
                </a:rPr>
                <a:t>m</a:t>
              </a:r>
              <a:r>
                <a:rPr lang="en-US" sz="1100" dirty="0" err="1">
                  <a:solidFill>
                    <a:srgbClr val="000000"/>
                  </a:solidFill>
                  <a:latin typeface="Comic Sans MS" charset="0"/>
                </a:rPr>
                <a:t>s</a:t>
              </a:r>
              <a:r>
                <a:rPr lang="en-US" sz="1100" dirty="0">
                  <a:solidFill>
                    <a:srgbClr val="000000"/>
                  </a:solidFill>
                  <a:latin typeface="Comic Sans MS" charset="0"/>
                </a:rPr>
                <a:t> train length - 24 </a:t>
              </a:r>
              <a:r>
                <a:rPr lang="en-US" sz="1100" dirty="0">
                  <a:solidFill>
                    <a:srgbClr val="000000"/>
                  </a:solidFill>
                  <a:latin typeface="Comic Sans MS" charset="0"/>
                  <a:sym typeface="Symbol" charset="2"/>
                </a:rPr>
                <a:t> 24 </a:t>
              </a:r>
              <a:r>
                <a:rPr lang="en-US" sz="1100" dirty="0">
                  <a:solidFill>
                    <a:srgbClr val="000000"/>
                  </a:solidFill>
                  <a:latin typeface="Comic Sans MS" charset="0"/>
                </a:rPr>
                <a:t>sub-pulses</a:t>
              </a:r>
            </a:p>
            <a:p>
              <a:pPr defTabSz="956116"/>
              <a:r>
                <a:rPr lang="en-US" sz="1100" b="1" dirty="0">
                  <a:solidFill>
                    <a:srgbClr val="FF0000"/>
                  </a:solidFill>
                  <a:latin typeface="Comic Sans MS" charset="0"/>
                </a:rPr>
                <a:t>4.2 A</a:t>
              </a:r>
              <a:r>
                <a:rPr lang="en-US" sz="1100" dirty="0">
                  <a:solidFill>
                    <a:srgbClr val="000000"/>
                  </a:solidFill>
                  <a:latin typeface="Comic Sans MS" charset="0"/>
                </a:rPr>
                <a:t> - 2.4 </a:t>
              </a:r>
              <a:r>
                <a:rPr lang="en-US" sz="1100" dirty="0" err="1">
                  <a:solidFill>
                    <a:srgbClr val="000000"/>
                  </a:solidFill>
                  <a:latin typeface="Comic Sans MS" charset="0"/>
                </a:rPr>
                <a:t>GeV</a:t>
              </a:r>
              <a:r>
                <a:rPr lang="en-US" sz="1100" dirty="0">
                  <a:solidFill>
                    <a:srgbClr val="000000"/>
                  </a:solidFill>
                  <a:latin typeface="Comic Sans MS" charset="0"/>
                </a:rPr>
                <a:t> – 60 cm between bunches</a:t>
              </a:r>
            </a:p>
          </p:txBody>
        </p:sp>
        <p:grpSp>
          <p:nvGrpSpPr>
            <p:cNvPr id="17" name="Group 8"/>
            <p:cNvGrpSpPr>
              <a:grpSpLocks/>
            </p:cNvGrpSpPr>
            <p:nvPr/>
          </p:nvGrpSpPr>
          <p:grpSpPr bwMode="auto">
            <a:xfrm>
              <a:off x="433" y="3819"/>
              <a:ext cx="336" cy="96"/>
              <a:chOff x="288" y="3600"/>
              <a:chExt cx="336" cy="96"/>
            </a:xfrm>
            <a:grpFill/>
          </p:grpSpPr>
          <p:sp>
            <p:nvSpPr>
              <p:cNvPr id="224" name="Line 9"/>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5" name="Line 10"/>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6" name="Line 11"/>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7" name="Line 12"/>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8" name="Line 13"/>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9" name="Line 14"/>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30" name="Line 15"/>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31" name="Line 16"/>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18" name="Group 17"/>
            <p:cNvGrpSpPr>
              <a:grpSpLocks/>
            </p:cNvGrpSpPr>
            <p:nvPr/>
          </p:nvGrpSpPr>
          <p:grpSpPr bwMode="auto">
            <a:xfrm>
              <a:off x="1201" y="3819"/>
              <a:ext cx="336" cy="96"/>
              <a:chOff x="288" y="3600"/>
              <a:chExt cx="336" cy="96"/>
            </a:xfrm>
            <a:grpFill/>
          </p:grpSpPr>
          <p:sp>
            <p:nvSpPr>
              <p:cNvPr id="216" name="Line 18"/>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7" name="Line 19"/>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8" name="Line 20"/>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9" name="Line 21"/>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0" name="Line 22"/>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1" name="Line 23"/>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2" name="Line 24"/>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23" name="Line 25"/>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19" name="Group 26"/>
            <p:cNvGrpSpPr>
              <a:grpSpLocks/>
            </p:cNvGrpSpPr>
            <p:nvPr/>
          </p:nvGrpSpPr>
          <p:grpSpPr bwMode="auto">
            <a:xfrm>
              <a:off x="817" y="3819"/>
              <a:ext cx="336" cy="96"/>
              <a:chOff x="288" y="3600"/>
              <a:chExt cx="336" cy="96"/>
            </a:xfrm>
            <a:grpFill/>
          </p:grpSpPr>
          <p:sp>
            <p:nvSpPr>
              <p:cNvPr id="208" name="Line 27"/>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09" name="Line 28"/>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0" name="Line 29"/>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1" name="Line 30"/>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2" name="Line 31"/>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3" name="Line 32"/>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4" name="Line 33"/>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15" name="Line 34"/>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20" name="Group 35"/>
            <p:cNvGrpSpPr>
              <a:grpSpLocks/>
            </p:cNvGrpSpPr>
            <p:nvPr/>
          </p:nvGrpSpPr>
          <p:grpSpPr bwMode="auto">
            <a:xfrm>
              <a:off x="1537" y="3819"/>
              <a:ext cx="336" cy="96"/>
              <a:chOff x="288" y="3600"/>
              <a:chExt cx="336" cy="96"/>
            </a:xfrm>
            <a:grpFill/>
          </p:grpSpPr>
          <p:sp>
            <p:nvSpPr>
              <p:cNvPr id="200" name="Line 36"/>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01" name="Line 37"/>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02" name="Line 38"/>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03" name="Line 39"/>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04" name="Line 40"/>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05" name="Line 41"/>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06" name="Line 42"/>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07" name="Line 43"/>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21" name="Group 44"/>
            <p:cNvGrpSpPr>
              <a:grpSpLocks/>
            </p:cNvGrpSpPr>
            <p:nvPr/>
          </p:nvGrpSpPr>
          <p:grpSpPr bwMode="auto">
            <a:xfrm>
              <a:off x="1921" y="3819"/>
              <a:ext cx="336" cy="96"/>
              <a:chOff x="288" y="3600"/>
              <a:chExt cx="336" cy="96"/>
            </a:xfrm>
            <a:grpFill/>
          </p:grpSpPr>
          <p:sp>
            <p:nvSpPr>
              <p:cNvPr id="192" name="Line 45"/>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3" name="Line 46"/>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4" name="Line 47"/>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5" name="Line 48"/>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6" name="Line 49"/>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7" name="Line 50"/>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8" name="Line 51"/>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9" name="Line 52"/>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sp>
          <p:nvSpPr>
            <p:cNvPr id="22" name="Line 53"/>
            <p:cNvSpPr>
              <a:spLocks noChangeShapeType="1"/>
            </p:cNvSpPr>
            <p:nvPr/>
          </p:nvSpPr>
          <p:spPr bwMode="auto">
            <a:xfrm>
              <a:off x="1541" y="3772"/>
              <a:ext cx="336" cy="0"/>
            </a:xfrm>
            <a:prstGeom prst="line">
              <a:avLst/>
            </a:prstGeom>
            <a:grpFill/>
            <a:ln w="0">
              <a:solidFill>
                <a:srgbClr val="000000"/>
              </a:solidFill>
              <a:round/>
              <a:headEnd type="stealth" w="med" len="med"/>
              <a:tailEnd type="stealth" w="med" len="med"/>
            </a:ln>
          </p:spPr>
          <p:txBody>
            <a:bodyPr wrap="none" anchor="ctr">
              <a:prstTxWarp prst="textNoShape">
                <a:avLst/>
              </a:prstTxWarp>
            </a:bodyPr>
            <a:lstStyle/>
            <a:p>
              <a:pPr defTabSz="456652"/>
              <a:endParaRPr lang="en-US">
                <a:solidFill>
                  <a:prstClr val="black"/>
                </a:solidFill>
              </a:endParaRPr>
            </a:p>
          </p:txBody>
        </p:sp>
        <p:sp>
          <p:nvSpPr>
            <p:cNvPr id="23" name="Rectangle 54"/>
            <p:cNvSpPr>
              <a:spLocks noChangeArrowheads="1"/>
            </p:cNvSpPr>
            <p:nvPr/>
          </p:nvSpPr>
          <p:spPr bwMode="auto">
            <a:xfrm>
              <a:off x="1527" y="3594"/>
              <a:ext cx="411" cy="153"/>
            </a:xfrm>
            <a:prstGeom prst="rect">
              <a:avLst/>
            </a:prstGeom>
            <a:grpFill/>
            <a:ln w="0">
              <a:noFill/>
              <a:miter lim="800000"/>
              <a:headEnd/>
              <a:tailEnd/>
            </a:ln>
          </p:spPr>
          <p:txBody>
            <a:bodyPr wrap="none" lIns="100772" tIns="50387" rIns="100772" bIns="50387" anchor="ctr">
              <a:prstTxWarp prst="textNoShape">
                <a:avLst/>
              </a:prstTxWarp>
              <a:spAutoFit/>
            </a:bodyPr>
            <a:lstStyle/>
            <a:p>
              <a:pPr defTabSz="956116"/>
              <a:r>
                <a:rPr lang="en-US" sz="1100">
                  <a:solidFill>
                    <a:srgbClr val="000000"/>
                  </a:solidFill>
                  <a:latin typeface="Comic Sans MS" charset="0"/>
                </a:rPr>
                <a:t>240 ns</a:t>
              </a:r>
            </a:p>
          </p:txBody>
        </p:sp>
        <p:sp>
          <p:nvSpPr>
            <p:cNvPr id="24" name="Line 55"/>
            <p:cNvSpPr>
              <a:spLocks noChangeShapeType="1"/>
            </p:cNvSpPr>
            <p:nvPr/>
          </p:nvSpPr>
          <p:spPr bwMode="auto">
            <a:xfrm>
              <a:off x="3276" y="4009"/>
              <a:ext cx="2112" cy="0"/>
            </a:xfrm>
            <a:prstGeom prst="line">
              <a:avLst/>
            </a:prstGeom>
            <a:grpFill/>
            <a:ln w="0">
              <a:solidFill>
                <a:srgbClr val="00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25" name="Rectangle 56"/>
            <p:cNvSpPr>
              <a:spLocks noChangeArrowheads="1"/>
            </p:cNvSpPr>
            <p:nvPr/>
          </p:nvSpPr>
          <p:spPr bwMode="auto">
            <a:xfrm>
              <a:off x="3612" y="4057"/>
              <a:ext cx="2016" cy="95"/>
            </a:xfrm>
            <a:prstGeom prst="rect">
              <a:avLst/>
            </a:prstGeom>
            <a:grpFill/>
            <a:ln w="9525">
              <a:noFill/>
              <a:miter lim="800000"/>
              <a:headEnd/>
              <a:tailEnd/>
            </a:ln>
          </p:spPr>
          <p:txBody>
            <a:bodyPr lIns="0" tIns="0" rIns="0" bIns="0">
              <a:prstTxWarp prst="textNoShape">
                <a:avLst/>
              </a:prstTxWarp>
              <a:spAutoFit/>
            </a:bodyPr>
            <a:lstStyle/>
            <a:p>
              <a:pPr defTabSz="956116"/>
              <a:r>
                <a:rPr lang="en-US" sz="1100">
                  <a:solidFill>
                    <a:srgbClr val="000000"/>
                  </a:solidFill>
                  <a:latin typeface="Comic Sans MS" charset="0"/>
                  <a:sym typeface="Symbol" charset="2"/>
                </a:rPr>
                <a:t> 24</a:t>
              </a:r>
              <a:r>
                <a:rPr lang="en-US" sz="1100">
                  <a:solidFill>
                    <a:srgbClr val="000000"/>
                  </a:solidFill>
                  <a:latin typeface="Comic Sans MS" charset="0"/>
                </a:rPr>
                <a:t> pulses – </a:t>
              </a:r>
              <a:r>
                <a:rPr lang="en-US" sz="1100" b="1">
                  <a:solidFill>
                    <a:srgbClr val="FF0000"/>
                  </a:solidFill>
                  <a:latin typeface="Comic Sans MS" charset="0"/>
                </a:rPr>
                <a:t>101 A </a:t>
              </a:r>
              <a:r>
                <a:rPr lang="en-US" sz="1100">
                  <a:solidFill>
                    <a:prstClr val="black"/>
                  </a:solidFill>
                  <a:latin typeface="Comic Sans MS" charset="0"/>
                </a:rPr>
                <a:t>– 2.5 cm between bunches</a:t>
              </a:r>
            </a:p>
          </p:txBody>
        </p:sp>
        <p:sp>
          <p:nvSpPr>
            <p:cNvPr id="26" name="Line 57"/>
            <p:cNvSpPr>
              <a:spLocks noChangeShapeType="1"/>
            </p:cNvSpPr>
            <p:nvPr/>
          </p:nvSpPr>
          <p:spPr bwMode="auto">
            <a:xfrm flipV="1">
              <a:off x="3324" y="3817"/>
              <a:ext cx="336" cy="0"/>
            </a:xfrm>
            <a:prstGeom prst="line">
              <a:avLst/>
            </a:prstGeom>
            <a:grpFill/>
            <a:ln w="0">
              <a:solidFill>
                <a:srgbClr val="000000"/>
              </a:solidFill>
              <a:round/>
              <a:headEnd type="stealth" w="med" len="med"/>
              <a:tailEnd type="stealth" w="med" len="med"/>
            </a:ln>
          </p:spPr>
          <p:txBody>
            <a:bodyPr wrap="none" anchor="ctr">
              <a:prstTxWarp prst="textNoShape">
                <a:avLst/>
              </a:prstTxWarp>
            </a:bodyPr>
            <a:lstStyle/>
            <a:p>
              <a:pPr defTabSz="456652"/>
              <a:endParaRPr lang="en-US">
                <a:solidFill>
                  <a:prstClr val="black"/>
                </a:solidFill>
              </a:endParaRPr>
            </a:p>
          </p:txBody>
        </p:sp>
        <p:sp>
          <p:nvSpPr>
            <p:cNvPr id="27" name="Line 58"/>
            <p:cNvSpPr>
              <a:spLocks noChangeShapeType="1"/>
            </p:cNvSpPr>
            <p:nvPr/>
          </p:nvSpPr>
          <p:spPr bwMode="auto">
            <a:xfrm flipV="1">
              <a:off x="3660" y="3865"/>
              <a:ext cx="1728" cy="0"/>
            </a:xfrm>
            <a:prstGeom prst="line">
              <a:avLst/>
            </a:prstGeom>
            <a:grpFill/>
            <a:ln w="0">
              <a:solidFill>
                <a:srgbClr val="000000"/>
              </a:solidFill>
              <a:round/>
              <a:headEnd type="stealth" w="med" len="med"/>
              <a:tailEnd type="stealth" w="med" len="med"/>
            </a:ln>
          </p:spPr>
          <p:txBody>
            <a:bodyPr wrap="none" anchor="ctr">
              <a:prstTxWarp prst="textNoShape">
                <a:avLst/>
              </a:prstTxWarp>
            </a:bodyPr>
            <a:lstStyle/>
            <a:p>
              <a:pPr defTabSz="456652"/>
              <a:endParaRPr lang="en-US">
                <a:solidFill>
                  <a:prstClr val="black"/>
                </a:solidFill>
              </a:endParaRPr>
            </a:p>
          </p:txBody>
        </p:sp>
        <p:sp>
          <p:nvSpPr>
            <p:cNvPr id="28" name="Rectangle 59"/>
            <p:cNvSpPr>
              <a:spLocks noChangeArrowheads="1"/>
            </p:cNvSpPr>
            <p:nvPr/>
          </p:nvSpPr>
          <p:spPr bwMode="auto">
            <a:xfrm>
              <a:off x="3312" y="3634"/>
              <a:ext cx="411" cy="153"/>
            </a:xfrm>
            <a:prstGeom prst="rect">
              <a:avLst/>
            </a:prstGeom>
            <a:grpFill/>
            <a:ln w="0">
              <a:noFill/>
              <a:miter lim="800000"/>
              <a:headEnd/>
              <a:tailEnd/>
            </a:ln>
          </p:spPr>
          <p:txBody>
            <a:bodyPr wrap="none" lIns="100772" tIns="50387" rIns="100772" bIns="50387" anchor="ctr">
              <a:prstTxWarp prst="textNoShape">
                <a:avLst/>
              </a:prstTxWarp>
              <a:spAutoFit/>
            </a:bodyPr>
            <a:lstStyle/>
            <a:p>
              <a:pPr defTabSz="956116"/>
              <a:r>
                <a:rPr lang="en-US" sz="1100">
                  <a:solidFill>
                    <a:srgbClr val="000000"/>
                  </a:solidFill>
                  <a:latin typeface="Comic Sans MS" charset="0"/>
                </a:rPr>
                <a:t>240 ns</a:t>
              </a:r>
            </a:p>
          </p:txBody>
        </p:sp>
        <p:sp>
          <p:nvSpPr>
            <p:cNvPr id="29" name="Rectangle 60"/>
            <p:cNvSpPr>
              <a:spLocks noChangeArrowheads="1"/>
            </p:cNvSpPr>
            <p:nvPr/>
          </p:nvSpPr>
          <p:spPr bwMode="auto">
            <a:xfrm>
              <a:off x="4133" y="3698"/>
              <a:ext cx="384" cy="153"/>
            </a:xfrm>
            <a:prstGeom prst="rect">
              <a:avLst/>
            </a:prstGeom>
            <a:grpFill/>
            <a:ln w="0">
              <a:noFill/>
              <a:miter lim="800000"/>
              <a:headEnd/>
              <a:tailEnd/>
            </a:ln>
          </p:spPr>
          <p:txBody>
            <a:bodyPr wrap="none" lIns="100772" tIns="50387" rIns="100772" bIns="50387" anchor="ctr">
              <a:prstTxWarp prst="textNoShape">
                <a:avLst/>
              </a:prstTxWarp>
              <a:spAutoFit/>
            </a:bodyPr>
            <a:lstStyle/>
            <a:p>
              <a:pPr defTabSz="956116"/>
              <a:r>
                <a:rPr lang="en-US" sz="1100">
                  <a:solidFill>
                    <a:srgbClr val="000000"/>
                  </a:solidFill>
                  <a:latin typeface="Comic Sans MS" charset="0"/>
                </a:rPr>
                <a:t>5.8 </a:t>
              </a:r>
              <a:r>
                <a:rPr lang="en-US" sz="1100">
                  <a:solidFill>
                    <a:srgbClr val="000000"/>
                  </a:solidFill>
                  <a:latin typeface="Symbol" charset="2"/>
                </a:rPr>
                <a:t>m</a:t>
              </a:r>
              <a:r>
                <a:rPr lang="en-US" sz="1100">
                  <a:solidFill>
                    <a:srgbClr val="000000"/>
                  </a:solidFill>
                  <a:latin typeface="Comic Sans MS" charset="0"/>
                </a:rPr>
                <a:t>s</a:t>
              </a:r>
            </a:p>
          </p:txBody>
        </p:sp>
        <p:sp>
          <p:nvSpPr>
            <p:cNvPr id="30" name="Line 61"/>
            <p:cNvSpPr>
              <a:spLocks noChangeShapeType="1"/>
            </p:cNvSpPr>
            <p:nvPr/>
          </p:nvSpPr>
          <p:spPr bwMode="auto">
            <a:xfrm flipV="1">
              <a:off x="5383" y="4007"/>
              <a:ext cx="202" cy="2"/>
            </a:xfrm>
            <a:prstGeom prst="line">
              <a:avLst/>
            </a:prstGeom>
            <a:grpFill/>
            <a:ln w="0">
              <a:solidFill>
                <a:srgbClr val="000000"/>
              </a:solidFill>
              <a:prstDash val="dash"/>
              <a:round/>
              <a:headEnd/>
              <a:tailEnd/>
            </a:ln>
          </p:spPr>
          <p:txBody>
            <a:bodyPr wrap="none" anchor="ctr">
              <a:prstTxWarp prst="textNoShape">
                <a:avLst/>
              </a:prstTxWarp>
            </a:bodyPr>
            <a:lstStyle/>
            <a:p>
              <a:pPr defTabSz="456652"/>
              <a:endParaRPr lang="en-US">
                <a:solidFill>
                  <a:prstClr val="black"/>
                </a:solidFill>
              </a:endParaRPr>
            </a:p>
          </p:txBody>
        </p:sp>
        <p:grpSp>
          <p:nvGrpSpPr>
            <p:cNvPr id="31" name="Group 62"/>
            <p:cNvGrpSpPr>
              <a:grpSpLocks/>
            </p:cNvGrpSpPr>
            <p:nvPr/>
          </p:nvGrpSpPr>
          <p:grpSpPr bwMode="auto">
            <a:xfrm>
              <a:off x="3324" y="3913"/>
              <a:ext cx="336" cy="96"/>
              <a:chOff x="1488" y="3360"/>
              <a:chExt cx="672" cy="96"/>
            </a:xfrm>
            <a:grpFill/>
          </p:grpSpPr>
          <p:grpSp>
            <p:nvGrpSpPr>
              <p:cNvPr id="114" name="Group 63"/>
              <p:cNvGrpSpPr>
                <a:grpSpLocks/>
              </p:cNvGrpSpPr>
              <p:nvPr/>
            </p:nvGrpSpPr>
            <p:grpSpPr bwMode="auto">
              <a:xfrm>
                <a:off x="1488" y="3360"/>
                <a:ext cx="336" cy="96"/>
                <a:chOff x="1056" y="1968"/>
                <a:chExt cx="672" cy="96"/>
              </a:xfrm>
              <a:grpFill/>
            </p:grpSpPr>
            <p:grpSp>
              <p:nvGrpSpPr>
                <p:cNvPr id="154" name="Group 64"/>
                <p:cNvGrpSpPr>
                  <a:grpSpLocks/>
                </p:cNvGrpSpPr>
                <p:nvPr/>
              </p:nvGrpSpPr>
              <p:grpSpPr bwMode="auto">
                <a:xfrm>
                  <a:off x="1392" y="1968"/>
                  <a:ext cx="336" cy="96"/>
                  <a:chOff x="1632" y="1248"/>
                  <a:chExt cx="720" cy="96"/>
                </a:xfrm>
                <a:grpFill/>
              </p:grpSpPr>
              <p:grpSp>
                <p:nvGrpSpPr>
                  <p:cNvPr id="174" name="Group 65"/>
                  <p:cNvGrpSpPr>
                    <a:grpSpLocks/>
                  </p:cNvGrpSpPr>
                  <p:nvPr/>
                </p:nvGrpSpPr>
                <p:grpSpPr bwMode="auto">
                  <a:xfrm>
                    <a:off x="1680" y="1248"/>
                    <a:ext cx="672" cy="96"/>
                    <a:chOff x="288" y="3600"/>
                    <a:chExt cx="336" cy="96"/>
                  </a:xfrm>
                  <a:grpFill/>
                </p:grpSpPr>
                <p:sp>
                  <p:nvSpPr>
                    <p:cNvPr id="184" name="Line 66"/>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5" name="Line 67"/>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6" name="Line 68"/>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7" name="Line 69"/>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8" name="Line 70"/>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9" name="Line 71"/>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0" name="Line 72"/>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91" name="Line 73"/>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175" name="Group 74"/>
                  <p:cNvGrpSpPr>
                    <a:grpSpLocks/>
                  </p:cNvGrpSpPr>
                  <p:nvPr/>
                </p:nvGrpSpPr>
                <p:grpSpPr bwMode="auto">
                  <a:xfrm>
                    <a:off x="1632" y="1248"/>
                    <a:ext cx="672" cy="96"/>
                    <a:chOff x="288" y="3600"/>
                    <a:chExt cx="336" cy="96"/>
                  </a:xfrm>
                  <a:grpFill/>
                </p:grpSpPr>
                <p:sp>
                  <p:nvSpPr>
                    <p:cNvPr id="176" name="Line 75"/>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77" name="Line 76"/>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78" name="Line 77"/>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79" name="Line 78"/>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0" name="Line 79"/>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1" name="Line 80"/>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2" name="Line 81"/>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83" name="Line 82"/>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grpSp>
              <p:nvGrpSpPr>
                <p:cNvPr id="155" name="Group 83"/>
                <p:cNvGrpSpPr>
                  <a:grpSpLocks/>
                </p:cNvGrpSpPr>
                <p:nvPr/>
              </p:nvGrpSpPr>
              <p:grpSpPr bwMode="auto">
                <a:xfrm>
                  <a:off x="1056" y="1968"/>
                  <a:ext cx="336" cy="96"/>
                  <a:chOff x="1632" y="1248"/>
                  <a:chExt cx="720" cy="96"/>
                </a:xfrm>
                <a:grpFill/>
              </p:grpSpPr>
              <p:grpSp>
                <p:nvGrpSpPr>
                  <p:cNvPr id="156" name="Group 84"/>
                  <p:cNvGrpSpPr>
                    <a:grpSpLocks/>
                  </p:cNvGrpSpPr>
                  <p:nvPr/>
                </p:nvGrpSpPr>
                <p:grpSpPr bwMode="auto">
                  <a:xfrm>
                    <a:off x="1680" y="1248"/>
                    <a:ext cx="672" cy="96"/>
                    <a:chOff x="288" y="3600"/>
                    <a:chExt cx="336" cy="96"/>
                  </a:xfrm>
                  <a:grpFill/>
                </p:grpSpPr>
                <p:sp>
                  <p:nvSpPr>
                    <p:cNvPr id="166" name="Line 85"/>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7" name="Line 86"/>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8" name="Line 87"/>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9" name="Line 88"/>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70" name="Line 89"/>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71" name="Line 90"/>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72" name="Line 91"/>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73" name="Line 92"/>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157" name="Group 93"/>
                  <p:cNvGrpSpPr>
                    <a:grpSpLocks/>
                  </p:cNvGrpSpPr>
                  <p:nvPr/>
                </p:nvGrpSpPr>
                <p:grpSpPr bwMode="auto">
                  <a:xfrm>
                    <a:off x="1632" y="1248"/>
                    <a:ext cx="672" cy="96"/>
                    <a:chOff x="288" y="3600"/>
                    <a:chExt cx="336" cy="96"/>
                  </a:xfrm>
                  <a:grpFill/>
                </p:grpSpPr>
                <p:sp>
                  <p:nvSpPr>
                    <p:cNvPr id="158" name="Line 94"/>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59" name="Line 95"/>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0" name="Line 96"/>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1" name="Line 97"/>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2" name="Line 98"/>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3" name="Line 99"/>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4" name="Line 100"/>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65" name="Line 101"/>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grpSp>
          <p:grpSp>
            <p:nvGrpSpPr>
              <p:cNvPr id="115" name="Group 102"/>
              <p:cNvGrpSpPr>
                <a:grpSpLocks/>
              </p:cNvGrpSpPr>
              <p:nvPr/>
            </p:nvGrpSpPr>
            <p:grpSpPr bwMode="auto">
              <a:xfrm>
                <a:off x="1824" y="3360"/>
                <a:ext cx="336" cy="96"/>
                <a:chOff x="1056" y="1968"/>
                <a:chExt cx="672" cy="96"/>
              </a:xfrm>
              <a:grpFill/>
            </p:grpSpPr>
            <p:grpSp>
              <p:nvGrpSpPr>
                <p:cNvPr id="116" name="Group 103"/>
                <p:cNvGrpSpPr>
                  <a:grpSpLocks/>
                </p:cNvGrpSpPr>
                <p:nvPr/>
              </p:nvGrpSpPr>
              <p:grpSpPr bwMode="auto">
                <a:xfrm>
                  <a:off x="1392" y="1968"/>
                  <a:ext cx="336" cy="96"/>
                  <a:chOff x="1632" y="1248"/>
                  <a:chExt cx="720" cy="96"/>
                </a:xfrm>
                <a:grpFill/>
              </p:grpSpPr>
              <p:grpSp>
                <p:nvGrpSpPr>
                  <p:cNvPr id="136" name="Group 104"/>
                  <p:cNvGrpSpPr>
                    <a:grpSpLocks/>
                  </p:cNvGrpSpPr>
                  <p:nvPr/>
                </p:nvGrpSpPr>
                <p:grpSpPr bwMode="auto">
                  <a:xfrm>
                    <a:off x="1680" y="1248"/>
                    <a:ext cx="672" cy="96"/>
                    <a:chOff x="288" y="3600"/>
                    <a:chExt cx="336" cy="96"/>
                  </a:xfrm>
                  <a:grpFill/>
                </p:grpSpPr>
                <p:sp>
                  <p:nvSpPr>
                    <p:cNvPr id="146" name="Line 105"/>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7" name="Line 106"/>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8" name="Line 107"/>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9" name="Line 108"/>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50" name="Line 109"/>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51" name="Line 110"/>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52" name="Line 111"/>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53" name="Line 112"/>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137" name="Group 113"/>
                  <p:cNvGrpSpPr>
                    <a:grpSpLocks/>
                  </p:cNvGrpSpPr>
                  <p:nvPr/>
                </p:nvGrpSpPr>
                <p:grpSpPr bwMode="auto">
                  <a:xfrm>
                    <a:off x="1632" y="1248"/>
                    <a:ext cx="672" cy="96"/>
                    <a:chOff x="288" y="3600"/>
                    <a:chExt cx="336" cy="96"/>
                  </a:xfrm>
                  <a:grpFill/>
                </p:grpSpPr>
                <p:sp>
                  <p:nvSpPr>
                    <p:cNvPr id="138" name="Line 114"/>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39" name="Line 115"/>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0" name="Line 116"/>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1" name="Line 117"/>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2" name="Line 118"/>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3" name="Line 119"/>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4" name="Line 120"/>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45" name="Line 121"/>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grpSp>
              <p:nvGrpSpPr>
                <p:cNvPr id="117" name="Group 122"/>
                <p:cNvGrpSpPr>
                  <a:grpSpLocks/>
                </p:cNvGrpSpPr>
                <p:nvPr/>
              </p:nvGrpSpPr>
              <p:grpSpPr bwMode="auto">
                <a:xfrm>
                  <a:off x="1056" y="1968"/>
                  <a:ext cx="336" cy="96"/>
                  <a:chOff x="1632" y="1248"/>
                  <a:chExt cx="720" cy="96"/>
                </a:xfrm>
                <a:grpFill/>
              </p:grpSpPr>
              <p:grpSp>
                <p:nvGrpSpPr>
                  <p:cNvPr id="118" name="Group 123"/>
                  <p:cNvGrpSpPr>
                    <a:grpSpLocks/>
                  </p:cNvGrpSpPr>
                  <p:nvPr/>
                </p:nvGrpSpPr>
                <p:grpSpPr bwMode="auto">
                  <a:xfrm>
                    <a:off x="1680" y="1248"/>
                    <a:ext cx="672" cy="96"/>
                    <a:chOff x="288" y="3600"/>
                    <a:chExt cx="336" cy="96"/>
                  </a:xfrm>
                  <a:grpFill/>
                </p:grpSpPr>
                <p:sp>
                  <p:nvSpPr>
                    <p:cNvPr id="128" name="Line 124"/>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29" name="Line 125"/>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30" name="Line 126"/>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31" name="Line 127"/>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32" name="Line 128"/>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33" name="Line 129"/>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34" name="Line 130"/>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35" name="Line 131"/>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119" name="Group 132"/>
                  <p:cNvGrpSpPr>
                    <a:grpSpLocks/>
                  </p:cNvGrpSpPr>
                  <p:nvPr/>
                </p:nvGrpSpPr>
                <p:grpSpPr bwMode="auto">
                  <a:xfrm>
                    <a:off x="1632" y="1248"/>
                    <a:ext cx="672" cy="96"/>
                    <a:chOff x="288" y="3600"/>
                    <a:chExt cx="336" cy="96"/>
                  </a:xfrm>
                  <a:grpFill/>
                </p:grpSpPr>
                <p:sp>
                  <p:nvSpPr>
                    <p:cNvPr id="120" name="Line 133"/>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21" name="Line 134"/>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22" name="Line 135"/>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23" name="Line 136"/>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24" name="Line 137"/>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25" name="Line 138"/>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26" name="Line 139"/>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27" name="Line 140"/>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grpSp>
        </p:grpSp>
        <p:grpSp>
          <p:nvGrpSpPr>
            <p:cNvPr id="32" name="Group 141"/>
            <p:cNvGrpSpPr>
              <a:grpSpLocks/>
            </p:cNvGrpSpPr>
            <p:nvPr/>
          </p:nvGrpSpPr>
          <p:grpSpPr bwMode="auto">
            <a:xfrm>
              <a:off x="5052" y="3913"/>
              <a:ext cx="336" cy="96"/>
              <a:chOff x="1488" y="3360"/>
              <a:chExt cx="672" cy="96"/>
            </a:xfrm>
            <a:grpFill/>
          </p:grpSpPr>
          <p:grpSp>
            <p:nvGrpSpPr>
              <p:cNvPr id="36" name="Group 142"/>
              <p:cNvGrpSpPr>
                <a:grpSpLocks/>
              </p:cNvGrpSpPr>
              <p:nvPr/>
            </p:nvGrpSpPr>
            <p:grpSpPr bwMode="auto">
              <a:xfrm>
                <a:off x="1488" y="3360"/>
                <a:ext cx="336" cy="96"/>
                <a:chOff x="1056" y="1968"/>
                <a:chExt cx="672" cy="96"/>
              </a:xfrm>
              <a:grpFill/>
            </p:grpSpPr>
            <p:grpSp>
              <p:nvGrpSpPr>
                <p:cNvPr id="76" name="Group 143"/>
                <p:cNvGrpSpPr>
                  <a:grpSpLocks/>
                </p:cNvGrpSpPr>
                <p:nvPr/>
              </p:nvGrpSpPr>
              <p:grpSpPr bwMode="auto">
                <a:xfrm>
                  <a:off x="1392" y="1968"/>
                  <a:ext cx="336" cy="96"/>
                  <a:chOff x="1632" y="1248"/>
                  <a:chExt cx="720" cy="96"/>
                </a:xfrm>
                <a:grpFill/>
              </p:grpSpPr>
              <p:grpSp>
                <p:nvGrpSpPr>
                  <p:cNvPr id="96" name="Group 144"/>
                  <p:cNvGrpSpPr>
                    <a:grpSpLocks/>
                  </p:cNvGrpSpPr>
                  <p:nvPr/>
                </p:nvGrpSpPr>
                <p:grpSpPr bwMode="auto">
                  <a:xfrm>
                    <a:off x="1680" y="1248"/>
                    <a:ext cx="672" cy="96"/>
                    <a:chOff x="288" y="3600"/>
                    <a:chExt cx="336" cy="96"/>
                  </a:xfrm>
                  <a:grpFill/>
                </p:grpSpPr>
                <p:sp>
                  <p:nvSpPr>
                    <p:cNvPr id="106" name="Line 145"/>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7" name="Line 146"/>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8" name="Line 147"/>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9" name="Line 148"/>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10" name="Line 149"/>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11" name="Line 150"/>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12" name="Line 151"/>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13" name="Line 152"/>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97" name="Group 153"/>
                  <p:cNvGrpSpPr>
                    <a:grpSpLocks/>
                  </p:cNvGrpSpPr>
                  <p:nvPr/>
                </p:nvGrpSpPr>
                <p:grpSpPr bwMode="auto">
                  <a:xfrm>
                    <a:off x="1632" y="1248"/>
                    <a:ext cx="672" cy="96"/>
                    <a:chOff x="288" y="3600"/>
                    <a:chExt cx="336" cy="96"/>
                  </a:xfrm>
                  <a:grpFill/>
                </p:grpSpPr>
                <p:sp>
                  <p:nvSpPr>
                    <p:cNvPr id="98" name="Line 154"/>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99" name="Line 155"/>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0" name="Line 156"/>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1" name="Line 157"/>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2" name="Line 158"/>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3" name="Line 159"/>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4" name="Line 160"/>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105" name="Line 161"/>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grpSp>
              <p:nvGrpSpPr>
                <p:cNvPr id="77" name="Group 162"/>
                <p:cNvGrpSpPr>
                  <a:grpSpLocks/>
                </p:cNvGrpSpPr>
                <p:nvPr/>
              </p:nvGrpSpPr>
              <p:grpSpPr bwMode="auto">
                <a:xfrm>
                  <a:off x="1056" y="1968"/>
                  <a:ext cx="336" cy="96"/>
                  <a:chOff x="1632" y="1248"/>
                  <a:chExt cx="720" cy="96"/>
                </a:xfrm>
                <a:grpFill/>
              </p:grpSpPr>
              <p:grpSp>
                <p:nvGrpSpPr>
                  <p:cNvPr id="78" name="Group 163"/>
                  <p:cNvGrpSpPr>
                    <a:grpSpLocks/>
                  </p:cNvGrpSpPr>
                  <p:nvPr/>
                </p:nvGrpSpPr>
                <p:grpSpPr bwMode="auto">
                  <a:xfrm>
                    <a:off x="1680" y="1248"/>
                    <a:ext cx="672" cy="96"/>
                    <a:chOff x="288" y="3600"/>
                    <a:chExt cx="336" cy="96"/>
                  </a:xfrm>
                  <a:grpFill/>
                </p:grpSpPr>
                <p:sp>
                  <p:nvSpPr>
                    <p:cNvPr id="88" name="Line 164"/>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89" name="Line 165"/>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90" name="Line 166"/>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91" name="Line 167"/>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92" name="Line 168"/>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93" name="Line 169"/>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94" name="Line 170"/>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95" name="Line 171"/>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79" name="Group 172"/>
                  <p:cNvGrpSpPr>
                    <a:grpSpLocks/>
                  </p:cNvGrpSpPr>
                  <p:nvPr/>
                </p:nvGrpSpPr>
                <p:grpSpPr bwMode="auto">
                  <a:xfrm>
                    <a:off x="1632" y="1248"/>
                    <a:ext cx="672" cy="96"/>
                    <a:chOff x="288" y="3600"/>
                    <a:chExt cx="336" cy="96"/>
                  </a:xfrm>
                  <a:grpFill/>
                </p:grpSpPr>
                <p:sp>
                  <p:nvSpPr>
                    <p:cNvPr id="80" name="Line 173"/>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81" name="Line 174"/>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82" name="Line 175"/>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83" name="Line 176"/>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84" name="Line 177"/>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85" name="Line 178"/>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86" name="Line 179"/>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87" name="Line 180"/>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grpSp>
          <p:grpSp>
            <p:nvGrpSpPr>
              <p:cNvPr id="37" name="Group 181"/>
              <p:cNvGrpSpPr>
                <a:grpSpLocks/>
              </p:cNvGrpSpPr>
              <p:nvPr/>
            </p:nvGrpSpPr>
            <p:grpSpPr bwMode="auto">
              <a:xfrm>
                <a:off x="1824" y="3360"/>
                <a:ext cx="336" cy="96"/>
                <a:chOff x="1056" y="1968"/>
                <a:chExt cx="672" cy="96"/>
              </a:xfrm>
              <a:grpFill/>
            </p:grpSpPr>
            <p:grpSp>
              <p:nvGrpSpPr>
                <p:cNvPr id="38" name="Group 182"/>
                <p:cNvGrpSpPr>
                  <a:grpSpLocks/>
                </p:cNvGrpSpPr>
                <p:nvPr/>
              </p:nvGrpSpPr>
              <p:grpSpPr bwMode="auto">
                <a:xfrm>
                  <a:off x="1392" y="1968"/>
                  <a:ext cx="336" cy="96"/>
                  <a:chOff x="1632" y="1248"/>
                  <a:chExt cx="720" cy="96"/>
                </a:xfrm>
                <a:grpFill/>
              </p:grpSpPr>
              <p:grpSp>
                <p:nvGrpSpPr>
                  <p:cNvPr id="58" name="Group 183"/>
                  <p:cNvGrpSpPr>
                    <a:grpSpLocks/>
                  </p:cNvGrpSpPr>
                  <p:nvPr/>
                </p:nvGrpSpPr>
                <p:grpSpPr bwMode="auto">
                  <a:xfrm>
                    <a:off x="1680" y="1248"/>
                    <a:ext cx="672" cy="96"/>
                    <a:chOff x="288" y="3600"/>
                    <a:chExt cx="336" cy="96"/>
                  </a:xfrm>
                  <a:grpFill/>
                </p:grpSpPr>
                <p:sp>
                  <p:nvSpPr>
                    <p:cNvPr id="68" name="Line 184"/>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69" name="Line 185"/>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70" name="Line 186"/>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71" name="Line 187"/>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72" name="Line 188"/>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73" name="Line 189"/>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74" name="Line 190"/>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75" name="Line 191"/>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59" name="Group 192"/>
                  <p:cNvGrpSpPr>
                    <a:grpSpLocks/>
                  </p:cNvGrpSpPr>
                  <p:nvPr/>
                </p:nvGrpSpPr>
                <p:grpSpPr bwMode="auto">
                  <a:xfrm>
                    <a:off x="1632" y="1248"/>
                    <a:ext cx="672" cy="96"/>
                    <a:chOff x="288" y="3600"/>
                    <a:chExt cx="336" cy="96"/>
                  </a:xfrm>
                  <a:grpFill/>
                </p:grpSpPr>
                <p:sp>
                  <p:nvSpPr>
                    <p:cNvPr id="60" name="Line 193"/>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61" name="Line 194"/>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62" name="Line 195"/>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63" name="Line 196"/>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64" name="Line 197"/>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65" name="Line 198"/>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66" name="Line 199"/>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67" name="Line 200"/>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grpSp>
              <p:nvGrpSpPr>
                <p:cNvPr id="39" name="Group 201"/>
                <p:cNvGrpSpPr>
                  <a:grpSpLocks/>
                </p:cNvGrpSpPr>
                <p:nvPr/>
              </p:nvGrpSpPr>
              <p:grpSpPr bwMode="auto">
                <a:xfrm>
                  <a:off x="1056" y="1968"/>
                  <a:ext cx="336" cy="96"/>
                  <a:chOff x="1632" y="1248"/>
                  <a:chExt cx="720" cy="96"/>
                </a:xfrm>
                <a:grpFill/>
              </p:grpSpPr>
              <p:grpSp>
                <p:nvGrpSpPr>
                  <p:cNvPr id="40" name="Group 202"/>
                  <p:cNvGrpSpPr>
                    <a:grpSpLocks/>
                  </p:cNvGrpSpPr>
                  <p:nvPr/>
                </p:nvGrpSpPr>
                <p:grpSpPr bwMode="auto">
                  <a:xfrm>
                    <a:off x="1680" y="1248"/>
                    <a:ext cx="672" cy="96"/>
                    <a:chOff x="288" y="3600"/>
                    <a:chExt cx="336" cy="96"/>
                  </a:xfrm>
                  <a:grpFill/>
                </p:grpSpPr>
                <p:sp>
                  <p:nvSpPr>
                    <p:cNvPr id="50" name="Line 203"/>
                    <p:cNvSpPr>
                      <a:spLocks noChangeShapeType="1"/>
                    </p:cNvSpPr>
                    <p:nvPr/>
                  </p:nvSpPr>
                  <p:spPr bwMode="auto">
                    <a:xfrm>
                      <a:off x="28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51" name="Line 204"/>
                    <p:cNvSpPr>
                      <a:spLocks noChangeShapeType="1"/>
                    </p:cNvSpPr>
                    <p:nvPr/>
                  </p:nvSpPr>
                  <p:spPr bwMode="auto">
                    <a:xfrm>
                      <a:off x="33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52" name="Line 205"/>
                    <p:cNvSpPr>
                      <a:spLocks noChangeShapeType="1"/>
                    </p:cNvSpPr>
                    <p:nvPr/>
                  </p:nvSpPr>
                  <p:spPr bwMode="auto">
                    <a:xfrm>
                      <a:off x="38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53" name="Line 206"/>
                    <p:cNvSpPr>
                      <a:spLocks noChangeShapeType="1"/>
                    </p:cNvSpPr>
                    <p:nvPr/>
                  </p:nvSpPr>
                  <p:spPr bwMode="auto">
                    <a:xfrm>
                      <a:off x="432"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54" name="Line 207"/>
                    <p:cNvSpPr>
                      <a:spLocks noChangeShapeType="1"/>
                    </p:cNvSpPr>
                    <p:nvPr/>
                  </p:nvSpPr>
                  <p:spPr bwMode="auto">
                    <a:xfrm>
                      <a:off x="480"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55" name="Line 208"/>
                    <p:cNvSpPr>
                      <a:spLocks noChangeShapeType="1"/>
                    </p:cNvSpPr>
                    <p:nvPr/>
                  </p:nvSpPr>
                  <p:spPr bwMode="auto">
                    <a:xfrm>
                      <a:off x="528"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56" name="Line 209"/>
                    <p:cNvSpPr>
                      <a:spLocks noChangeShapeType="1"/>
                    </p:cNvSpPr>
                    <p:nvPr/>
                  </p:nvSpPr>
                  <p:spPr bwMode="auto">
                    <a:xfrm>
                      <a:off x="576"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sp>
                  <p:nvSpPr>
                    <p:cNvPr id="57" name="Line 210"/>
                    <p:cNvSpPr>
                      <a:spLocks noChangeShapeType="1"/>
                    </p:cNvSpPr>
                    <p:nvPr/>
                  </p:nvSpPr>
                  <p:spPr bwMode="auto">
                    <a:xfrm>
                      <a:off x="624" y="3600"/>
                      <a:ext cx="0" cy="96"/>
                    </a:xfrm>
                    <a:prstGeom prst="line">
                      <a:avLst/>
                    </a:prstGeom>
                    <a:grpFill/>
                    <a:ln w="0">
                      <a:solidFill>
                        <a:srgbClr val="FF0000"/>
                      </a:solidFill>
                      <a:round/>
                      <a:headEnd/>
                      <a:tailEnd/>
                    </a:ln>
                  </p:spPr>
                  <p:txBody>
                    <a:bodyPr wrap="none" anchor="ctr">
                      <a:prstTxWarp prst="textNoShape">
                        <a:avLst/>
                      </a:prstTxWarp>
                    </a:bodyPr>
                    <a:lstStyle/>
                    <a:p>
                      <a:pPr defTabSz="456652"/>
                      <a:endParaRPr lang="en-US">
                        <a:solidFill>
                          <a:prstClr val="black"/>
                        </a:solidFill>
                      </a:endParaRPr>
                    </a:p>
                  </p:txBody>
                </p:sp>
              </p:grpSp>
              <p:grpSp>
                <p:nvGrpSpPr>
                  <p:cNvPr id="41" name="Group 211"/>
                  <p:cNvGrpSpPr>
                    <a:grpSpLocks/>
                  </p:cNvGrpSpPr>
                  <p:nvPr/>
                </p:nvGrpSpPr>
                <p:grpSpPr bwMode="auto">
                  <a:xfrm>
                    <a:off x="1632" y="1248"/>
                    <a:ext cx="672" cy="96"/>
                    <a:chOff x="288" y="3600"/>
                    <a:chExt cx="336" cy="96"/>
                  </a:xfrm>
                  <a:grpFill/>
                </p:grpSpPr>
                <p:sp>
                  <p:nvSpPr>
                    <p:cNvPr id="42" name="Line 212"/>
                    <p:cNvSpPr>
                      <a:spLocks noChangeShapeType="1"/>
                    </p:cNvSpPr>
                    <p:nvPr/>
                  </p:nvSpPr>
                  <p:spPr bwMode="auto">
                    <a:xfrm>
                      <a:off x="28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43" name="Line 213"/>
                    <p:cNvSpPr>
                      <a:spLocks noChangeShapeType="1"/>
                    </p:cNvSpPr>
                    <p:nvPr/>
                  </p:nvSpPr>
                  <p:spPr bwMode="auto">
                    <a:xfrm>
                      <a:off x="33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44" name="Line 214"/>
                    <p:cNvSpPr>
                      <a:spLocks noChangeShapeType="1"/>
                    </p:cNvSpPr>
                    <p:nvPr/>
                  </p:nvSpPr>
                  <p:spPr bwMode="auto">
                    <a:xfrm>
                      <a:off x="38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45" name="Line 215"/>
                    <p:cNvSpPr>
                      <a:spLocks noChangeShapeType="1"/>
                    </p:cNvSpPr>
                    <p:nvPr/>
                  </p:nvSpPr>
                  <p:spPr bwMode="auto">
                    <a:xfrm>
                      <a:off x="432"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46" name="Line 216"/>
                    <p:cNvSpPr>
                      <a:spLocks noChangeShapeType="1"/>
                    </p:cNvSpPr>
                    <p:nvPr/>
                  </p:nvSpPr>
                  <p:spPr bwMode="auto">
                    <a:xfrm>
                      <a:off x="480"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47" name="Line 217"/>
                    <p:cNvSpPr>
                      <a:spLocks noChangeShapeType="1"/>
                    </p:cNvSpPr>
                    <p:nvPr/>
                  </p:nvSpPr>
                  <p:spPr bwMode="auto">
                    <a:xfrm>
                      <a:off x="528"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48" name="Line 218"/>
                    <p:cNvSpPr>
                      <a:spLocks noChangeShapeType="1"/>
                    </p:cNvSpPr>
                    <p:nvPr/>
                  </p:nvSpPr>
                  <p:spPr bwMode="auto">
                    <a:xfrm>
                      <a:off x="576"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sp>
                  <p:nvSpPr>
                    <p:cNvPr id="49" name="Line 219"/>
                    <p:cNvSpPr>
                      <a:spLocks noChangeShapeType="1"/>
                    </p:cNvSpPr>
                    <p:nvPr/>
                  </p:nvSpPr>
                  <p:spPr bwMode="auto">
                    <a:xfrm>
                      <a:off x="624" y="3600"/>
                      <a:ext cx="0" cy="96"/>
                    </a:xfrm>
                    <a:prstGeom prst="line">
                      <a:avLst/>
                    </a:prstGeom>
                    <a:grpFill/>
                    <a:ln w="0">
                      <a:solidFill>
                        <a:srgbClr val="0000FF"/>
                      </a:solidFill>
                      <a:round/>
                      <a:headEnd/>
                      <a:tailEnd/>
                    </a:ln>
                  </p:spPr>
                  <p:txBody>
                    <a:bodyPr wrap="none" anchor="ctr">
                      <a:prstTxWarp prst="textNoShape">
                        <a:avLst/>
                      </a:prstTxWarp>
                    </a:bodyPr>
                    <a:lstStyle/>
                    <a:p>
                      <a:pPr defTabSz="456652"/>
                      <a:endParaRPr lang="en-US">
                        <a:solidFill>
                          <a:prstClr val="black"/>
                        </a:solidFill>
                      </a:endParaRPr>
                    </a:p>
                  </p:txBody>
                </p:sp>
              </p:grpSp>
            </p:grpSp>
          </p:grpSp>
        </p:grpSp>
        <p:sp>
          <p:nvSpPr>
            <p:cNvPr id="33" name="AutoShape 220"/>
            <p:cNvSpPr>
              <a:spLocks noChangeArrowheads="1"/>
            </p:cNvSpPr>
            <p:nvPr/>
          </p:nvSpPr>
          <p:spPr bwMode="auto">
            <a:xfrm rot="-5400000">
              <a:off x="2724" y="3757"/>
              <a:ext cx="230" cy="325"/>
            </a:xfrm>
            <a:prstGeom prst="downArrow">
              <a:avLst>
                <a:gd name="adj1" fmla="val 51389"/>
                <a:gd name="adj2" fmla="val 57001"/>
              </a:avLst>
            </a:prstGeom>
            <a:solidFill>
              <a:schemeClr val="tx1"/>
            </a:solidFill>
            <a:ln w="9525">
              <a:solidFill>
                <a:schemeClr val="bg1"/>
              </a:solidFill>
              <a:miter lim="800000"/>
              <a:headEnd/>
              <a:tailEnd/>
            </a:ln>
            <a:effectLst>
              <a:outerShdw dist="107763" dir="2700000" algn="ctr" rotWithShape="0">
                <a:schemeClr val="bg2"/>
              </a:outerShdw>
            </a:effectLst>
          </p:spPr>
          <p:txBody>
            <a:bodyPr wrap="none" anchor="ctr">
              <a:prstTxWarp prst="textNoShape">
                <a:avLst/>
              </a:prstTxWarp>
            </a:bodyPr>
            <a:lstStyle/>
            <a:p>
              <a:pPr defTabSz="456652">
                <a:lnSpc>
                  <a:spcPct val="93000"/>
                </a:lnSpc>
                <a:spcBef>
                  <a:spcPct val="50000"/>
                </a:spcBef>
                <a:spcAft>
                  <a:spcPts val="1075"/>
                </a:spcAft>
                <a:buClr>
                  <a:srgbClr val="000000"/>
                </a:buClr>
                <a:buSzPct val="68000"/>
                <a:defRPr/>
              </a:pPr>
              <a:endParaRPr lang="en-US" sz="2500">
                <a:solidFill>
                  <a:srgbClr val="FF0000"/>
                </a:solidFill>
              </a:endParaRPr>
            </a:p>
          </p:txBody>
        </p:sp>
        <p:sp>
          <p:nvSpPr>
            <p:cNvPr id="34" name="Rectangle 221"/>
            <p:cNvSpPr>
              <a:spLocks noChangeArrowheads="1"/>
            </p:cNvSpPr>
            <p:nvPr/>
          </p:nvSpPr>
          <p:spPr bwMode="auto">
            <a:xfrm>
              <a:off x="104" y="3346"/>
              <a:ext cx="2495" cy="214"/>
            </a:xfrm>
            <a:prstGeom prst="rect">
              <a:avLst/>
            </a:prstGeom>
            <a:grpFill/>
            <a:ln w="12700">
              <a:noFill/>
              <a:miter lim="800000"/>
              <a:headEnd type="none" w="sm" len="sm"/>
              <a:tailEnd type="none" w="sm" len="sm"/>
            </a:ln>
          </p:spPr>
          <p:txBody>
            <a:bodyPr lIns="100772" tIns="50387" rIns="100772" bIns="50387">
              <a:prstTxWarp prst="textNoShape">
                <a:avLst/>
              </a:prstTxWarp>
              <a:spAutoFit/>
            </a:bodyPr>
            <a:lstStyle/>
            <a:p>
              <a:pPr defTabSz="956116"/>
              <a:r>
                <a:rPr lang="en-US" u="sng" dirty="0">
                  <a:solidFill>
                    <a:srgbClr val="0000FF"/>
                  </a:solidFill>
                </a:rPr>
                <a:t>Drive beam time structure - initial</a:t>
              </a:r>
              <a:endParaRPr lang="en-US" u="sng" dirty="0">
                <a:solidFill>
                  <a:srgbClr val="0000FF"/>
                </a:solidFill>
                <a:sym typeface="Symbol" charset="2"/>
              </a:endParaRPr>
            </a:p>
          </p:txBody>
        </p:sp>
        <p:sp>
          <p:nvSpPr>
            <p:cNvPr id="35" name="Rectangle 222"/>
            <p:cNvSpPr>
              <a:spLocks noChangeArrowheads="1"/>
            </p:cNvSpPr>
            <p:nvPr/>
          </p:nvSpPr>
          <p:spPr bwMode="auto">
            <a:xfrm>
              <a:off x="3198" y="3353"/>
              <a:ext cx="2496" cy="214"/>
            </a:xfrm>
            <a:prstGeom prst="rect">
              <a:avLst/>
            </a:prstGeom>
            <a:grpFill/>
            <a:ln w="12700">
              <a:noFill/>
              <a:miter lim="800000"/>
              <a:headEnd type="none" w="sm" len="sm"/>
              <a:tailEnd type="none" w="sm" len="sm"/>
            </a:ln>
          </p:spPr>
          <p:txBody>
            <a:bodyPr lIns="100772" tIns="50387" rIns="100772" bIns="50387">
              <a:prstTxWarp prst="textNoShape">
                <a:avLst/>
              </a:prstTxWarp>
              <a:spAutoFit/>
            </a:bodyPr>
            <a:lstStyle/>
            <a:p>
              <a:pPr defTabSz="956116"/>
              <a:r>
                <a:rPr lang="en-US" u="sng" dirty="0">
                  <a:solidFill>
                    <a:srgbClr val="0000FF"/>
                  </a:solidFill>
                </a:rPr>
                <a:t>Drive beam time structure - final</a:t>
              </a:r>
              <a:endParaRPr lang="en-US" u="sng" dirty="0">
                <a:solidFill>
                  <a:srgbClr val="0000FF"/>
                </a:solidFill>
                <a:sym typeface="Symbol" charset="2"/>
              </a:endParaRPr>
            </a:p>
          </p:txBody>
        </p:sp>
      </p:grpSp>
    </p:spTree>
    <p:extLst>
      <p:ext uri="{BB962C8B-B14F-4D97-AF65-F5344CB8AC3E}">
        <p14:creationId xmlns:p14="http://schemas.microsoft.com/office/powerpoint/2010/main" val="2637979664"/>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1720" y="276496"/>
            <a:ext cx="4752696" cy="707886"/>
          </a:xfrm>
          <a:prstGeom prst="rect">
            <a:avLst/>
          </a:prstGeom>
        </p:spPr>
        <p:txBody>
          <a:bodyPr wrap="square">
            <a:spAutoFit/>
          </a:bodyPr>
          <a:lstStyle/>
          <a:p>
            <a:r>
              <a:rPr lang="en-GB" sz="2000" dirty="0" smtClean="0"/>
              <a:t>What features on, or near, a surface cause a breakdown to occur at a particular place? </a:t>
            </a:r>
            <a:endParaRPr lang="en-GB" sz="2000" dirty="0"/>
          </a:p>
        </p:txBody>
      </p:sp>
      <p:sp>
        <p:nvSpPr>
          <p:cNvPr id="3" name="TextBox 2"/>
          <p:cNvSpPr txBox="1"/>
          <p:nvPr/>
        </p:nvSpPr>
        <p:spPr>
          <a:xfrm>
            <a:off x="395536" y="1412776"/>
            <a:ext cx="8280920" cy="3139321"/>
          </a:xfrm>
          <a:prstGeom prst="rect">
            <a:avLst/>
          </a:prstGeom>
          <a:noFill/>
        </p:spPr>
        <p:txBody>
          <a:bodyPr wrap="square" rtlCol="0">
            <a:spAutoFit/>
          </a:bodyPr>
          <a:lstStyle/>
          <a:p>
            <a:r>
              <a:rPr lang="en-GB" dirty="0" smtClean="0"/>
              <a:t>Our field has depended on the proverbial field emission “tip” with the corresponding field enhancement factor </a:t>
            </a:r>
            <a:r>
              <a:rPr lang="el-GR" dirty="0" smtClean="0"/>
              <a:t>β</a:t>
            </a:r>
            <a:r>
              <a:rPr lang="en-GB" dirty="0" smtClean="0"/>
              <a:t> in order to reconcile observed field emission with the Fowler-</a:t>
            </a:r>
            <a:r>
              <a:rPr lang="en-GB" dirty="0" err="1" smtClean="0"/>
              <a:t>Norheim</a:t>
            </a:r>
            <a:r>
              <a:rPr lang="en-GB" dirty="0" smtClean="0"/>
              <a:t> equation. </a:t>
            </a:r>
          </a:p>
          <a:p>
            <a:endParaRPr lang="en-GB" dirty="0"/>
          </a:p>
          <a:p>
            <a:r>
              <a:rPr lang="en-GB" dirty="0" smtClean="0"/>
              <a:t>We keep talking about these tips even though no-one has ever taken pictures of them nor can anyone predict the </a:t>
            </a:r>
            <a:r>
              <a:rPr lang="el-GR" dirty="0" smtClean="0"/>
              <a:t>β</a:t>
            </a:r>
            <a:r>
              <a:rPr lang="en-GB" dirty="0" smtClean="0"/>
              <a:t> a surface will have except through field emission.</a:t>
            </a:r>
          </a:p>
          <a:p>
            <a:endParaRPr lang="en-GB" dirty="0"/>
          </a:p>
          <a:p>
            <a:r>
              <a:rPr lang="en-GB" dirty="0" smtClean="0"/>
              <a:t>Typical values of </a:t>
            </a:r>
            <a:r>
              <a:rPr lang="el-GR" dirty="0" smtClean="0"/>
              <a:t>β</a:t>
            </a:r>
            <a:r>
              <a:rPr lang="en-GB" dirty="0" smtClean="0"/>
              <a:t> in our high gradient accelerating structures are in the range of 50-100.</a:t>
            </a:r>
          </a:p>
          <a:p>
            <a:endParaRPr lang="en-GB" dirty="0"/>
          </a:p>
          <a:p>
            <a:r>
              <a:rPr lang="en-GB" dirty="0" smtClean="0"/>
              <a:t>But there can be more than geometrical field enhancement…</a:t>
            </a:r>
            <a:endParaRPr lang="en-GB" dirty="0"/>
          </a:p>
        </p:txBody>
      </p:sp>
      <p:sp>
        <p:nvSpPr>
          <p:cNvPr id="4" name="Rectangle 3"/>
          <p:cNvSpPr/>
          <p:nvPr/>
        </p:nvSpPr>
        <p:spPr>
          <a:xfrm>
            <a:off x="611560" y="4941168"/>
            <a:ext cx="7848872" cy="1477328"/>
          </a:xfrm>
          <a:prstGeom prst="rect">
            <a:avLst/>
          </a:prstGeom>
        </p:spPr>
        <p:txBody>
          <a:bodyPr wrap="square">
            <a:spAutoFit/>
          </a:bodyPr>
          <a:lstStyle/>
          <a:p>
            <a:r>
              <a:rPr lang="en-GB" dirty="0" smtClean="0">
                <a:hlinkClick r:id="rId2"/>
              </a:rPr>
              <a:t>Surface-Emission Studies in a High-Field RF Gun based on Measurements of Field Emission and </a:t>
            </a:r>
            <a:r>
              <a:rPr lang="en-GB" dirty="0" err="1" smtClean="0">
                <a:hlinkClick r:id="rId2"/>
              </a:rPr>
              <a:t>Schottky</a:t>
            </a:r>
            <a:r>
              <a:rPr lang="en-GB" dirty="0" smtClean="0">
                <a:hlinkClick r:id="rId2"/>
              </a:rPr>
              <a:t>-Enabled Photoemission</a:t>
            </a:r>
            <a:r>
              <a:rPr lang="en-GB" dirty="0" smtClean="0"/>
              <a:t> H. Chen, Y. Du, W. </a:t>
            </a:r>
            <a:r>
              <a:rPr lang="en-GB" dirty="0" err="1" smtClean="0"/>
              <a:t>Gai</a:t>
            </a:r>
            <a:r>
              <a:rPr lang="en-GB" dirty="0" smtClean="0"/>
              <a:t>, A. </a:t>
            </a:r>
            <a:r>
              <a:rPr lang="en-GB" dirty="0" err="1" smtClean="0"/>
              <a:t>Grudiev</a:t>
            </a:r>
            <a:r>
              <a:rPr lang="en-GB" dirty="0" smtClean="0"/>
              <a:t>, J. </a:t>
            </a:r>
            <a:r>
              <a:rPr lang="en-GB" dirty="0" err="1" smtClean="0"/>
              <a:t>Hua</a:t>
            </a:r>
            <a:r>
              <a:rPr lang="en-GB" dirty="0" smtClean="0"/>
              <a:t>, W. Huang, J. G. Power, E. E. Wisniewski, W. Wuensch, C. Tang, L. Yan, and Y. You</a:t>
            </a:r>
          </a:p>
          <a:p>
            <a:r>
              <a:rPr lang="en-GB" dirty="0" smtClean="0"/>
              <a:t>Phys. Rev. </a:t>
            </a:r>
            <a:r>
              <a:rPr lang="en-GB" dirty="0" err="1" smtClean="0"/>
              <a:t>Lett</a:t>
            </a:r>
            <a:r>
              <a:rPr lang="en-GB" dirty="0" smtClean="0"/>
              <a:t>. </a:t>
            </a:r>
            <a:r>
              <a:rPr lang="en-GB" b="1" dirty="0" smtClean="0"/>
              <a:t>109</a:t>
            </a:r>
            <a:r>
              <a:rPr lang="en-GB" dirty="0" smtClean="0"/>
              <a:t>, 204802 – Published 14 November 2012 </a:t>
            </a:r>
            <a:endParaRPr lang="en-GB" dirty="0"/>
          </a:p>
        </p:txBody>
      </p:sp>
    </p:spTree>
    <p:extLst>
      <p:ext uri="{BB962C8B-B14F-4D97-AF65-F5344CB8AC3E}">
        <p14:creationId xmlns:p14="http://schemas.microsoft.com/office/powerpoint/2010/main" val="1214993268"/>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ChangeArrowheads="1"/>
          </p:cNvSpPr>
          <p:nvPr>
            <p:ph type="title"/>
          </p:nvPr>
        </p:nvSpPr>
        <p:spPr>
          <a:xfrm>
            <a:off x="76237" y="50588"/>
            <a:ext cx="7954963" cy="510012"/>
          </a:xfrm>
        </p:spPr>
        <p:txBody>
          <a:bodyPr lIns="90000" tIns="46800" rIns="90000" bIns="46800" anchor="ct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mtClean="0"/>
              <a:t>Electron emission</a:t>
            </a:r>
          </a:p>
        </p:txBody>
      </p:sp>
      <p:graphicFrame>
        <p:nvGraphicFramePr>
          <p:cNvPr id="18435" name="Object 6"/>
          <p:cNvGraphicFramePr>
            <a:graphicFrameLocks noGrp="1" noChangeAspect="1"/>
          </p:cNvGraphicFramePr>
          <p:nvPr>
            <p:ph idx="1"/>
          </p:nvPr>
        </p:nvGraphicFramePr>
        <p:xfrm>
          <a:off x="3430648" y="762024"/>
          <a:ext cx="5280025" cy="677863"/>
        </p:xfrm>
        <a:graphic>
          <a:graphicData uri="http://schemas.openxmlformats.org/presentationml/2006/ole">
            <mc:AlternateContent xmlns:mc="http://schemas.openxmlformats.org/markup-compatibility/2006">
              <mc:Choice xmlns:v="urn:schemas-microsoft-com:vml" Requires="v">
                <p:oleObj spid="_x0000_s9237" name="Equation" r:id="rId4" imgW="3759200" imgH="482600" progId="Equation.3">
                  <p:embed/>
                </p:oleObj>
              </mc:Choice>
              <mc:Fallback>
                <p:oleObj name="Equation" r:id="rId4" imgW="3759200" imgH="482600" progId="Equation.3">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0648" y="762024"/>
                        <a:ext cx="5280025" cy="67786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8436" name="Rectangle 46"/>
          <p:cNvSpPr>
            <a:spLocks noChangeArrowheads="1"/>
          </p:cNvSpPr>
          <p:nvPr/>
        </p:nvSpPr>
        <p:spPr bwMode="auto">
          <a:xfrm>
            <a:off x="762000" y="885825"/>
            <a:ext cx="1905000" cy="381000"/>
          </a:xfrm>
          <a:prstGeom prst="rect">
            <a:avLst/>
          </a:prstGeom>
          <a:solidFill>
            <a:srgbClr val="FFFF99"/>
          </a:solidFill>
          <a:ln w="9525">
            <a:noFill/>
            <a:miter lim="800000"/>
            <a:headEnd/>
            <a:tailEnd/>
          </a:ln>
          <a:effectLst/>
        </p:spPr>
        <p:txBody>
          <a:bodyPr wrap="none" anchor="ctr"/>
          <a:lstStyle/>
          <a:p>
            <a:pPr algn="ct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pic>
        <p:nvPicPr>
          <p:cNvPr id="18437" name="Picture 4"/>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04800" y="1443062"/>
            <a:ext cx="3810000" cy="2936875"/>
          </a:xfrm>
          <a:prstGeom prst="rect">
            <a:avLst/>
          </a:prstGeom>
          <a:noFill/>
          <a:ln w="9525">
            <a:noFill/>
            <a:round/>
            <a:headEnd/>
            <a:tailEnd/>
          </a:ln>
          <a:effectLst/>
        </p:spPr>
      </p:pic>
      <p:sp>
        <p:nvSpPr>
          <p:cNvPr id="18438" name="Rectangle 8"/>
          <p:cNvSpPr>
            <a:spLocks noChangeArrowheads="1"/>
          </p:cNvSpPr>
          <p:nvPr/>
        </p:nvSpPr>
        <p:spPr bwMode="auto">
          <a:xfrm>
            <a:off x="0" y="5638800"/>
            <a:ext cx="9144000" cy="609600"/>
          </a:xfrm>
          <a:prstGeom prst="rect">
            <a:avLst/>
          </a:prstGeom>
          <a:solidFill>
            <a:srgbClr val="FF9900"/>
          </a:solidFill>
          <a:ln w="9525">
            <a:solidFill>
              <a:schemeClr val="tx1"/>
            </a:solidFill>
            <a:miter lim="800000"/>
            <a:headEnd/>
            <a:tailEnd/>
          </a:ln>
          <a:effectLst/>
        </p:spPr>
        <p:txBody>
          <a:bodyPr wrap="none" anchor="ct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39" name="Text Box 9"/>
          <p:cNvSpPr txBox="1">
            <a:spLocks noChangeArrowheads="1"/>
          </p:cNvSpPr>
          <p:nvPr/>
        </p:nvSpPr>
        <p:spPr bwMode="auto">
          <a:xfrm>
            <a:off x="3816409" y="5791201"/>
            <a:ext cx="1762021" cy="369332"/>
          </a:xfrm>
          <a:prstGeom prst="rect">
            <a:avLst/>
          </a:prstGeom>
          <a:noFill/>
          <a:ln w="9525">
            <a:noFill/>
            <a:miter lim="800000"/>
            <a:headEnd/>
            <a:tailEnd/>
          </a:ln>
          <a:effectLst/>
        </p:spPr>
        <p:txBody>
          <a:bodyPr wrap="none">
            <a:spAutoFit/>
          </a:bodyPr>
          <a:lstStyle/>
          <a:p>
            <a:pPr defTabSz="457200" fontAlgn="base">
              <a:spcBef>
                <a:spcPct val="0"/>
              </a:spcBef>
              <a:spcAft>
                <a:spcPct val="0"/>
              </a:spcAft>
              <a:buClr>
                <a:srgbClr val="000000"/>
              </a:buClr>
              <a:buSzPct val="100000"/>
              <a:buFont typeface="Times New Roman" pitchFamily="18" charset="0"/>
              <a:buNone/>
            </a:pPr>
            <a:r>
              <a:rPr lang="en-US">
                <a:solidFill>
                  <a:srgbClr val="FFFFFF"/>
                </a:solidFill>
              </a:rPr>
              <a:t>Copper surface</a:t>
            </a:r>
          </a:p>
        </p:txBody>
      </p:sp>
      <p:sp>
        <p:nvSpPr>
          <p:cNvPr id="18440" name="Oval 11"/>
          <p:cNvSpPr>
            <a:spLocks noChangeArrowheads="1"/>
          </p:cNvSpPr>
          <p:nvPr/>
        </p:nvSpPr>
        <p:spPr bwMode="auto">
          <a:xfrm>
            <a:off x="1752600" y="5410200"/>
            <a:ext cx="76200" cy="609600"/>
          </a:xfrm>
          <a:prstGeom prst="ellipse">
            <a:avLst/>
          </a:prstGeom>
          <a:solidFill>
            <a:srgbClr val="FF9900"/>
          </a:solidFill>
          <a:ln w="9525">
            <a:noFill/>
            <a:round/>
            <a:headEnd/>
            <a:tailEnd/>
          </a:ln>
          <a:effectLst/>
        </p:spPr>
        <p:txBody>
          <a:bodyPr wrap="none" anchor="ct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41" name="Oval 12"/>
          <p:cNvSpPr>
            <a:spLocks noChangeArrowheads="1"/>
          </p:cNvSpPr>
          <p:nvPr/>
        </p:nvSpPr>
        <p:spPr bwMode="auto">
          <a:xfrm>
            <a:off x="2133600" y="5562600"/>
            <a:ext cx="76200" cy="609600"/>
          </a:xfrm>
          <a:prstGeom prst="ellipse">
            <a:avLst/>
          </a:prstGeom>
          <a:solidFill>
            <a:srgbClr val="FF9900"/>
          </a:solidFill>
          <a:ln w="9525">
            <a:noFill/>
            <a:round/>
            <a:headEnd/>
            <a:tailEnd/>
          </a:ln>
          <a:effectLst/>
        </p:spPr>
        <p:txBody>
          <a:bodyPr wrap="none" anchor="ct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42" name="Oval 13"/>
          <p:cNvSpPr>
            <a:spLocks noChangeArrowheads="1"/>
          </p:cNvSpPr>
          <p:nvPr/>
        </p:nvSpPr>
        <p:spPr bwMode="auto">
          <a:xfrm>
            <a:off x="3702050" y="5334000"/>
            <a:ext cx="152400" cy="685800"/>
          </a:xfrm>
          <a:prstGeom prst="ellipse">
            <a:avLst/>
          </a:prstGeom>
          <a:solidFill>
            <a:srgbClr val="FF9900"/>
          </a:solidFill>
          <a:ln w="9525">
            <a:noFill/>
            <a:round/>
            <a:headEnd/>
            <a:tailEnd/>
          </a:ln>
          <a:effectLst/>
        </p:spPr>
        <p:txBody>
          <a:bodyPr wrap="none" anchor="ct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43" name="Oval 14"/>
          <p:cNvSpPr>
            <a:spLocks noChangeArrowheads="1"/>
          </p:cNvSpPr>
          <p:nvPr/>
        </p:nvSpPr>
        <p:spPr bwMode="auto">
          <a:xfrm>
            <a:off x="914400" y="5029200"/>
            <a:ext cx="76200" cy="609600"/>
          </a:xfrm>
          <a:prstGeom prst="ellipse">
            <a:avLst/>
          </a:prstGeom>
          <a:solidFill>
            <a:srgbClr val="FF9900"/>
          </a:solidFill>
          <a:ln w="9525">
            <a:noFill/>
            <a:round/>
            <a:headEnd/>
            <a:tailEnd/>
          </a:ln>
          <a:effectLst/>
        </p:spPr>
        <p:txBody>
          <a:bodyPr wrap="none" anchor="ct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44" name="Rectangle 15"/>
          <p:cNvSpPr>
            <a:spLocks noChangeArrowheads="1"/>
          </p:cNvSpPr>
          <p:nvPr/>
        </p:nvSpPr>
        <p:spPr bwMode="auto">
          <a:xfrm>
            <a:off x="914400" y="5334000"/>
            <a:ext cx="76200" cy="609600"/>
          </a:xfrm>
          <a:prstGeom prst="rect">
            <a:avLst/>
          </a:prstGeom>
          <a:solidFill>
            <a:srgbClr val="FF9900"/>
          </a:solidFill>
          <a:ln w="9525">
            <a:noFill/>
            <a:miter lim="800000"/>
            <a:headEnd/>
            <a:tailEnd/>
          </a:ln>
          <a:effectLst/>
        </p:spPr>
        <p:txBody>
          <a:bodyPr wrap="none" anchor="ct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45" name="Oval 16"/>
          <p:cNvSpPr>
            <a:spLocks noChangeArrowheads="1"/>
          </p:cNvSpPr>
          <p:nvPr/>
        </p:nvSpPr>
        <p:spPr bwMode="auto">
          <a:xfrm>
            <a:off x="1371600" y="5410200"/>
            <a:ext cx="76200" cy="609600"/>
          </a:xfrm>
          <a:prstGeom prst="ellipse">
            <a:avLst/>
          </a:prstGeom>
          <a:solidFill>
            <a:srgbClr val="FF9900"/>
          </a:solidFill>
          <a:ln w="9525">
            <a:noFill/>
            <a:round/>
            <a:headEnd/>
            <a:tailEnd/>
          </a:ln>
          <a:effectLst/>
        </p:spPr>
        <p:txBody>
          <a:bodyPr wrap="none" anchor="ct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46" name="Text Box 17"/>
          <p:cNvSpPr txBox="1">
            <a:spLocks noChangeArrowheads="1"/>
          </p:cNvSpPr>
          <p:nvPr/>
        </p:nvSpPr>
        <p:spPr bwMode="auto">
          <a:xfrm>
            <a:off x="152401" y="4311769"/>
            <a:ext cx="2953053" cy="646331"/>
          </a:xfrm>
          <a:prstGeom prst="rect">
            <a:avLst/>
          </a:prstGeom>
          <a:noFill/>
          <a:ln w="9525">
            <a:noFill/>
            <a:miter lim="800000"/>
            <a:headEnd/>
            <a:tailEnd/>
          </a:ln>
          <a:effectLst/>
        </p:spPr>
        <p:txBody>
          <a:bodyPr wrap="none">
            <a:spAutoFit/>
          </a:bodyPr>
          <a:lstStyle/>
          <a:p>
            <a:pPr defTabSz="457200" fontAlgn="base">
              <a:spcBef>
                <a:spcPct val="0"/>
              </a:spcBef>
              <a:spcAft>
                <a:spcPct val="0"/>
              </a:spcAft>
              <a:buClr>
                <a:srgbClr val="000000"/>
              </a:buClr>
              <a:buSzPct val="100000"/>
              <a:buFont typeface="Times New Roman" pitchFamily="18" charset="0"/>
              <a:buNone/>
            </a:pPr>
            <a:r>
              <a:rPr lang="en-US">
                <a:solidFill>
                  <a:srgbClr val="B02A30"/>
                </a:solidFill>
              </a:rPr>
              <a:t>typical picture </a:t>
            </a:r>
            <a:r>
              <a:rPr lang="en-US">
                <a:solidFill>
                  <a:srgbClr val="B02A30"/>
                </a:solidFill>
                <a:sym typeface="Wingdings" pitchFamily="2" charset="2"/>
              </a:rPr>
              <a:t></a:t>
            </a:r>
          </a:p>
          <a:p>
            <a:pPr defTabSz="457200" fontAlgn="base">
              <a:spcBef>
                <a:spcPct val="0"/>
              </a:spcBef>
              <a:spcAft>
                <a:spcPct val="0"/>
              </a:spcAft>
              <a:buClr>
                <a:srgbClr val="000000"/>
              </a:buClr>
              <a:buSzPct val="100000"/>
              <a:buFont typeface="Times New Roman" pitchFamily="18" charset="0"/>
              <a:buNone/>
            </a:pPr>
            <a:r>
              <a:rPr lang="en-US">
                <a:solidFill>
                  <a:srgbClr val="B02A30"/>
                </a:solidFill>
                <a:sym typeface="Wingdings" pitchFamily="2" charset="2"/>
              </a:rPr>
              <a:t>geometric perturbations (</a:t>
            </a:r>
            <a:r>
              <a:rPr lang="en-US">
                <a:solidFill>
                  <a:srgbClr val="B02A30"/>
                </a:solidFill>
                <a:latin typeface="Symbol" pitchFamily="18" charset="2"/>
                <a:sym typeface="Wingdings" pitchFamily="2" charset="2"/>
              </a:rPr>
              <a:t>b</a:t>
            </a:r>
            <a:r>
              <a:rPr lang="en-US">
                <a:solidFill>
                  <a:srgbClr val="B02A30"/>
                </a:solidFill>
                <a:sym typeface="Wingdings" pitchFamily="2" charset="2"/>
              </a:rPr>
              <a:t>)</a:t>
            </a:r>
            <a:endParaRPr lang="en-US">
              <a:solidFill>
                <a:srgbClr val="B02A30"/>
              </a:solidFill>
            </a:endParaRPr>
          </a:p>
        </p:txBody>
      </p:sp>
      <p:sp>
        <p:nvSpPr>
          <p:cNvPr id="18447" name="Rectangle 19"/>
          <p:cNvSpPr>
            <a:spLocks noChangeArrowheads="1"/>
          </p:cNvSpPr>
          <p:nvPr/>
        </p:nvSpPr>
        <p:spPr bwMode="auto">
          <a:xfrm>
            <a:off x="4114870" y="228601"/>
            <a:ext cx="3852337" cy="369332"/>
          </a:xfrm>
          <a:prstGeom prst="rect">
            <a:avLst/>
          </a:prstGeom>
          <a:noFill/>
          <a:ln w="9525">
            <a:noFill/>
            <a:miter lim="800000"/>
            <a:headEnd/>
            <a:tailEnd/>
          </a:ln>
          <a:effectLst/>
        </p:spPr>
        <p:txBody>
          <a:bodyPr wrap="none">
            <a:spAutoFit/>
          </a:bodyPr>
          <a:lstStyle/>
          <a:p>
            <a:pPr defTabSz="457200" fontAlgn="base">
              <a:spcBef>
                <a:spcPct val="0"/>
              </a:spcBef>
              <a:spcAft>
                <a:spcPct val="0"/>
              </a:spcAft>
              <a:buClr>
                <a:srgbClr val="000000"/>
              </a:buClr>
              <a:buSzPct val="100000"/>
              <a:buFont typeface="Times New Roman" pitchFamily="18" charset="0"/>
              <a:buNone/>
            </a:pPr>
            <a:r>
              <a:rPr lang="en-US" b="1" i="1">
                <a:solidFill>
                  <a:srgbClr val="131313"/>
                </a:solidFill>
              </a:rPr>
              <a:t>Fowler Nordheim Law (RF fields):</a:t>
            </a:r>
          </a:p>
        </p:txBody>
      </p:sp>
      <p:sp>
        <p:nvSpPr>
          <p:cNvPr id="18448" name="Rectangle 20"/>
          <p:cNvSpPr>
            <a:spLocks noChangeArrowheads="1"/>
          </p:cNvSpPr>
          <p:nvPr/>
        </p:nvSpPr>
        <p:spPr bwMode="auto">
          <a:xfrm>
            <a:off x="5029200" y="2133600"/>
            <a:ext cx="3857625" cy="641350"/>
          </a:xfrm>
          <a:prstGeom prst="rect">
            <a:avLst/>
          </a:prstGeom>
          <a:noFill/>
          <a:ln w="9525">
            <a:noFill/>
            <a:miter lim="800000"/>
            <a:headEnd/>
            <a:tailEnd/>
          </a:ln>
          <a:effectLst/>
        </p:spPr>
        <p:txBody>
          <a:bodyPr>
            <a:spAutoFit/>
          </a:bodyPr>
          <a:lstStyle/>
          <a:p>
            <a:pPr marL="342900" indent="-342900" defTabSz="457200" fontAlgn="base">
              <a:spcBef>
                <a:spcPct val="10000"/>
              </a:spcBef>
              <a:spcAft>
                <a:spcPct val="10000"/>
              </a:spcAft>
              <a:buClr>
                <a:srgbClr val="0071BC"/>
              </a:buClr>
              <a:buFont typeface="Times New Roman" pitchFamily="18" charset="0"/>
              <a:buAutoNum type="arabicPeriod"/>
            </a:pPr>
            <a:r>
              <a:rPr lang="en-US">
                <a:solidFill>
                  <a:srgbClr val="131313"/>
                </a:solidFill>
              </a:rPr>
              <a:t>High field enhancements (</a:t>
            </a:r>
            <a:r>
              <a:rPr lang="en-US">
                <a:solidFill>
                  <a:srgbClr val="131313"/>
                </a:solidFill>
                <a:latin typeface="Symbol" pitchFamily="18" charset="2"/>
              </a:rPr>
              <a:t>b</a:t>
            </a:r>
            <a:r>
              <a:rPr lang="en-US">
                <a:solidFill>
                  <a:srgbClr val="131313"/>
                </a:solidFill>
              </a:rPr>
              <a:t>) can field emission.</a:t>
            </a:r>
            <a:r>
              <a:rPr lang="en-US">
                <a:solidFill>
                  <a:srgbClr val="FFFFFF"/>
                </a:solidFill>
              </a:rPr>
              <a:t> </a:t>
            </a:r>
          </a:p>
        </p:txBody>
      </p:sp>
      <p:sp>
        <p:nvSpPr>
          <p:cNvPr id="18449" name="Line 22"/>
          <p:cNvSpPr>
            <a:spLocks noChangeShapeType="1"/>
          </p:cNvSpPr>
          <p:nvPr/>
        </p:nvSpPr>
        <p:spPr bwMode="auto">
          <a:xfrm flipH="1" flipV="1">
            <a:off x="7848600" y="1447800"/>
            <a:ext cx="304800" cy="762000"/>
          </a:xfrm>
          <a:prstGeom prst="line">
            <a:avLst/>
          </a:prstGeom>
          <a:noFill/>
          <a:ln w="9525">
            <a:solidFill>
              <a:schemeClr val="tx1"/>
            </a:solidFill>
            <a:round/>
            <a:headEnd/>
            <a:tailEnd type="triangle" w="med" len="med"/>
          </a:ln>
          <a:effectLst/>
        </p:spPr>
        <p:txBody>
          <a:bodyP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50" name="Line 23"/>
          <p:cNvSpPr>
            <a:spLocks noChangeShapeType="1"/>
          </p:cNvSpPr>
          <p:nvPr/>
        </p:nvSpPr>
        <p:spPr bwMode="auto">
          <a:xfrm flipH="1" flipV="1">
            <a:off x="6400800" y="1066800"/>
            <a:ext cx="1752600" cy="1143000"/>
          </a:xfrm>
          <a:prstGeom prst="line">
            <a:avLst/>
          </a:prstGeom>
          <a:noFill/>
          <a:ln w="9525">
            <a:solidFill>
              <a:schemeClr val="tx1"/>
            </a:solidFill>
            <a:round/>
            <a:headEnd/>
            <a:tailEnd type="triangle" w="med" len="med"/>
          </a:ln>
          <a:effectLst/>
        </p:spPr>
        <p:txBody>
          <a:bodyP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51" name="Rectangle 24"/>
          <p:cNvSpPr>
            <a:spLocks noChangeArrowheads="1"/>
          </p:cNvSpPr>
          <p:nvPr/>
        </p:nvSpPr>
        <p:spPr bwMode="auto">
          <a:xfrm>
            <a:off x="5029200" y="3122613"/>
            <a:ext cx="3857625" cy="641350"/>
          </a:xfrm>
          <a:prstGeom prst="rect">
            <a:avLst/>
          </a:prstGeom>
          <a:noFill/>
          <a:ln w="9525">
            <a:noFill/>
            <a:miter lim="800000"/>
            <a:headEnd/>
            <a:tailEnd/>
          </a:ln>
          <a:effectLst/>
        </p:spPr>
        <p:txBody>
          <a:bodyPr>
            <a:spAutoFit/>
          </a:bodyPr>
          <a:lstStyle/>
          <a:p>
            <a:pPr marL="342900" indent="-342900" defTabSz="457200" fontAlgn="base">
              <a:spcBef>
                <a:spcPct val="10000"/>
              </a:spcBef>
              <a:spcAft>
                <a:spcPct val="10000"/>
              </a:spcAft>
              <a:buClr>
                <a:srgbClr val="0071BC"/>
              </a:buClr>
              <a:buFont typeface="Times New Roman" pitchFamily="18" charset="0"/>
              <a:buAutoNum type="arabicPeriod" startAt="2"/>
            </a:pPr>
            <a:r>
              <a:rPr lang="en-US">
                <a:solidFill>
                  <a:srgbClr val="131313"/>
                </a:solidFill>
              </a:rPr>
              <a:t>Low work function (</a:t>
            </a:r>
            <a:r>
              <a:rPr lang="en-US">
                <a:solidFill>
                  <a:srgbClr val="131313"/>
                </a:solidFill>
                <a:latin typeface="Symbol" pitchFamily="18" charset="2"/>
              </a:rPr>
              <a:t>f</a:t>
            </a:r>
            <a:r>
              <a:rPr lang="en-US" baseline="-25000">
                <a:solidFill>
                  <a:srgbClr val="131313"/>
                </a:solidFill>
                <a:latin typeface="Symbol" pitchFamily="18" charset="2"/>
              </a:rPr>
              <a:t>0</a:t>
            </a:r>
            <a:r>
              <a:rPr lang="en-US">
                <a:solidFill>
                  <a:srgbClr val="131313"/>
                </a:solidFill>
              </a:rPr>
              <a:t>) in small areas can cause field emission.</a:t>
            </a:r>
            <a:r>
              <a:rPr lang="en-US">
                <a:solidFill>
                  <a:srgbClr val="FFFFFF"/>
                </a:solidFill>
              </a:rPr>
              <a:t> </a:t>
            </a:r>
          </a:p>
        </p:txBody>
      </p:sp>
      <p:sp>
        <p:nvSpPr>
          <p:cNvPr id="18452" name="Freeform 25"/>
          <p:cNvSpPr>
            <a:spLocks/>
          </p:cNvSpPr>
          <p:nvPr/>
        </p:nvSpPr>
        <p:spPr bwMode="auto">
          <a:xfrm>
            <a:off x="2590800" y="5638800"/>
            <a:ext cx="152400" cy="381000"/>
          </a:xfrm>
          <a:custGeom>
            <a:avLst/>
            <a:gdLst>
              <a:gd name="T0" fmla="*/ 0 w 96"/>
              <a:gd name="T1" fmla="*/ 0 h 240"/>
              <a:gd name="T2" fmla="*/ 120967500 w 96"/>
              <a:gd name="T3" fmla="*/ 0 h 240"/>
              <a:gd name="T4" fmla="*/ 0 w 96"/>
              <a:gd name="T5" fmla="*/ 120967500 h 240"/>
              <a:gd name="T6" fmla="*/ 120967500 w 96"/>
              <a:gd name="T7" fmla="*/ 362902500 h 240"/>
              <a:gd name="T8" fmla="*/ 120967500 w 96"/>
              <a:gd name="T9" fmla="*/ 483870000 h 240"/>
              <a:gd name="T10" fmla="*/ 120967500 w 96"/>
              <a:gd name="T11" fmla="*/ 604837500 h 240"/>
              <a:gd name="T12" fmla="*/ 120967500 w 96"/>
              <a:gd name="T13" fmla="*/ 483870000 h 240"/>
              <a:gd name="T14" fmla="*/ 241935000 w 96"/>
              <a:gd name="T15" fmla="*/ 362902500 h 240"/>
              <a:gd name="T16" fmla="*/ 120967500 w 96"/>
              <a:gd name="T17" fmla="*/ 241935000 h 240"/>
              <a:gd name="T18" fmla="*/ 120967500 w 96"/>
              <a:gd name="T19" fmla="*/ 120967500 h 240"/>
              <a:gd name="T20" fmla="*/ 241935000 w 96"/>
              <a:gd name="T21" fmla="*/ 0 h 240"/>
              <a:gd name="T22" fmla="*/ 120967500 w 96"/>
              <a:gd name="T23" fmla="*/ 0 h 240"/>
              <a:gd name="T24" fmla="*/ 0 w 96"/>
              <a:gd name="T25" fmla="*/ 0 h 2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6" h="240">
                <a:moveTo>
                  <a:pt x="0" y="0"/>
                </a:moveTo>
                <a:lnTo>
                  <a:pt x="48" y="0"/>
                </a:lnTo>
                <a:lnTo>
                  <a:pt x="0" y="48"/>
                </a:lnTo>
                <a:lnTo>
                  <a:pt x="48" y="144"/>
                </a:lnTo>
                <a:lnTo>
                  <a:pt x="48" y="192"/>
                </a:lnTo>
                <a:lnTo>
                  <a:pt x="48" y="240"/>
                </a:lnTo>
                <a:lnTo>
                  <a:pt x="48" y="192"/>
                </a:lnTo>
                <a:lnTo>
                  <a:pt x="96" y="144"/>
                </a:lnTo>
                <a:lnTo>
                  <a:pt x="48" y="96"/>
                </a:lnTo>
                <a:lnTo>
                  <a:pt x="48" y="48"/>
                </a:lnTo>
                <a:lnTo>
                  <a:pt x="96" y="0"/>
                </a:lnTo>
                <a:lnTo>
                  <a:pt x="48" y="0"/>
                </a:lnTo>
                <a:lnTo>
                  <a:pt x="0" y="0"/>
                </a:lnTo>
                <a:close/>
              </a:path>
            </a:pathLst>
          </a:custGeom>
          <a:solidFill>
            <a:schemeClr val="bg1"/>
          </a:solidFill>
          <a:ln w="9525">
            <a:solidFill>
              <a:schemeClr val="tx1"/>
            </a:solidFill>
            <a:round/>
            <a:headEnd/>
            <a:tailEnd/>
          </a:ln>
          <a:effectLst/>
        </p:spPr>
        <p:txBody>
          <a:bodyP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53" name="Freeform 26"/>
          <p:cNvSpPr>
            <a:spLocks/>
          </p:cNvSpPr>
          <p:nvPr/>
        </p:nvSpPr>
        <p:spPr bwMode="auto">
          <a:xfrm>
            <a:off x="533400" y="5638800"/>
            <a:ext cx="457200" cy="609600"/>
          </a:xfrm>
          <a:custGeom>
            <a:avLst/>
            <a:gdLst>
              <a:gd name="T0" fmla="*/ 0 w 288"/>
              <a:gd name="T1" fmla="*/ 0 h 384"/>
              <a:gd name="T2" fmla="*/ 241935000 w 288"/>
              <a:gd name="T3" fmla="*/ 120967500 h 384"/>
              <a:gd name="T4" fmla="*/ 120967500 w 288"/>
              <a:gd name="T5" fmla="*/ 241935000 h 384"/>
              <a:gd name="T6" fmla="*/ 362902500 w 288"/>
              <a:gd name="T7" fmla="*/ 362902500 h 384"/>
              <a:gd name="T8" fmla="*/ 362902500 w 288"/>
              <a:gd name="T9" fmla="*/ 604837500 h 384"/>
              <a:gd name="T10" fmla="*/ 604837500 w 288"/>
              <a:gd name="T11" fmla="*/ 725805000 h 384"/>
              <a:gd name="T12" fmla="*/ 725805000 w 288"/>
              <a:gd name="T13" fmla="*/ 967740000 h 3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8" h="384">
                <a:moveTo>
                  <a:pt x="0" y="0"/>
                </a:moveTo>
                <a:lnTo>
                  <a:pt x="96" y="48"/>
                </a:lnTo>
                <a:lnTo>
                  <a:pt x="48" y="96"/>
                </a:lnTo>
                <a:lnTo>
                  <a:pt x="144" y="144"/>
                </a:lnTo>
                <a:lnTo>
                  <a:pt x="144" y="240"/>
                </a:lnTo>
                <a:lnTo>
                  <a:pt x="240" y="288"/>
                </a:lnTo>
                <a:lnTo>
                  <a:pt x="288" y="384"/>
                </a:lnTo>
              </a:path>
            </a:pathLst>
          </a:custGeom>
          <a:noFill/>
          <a:ln w="38100" cmpd="sng">
            <a:solidFill>
              <a:schemeClr val="bg1"/>
            </a:solidFill>
            <a:round/>
            <a:headEnd/>
            <a:tailEnd/>
          </a:ln>
          <a:effectLst/>
        </p:spPr>
        <p:txBody>
          <a:bodyP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54" name="Rectangle 27"/>
          <p:cNvSpPr>
            <a:spLocks noChangeArrowheads="1"/>
          </p:cNvSpPr>
          <p:nvPr/>
        </p:nvSpPr>
        <p:spPr bwMode="auto">
          <a:xfrm>
            <a:off x="5486400" y="5562600"/>
            <a:ext cx="1371600" cy="76200"/>
          </a:xfrm>
          <a:prstGeom prst="rect">
            <a:avLst/>
          </a:prstGeom>
          <a:solidFill>
            <a:srgbClr val="00B8FF"/>
          </a:solidFill>
          <a:ln w="9525">
            <a:solidFill>
              <a:schemeClr val="tx1"/>
            </a:solidFill>
            <a:miter lim="800000"/>
            <a:headEnd/>
            <a:tailEnd/>
          </a:ln>
          <a:effectLst/>
        </p:spPr>
        <p:txBody>
          <a:bodyPr wrap="none" anchor="ct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55" name="Text Box 29"/>
          <p:cNvSpPr txBox="1">
            <a:spLocks noChangeArrowheads="1"/>
          </p:cNvSpPr>
          <p:nvPr/>
        </p:nvSpPr>
        <p:spPr bwMode="auto">
          <a:xfrm>
            <a:off x="5784851" y="5272088"/>
            <a:ext cx="851515" cy="369332"/>
          </a:xfrm>
          <a:prstGeom prst="rect">
            <a:avLst/>
          </a:prstGeom>
          <a:noFill/>
          <a:ln w="9525">
            <a:noFill/>
            <a:miter lim="800000"/>
            <a:headEnd/>
            <a:tailEnd/>
          </a:ln>
          <a:effectLst/>
        </p:spPr>
        <p:txBody>
          <a:bodyPr wrap="none">
            <a:spAutoFit/>
          </a:bodyPr>
          <a:lstStyle/>
          <a:p>
            <a:pPr defTabSz="457200" fontAlgn="base">
              <a:spcBef>
                <a:spcPct val="0"/>
              </a:spcBef>
              <a:spcAft>
                <a:spcPct val="0"/>
              </a:spcAft>
              <a:buClr>
                <a:srgbClr val="000000"/>
              </a:buClr>
              <a:buSzPct val="100000"/>
              <a:buFont typeface="Times New Roman" pitchFamily="18" charset="0"/>
              <a:buNone/>
            </a:pPr>
            <a:r>
              <a:rPr lang="en-US">
                <a:solidFill>
                  <a:srgbClr val="B02A30"/>
                </a:solidFill>
              </a:rPr>
              <a:t>oxides</a:t>
            </a:r>
          </a:p>
        </p:txBody>
      </p:sp>
      <p:sp>
        <p:nvSpPr>
          <p:cNvPr id="18456" name="Freeform 31"/>
          <p:cNvSpPr>
            <a:spLocks/>
          </p:cNvSpPr>
          <p:nvPr/>
        </p:nvSpPr>
        <p:spPr bwMode="auto">
          <a:xfrm>
            <a:off x="7924800" y="5638800"/>
            <a:ext cx="304800" cy="152400"/>
          </a:xfrm>
          <a:custGeom>
            <a:avLst/>
            <a:gdLst>
              <a:gd name="T0" fmla="*/ 120967500 w 192"/>
              <a:gd name="T1" fmla="*/ 0 h 96"/>
              <a:gd name="T2" fmla="*/ 0 w 192"/>
              <a:gd name="T3" fmla="*/ 120967500 h 96"/>
              <a:gd name="T4" fmla="*/ 120967500 w 192"/>
              <a:gd name="T5" fmla="*/ 241935000 h 96"/>
              <a:gd name="T6" fmla="*/ 241935000 w 192"/>
              <a:gd name="T7" fmla="*/ 241935000 h 96"/>
              <a:gd name="T8" fmla="*/ 483870000 w 192"/>
              <a:gd name="T9" fmla="*/ 120967500 h 96"/>
              <a:gd name="T10" fmla="*/ 241935000 w 192"/>
              <a:gd name="T11" fmla="*/ 0 h 96"/>
              <a:gd name="T12" fmla="*/ 120967500 w 192"/>
              <a:gd name="T13" fmla="*/ 0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6">
                <a:moveTo>
                  <a:pt x="48" y="0"/>
                </a:moveTo>
                <a:lnTo>
                  <a:pt x="0" y="48"/>
                </a:lnTo>
                <a:lnTo>
                  <a:pt x="48" y="96"/>
                </a:lnTo>
                <a:lnTo>
                  <a:pt x="96" y="96"/>
                </a:lnTo>
                <a:lnTo>
                  <a:pt x="192" y="48"/>
                </a:lnTo>
                <a:lnTo>
                  <a:pt x="96" y="0"/>
                </a:lnTo>
                <a:lnTo>
                  <a:pt x="48" y="0"/>
                </a:lnTo>
                <a:close/>
              </a:path>
            </a:pathLst>
          </a:custGeom>
          <a:solidFill>
            <a:schemeClr val="bg1"/>
          </a:solidFill>
          <a:ln w="9525">
            <a:noFill/>
            <a:round/>
            <a:headEnd/>
            <a:tailEnd/>
          </a:ln>
          <a:effectLst/>
        </p:spPr>
        <p:txBody>
          <a:bodyP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57" name="Text Box 32"/>
          <p:cNvSpPr txBox="1">
            <a:spLocks noChangeArrowheads="1"/>
          </p:cNvSpPr>
          <p:nvPr/>
        </p:nvSpPr>
        <p:spPr bwMode="auto">
          <a:xfrm>
            <a:off x="4724401" y="4343519"/>
            <a:ext cx="2831224" cy="646331"/>
          </a:xfrm>
          <a:prstGeom prst="rect">
            <a:avLst/>
          </a:prstGeom>
          <a:noFill/>
          <a:ln w="9525">
            <a:noFill/>
            <a:miter lim="800000"/>
            <a:headEnd/>
            <a:tailEnd/>
          </a:ln>
          <a:effectLst/>
        </p:spPr>
        <p:txBody>
          <a:bodyPr wrap="none">
            <a:spAutoFit/>
          </a:bodyPr>
          <a:lstStyle/>
          <a:p>
            <a:pPr defTabSz="457200" fontAlgn="base">
              <a:spcBef>
                <a:spcPct val="0"/>
              </a:spcBef>
              <a:spcAft>
                <a:spcPct val="0"/>
              </a:spcAft>
              <a:buClr>
                <a:srgbClr val="000000"/>
              </a:buClr>
              <a:buSzPct val="100000"/>
              <a:buFont typeface="Times New Roman" pitchFamily="18" charset="0"/>
              <a:buNone/>
            </a:pPr>
            <a:r>
              <a:rPr lang="en-US">
                <a:solidFill>
                  <a:srgbClr val="B02A30"/>
                </a:solidFill>
              </a:rPr>
              <a:t>alternate picture </a:t>
            </a:r>
            <a:r>
              <a:rPr lang="en-US">
                <a:solidFill>
                  <a:srgbClr val="B02A30"/>
                </a:solidFill>
                <a:sym typeface="Wingdings" pitchFamily="2" charset="2"/>
              </a:rPr>
              <a:t></a:t>
            </a:r>
          </a:p>
          <a:p>
            <a:pPr defTabSz="457200" fontAlgn="base">
              <a:spcBef>
                <a:spcPct val="0"/>
              </a:spcBef>
              <a:spcAft>
                <a:spcPct val="0"/>
              </a:spcAft>
              <a:buClr>
                <a:srgbClr val="000000"/>
              </a:buClr>
              <a:buSzPct val="100000"/>
              <a:buFont typeface="Times New Roman" pitchFamily="18" charset="0"/>
              <a:buNone/>
            </a:pPr>
            <a:r>
              <a:rPr lang="en-US">
                <a:solidFill>
                  <a:srgbClr val="B02A30"/>
                </a:solidFill>
                <a:sym typeface="Wingdings" pitchFamily="2" charset="2"/>
              </a:rPr>
              <a:t>material perturbations (</a:t>
            </a:r>
            <a:r>
              <a:rPr lang="en-US">
                <a:solidFill>
                  <a:srgbClr val="B02A30"/>
                </a:solidFill>
                <a:latin typeface="Symbol" pitchFamily="18" charset="2"/>
                <a:sym typeface="Wingdings" pitchFamily="2" charset="2"/>
              </a:rPr>
              <a:t>f</a:t>
            </a:r>
            <a:r>
              <a:rPr lang="en-US" baseline="-25000">
                <a:solidFill>
                  <a:srgbClr val="B02A30"/>
                </a:solidFill>
                <a:latin typeface="Symbol" pitchFamily="18" charset="2"/>
                <a:sym typeface="Wingdings" pitchFamily="2" charset="2"/>
              </a:rPr>
              <a:t>0</a:t>
            </a:r>
            <a:r>
              <a:rPr lang="en-US">
                <a:solidFill>
                  <a:srgbClr val="B02A30"/>
                </a:solidFill>
                <a:sym typeface="Wingdings" pitchFamily="2" charset="2"/>
              </a:rPr>
              <a:t>)</a:t>
            </a:r>
          </a:p>
        </p:txBody>
      </p:sp>
      <p:sp>
        <p:nvSpPr>
          <p:cNvPr id="18458" name="Text Box 33"/>
          <p:cNvSpPr txBox="1">
            <a:spLocks noChangeArrowheads="1"/>
          </p:cNvSpPr>
          <p:nvPr/>
        </p:nvSpPr>
        <p:spPr bwMode="auto">
          <a:xfrm>
            <a:off x="7391400" y="5729288"/>
            <a:ext cx="1197764" cy="369332"/>
          </a:xfrm>
          <a:prstGeom prst="rect">
            <a:avLst/>
          </a:prstGeom>
          <a:noFill/>
          <a:ln w="9525">
            <a:noFill/>
            <a:miter lim="800000"/>
            <a:headEnd/>
            <a:tailEnd/>
          </a:ln>
          <a:effectLst/>
        </p:spPr>
        <p:txBody>
          <a:bodyPr wrap="none">
            <a:spAutoFit/>
          </a:bodyPr>
          <a:lstStyle/>
          <a:p>
            <a:pPr defTabSz="457200" fontAlgn="base">
              <a:spcBef>
                <a:spcPct val="0"/>
              </a:spcBef>
              <a:spcAft>
                <a:spcPct val="0"/>
              </a:spcAft>
              <a:buClr>
                <a:srgbClr val="000000"/>
              </a:buClr>
              <a:buSzPct val="100000"/>
              <a:buFont typeface="Times New Roman" pitchFamily="18" charset="0"/>
              <a:buNone/>
            </a:pPr>
            <a:r>
              <a:rPr lang="en-US">
                <a:solidFill>
                  <a:srgbClr val="B02A30"/>
                </a:solidFill>
              </a:rPr>
              <a:t>inclusions</a:t>
            </a:r>
          </a:p>
        </p:txBody>
      </p:sp>
      <p:sp>
        <p:nvSpPr>
          <p:cNvPr id="18459" name="Text Box 34"/>
          <p:cNvSpPr txBox="1">
            <a:spLocks noChangeArrowheads="1"/>
          </p:cNvSpPr>
          <p:nvPr/>
        </p:nvSpPr>
        <p:spPr bwMode="auto">
          <a:xfrm>
            <a:off x="3321058" y="5029201"/>
            <a:ext cx="800219" cy="369332"/>
          </a:xfrm>
          <a:prstGeom prst="rect">
            <a:avLst/>
          </a:prstGeom>
          <a:noFill/>
          <a:ln w="9525">
            <a:noFill/>
            <a:miter lim="800000"/>
            <a:headEnd/>
            <a:tailEnd/>
          </a:ln>
          <a:effectLst/>
        </p:spPr>
        <p:txBody>
          <a:bodyPr wrap="none">
            <a:spAutoFit/>
          </a:bodyPr>
          <a:lstStyle/>
          <a:p>
            <a:pPr defTabSz="457200" fontAlgn="base">
              <a:spcBef>
                <a:spcPct val="0"/>
              </a:spcBef>
              <a:spcAft>
                <a:spcPct val="0"/>
              </a:spcAft>
              <a:buClr>
                <a:srgbClr val="000000"/>
              </a:buClr>
              <a:buSzPct val="100000"/>
              <a:buFont typeface="Times New Roman" pitchFamily="18" charset="0"/>
              <a:buNone/>
            </a:pPr>
            <a:r>
              <a:rPr lang="en-US">
                <a:solidFill>
                  <a:srgbClr val="B02A30"/>
                </a:solidFill>
              </a:rPr>
              <a:t>peaks</a:t>
            </a:r>
          </a:p>
        </p:txBody>
      </p:sp>
      <p:sp>
        <p:nvSpPr>
          <p:cNvPr id="18460" name="Text Box 35"/>
          <p:cNvSpPr txBox="1">
            <a:spLocks noChangeArrowheads="1"/>
          </p:cNvSpPr>
          <p:nvPr/>
        </p:nvSpPr>
        <p:spPr bwMode="auto">
          <a:xfrm>
            <a:off x="2051623" y="4997569"/>
            <a:ext cx="1326004" cy="646331"/>
          </a:xfrm>
          <a:prstGeom prst="rect">
            <a:avLst/>
          </a:prstGeom>
          <a:noFill/>
          <a:ln w="9525">
            <a:noFill/>
            <a:miter lim="800000"/>
            <a:headEnd/>
            <a:tailEnd/>
          </a:ln>
          <a:effectLst/>
        </p:spPr>
        <p:txBody>
          <a:bodyPr wrap="none">
            <a:spAutoFit/>
          </a:bodyPr>
          <a:lstStyle/>
          <a:p>
            <a:pPr algn="ctr" defTabSz="457200" fontAlgn="base">
              <a:spcBef>
                <a:spcPct val="0"/>
              </a:spcBef>
              <a:spcAft>
                <a:spcPct val="0"/>
              </a:spcAft>
              <a:buClr>
                <a:srgbClr val="000000"/>
              </a:buClr>
              <a:buSzPct val="100000"/>
              <a:buFont typeface="Times New Roman" pitchFamily="18" charset="0"/>
              <a:buNone/>
            </a:pPr>
            <a:r>
              <a:rPr lang="en-US">
                <a:solidFill>
                  <a:srgbClr val="B02A30"/>
                </a:solidFill>
              </a:rPr>
              <a:t>grain</a:t>
            </a:r>
          </a:p>
          <a:p>
            <a:pPr algn="ctr" defTabSz="457200" fontAlgn="base">
              <a:spcBef>
                <a:spcPct val="0"/>
              </a:spcBef>
              <a:spcAft>
                <a:spcPct val="0"/>
              </a:spcAft>
              <a:buClr>
                <a:srgbClr val="000000"/>
              </a:buClr>
              <a:buSzPct val="100000"/>
              <a:buFont typeface="Times New Roman" pitchFamily="18" charset="0"/>
              <a:buNone/>
            </a:pPr>
            <a:r>
              <a:rPr lang="en-US">
                <a:solidFill>
                  <a:srgbClr val="B02A30"/>
                </a:solidFill>
              </a:rPr>
              <a:t>boundaries</a:t>
            </a:r>
          </a:p>
        </p:txBody>
      </p:sp>
      <p:sp>
        <p:nvSpPr>
          <p:cNvPr id="18461" name="Text Box 36"/>
          <p:cNvSpPr txBox="1">
            <a:spLocks noChangeArrowheads="1"/>
          </p:cNvSpPr>
          <p:nvPr/>
        </p:nvSpPr>
        <p:spPr bwMode="auto">
          <a:xfrm>
            <a:off x="752246" y="5729288"/>
            <a:ext cx="851515" cy="369332"/>
          </a:xfrm>
          <a:prstGeom prst="rect">
            <a:avLst/>
          </a:prstGeom>
          <a:noFill/>
          <a:ln w="9525">
            <a:noFill/>
            <a:miter lim="800000"/>
            <a:headEnd/>
            <a:tailEnd/>
          </a:ln>
          <a:effectLst/>
        </p:spPr>
        <p:txBody>
          <a:bodyPr wrap="none">
            <a:spAutoFit/>
          </a:bodyPr>
          <a:lstStyle/>
          <a:p>
            <a:pPr algn="ctr" defTabSz="457200" fontAlgn="base">
              <a:spcBef>
                <a:spcPct val="0"/>
              </a:spcBef>
              <a:spcAft>
                <a:spcPct val="0"/>
              </a:spcAft>
              <a:buClr>
                <a:srgbClr val="000000"/>
              </a:buClr>
              <a:buSzPct val="100000"/>
              <a:buFont typeface="Times New Roman" pitchFamily="18" charset="0"/>
              <a:buNone/>
            </a:pPr>
            <a:r>
              <a:rPr lang="en-US">
                <a:solidFill>
                  <a:srgbClr val="B02A30"/>
                </a:solidFill>
              </a:rPr>
              <a:t>cracks</a:t>
            </a:r>
          </a:p>
        </p:txBody>
      </p:sp>
      <p:sp>
        <p:nvSpPr>
          <p:cNvPr id="18462" name="Rectangle 39"/>
          <p:cNvSpPr>
            <a:spLocks noChangeArrowheads="1"/>
          </p:cNvSpPr>
          <p:nvPr/>
        </p:nvSpPr>
        <p:spPr bwMode="auto">
          <a:xfrm>
            <a:off x="5638800" y="6216650"/>
            <a:ext cx="2743200" cy="641350"/>
          </a:xfrm>
          <a:prstGeom prst="rect">
            <a:avLst/>
          </a:prstGeom>
          <a:noFill/>
          <a:ln w="9525">
            <a:noFill/>
            <a:miter lim="800000"/>
            <a:headEnd/>
            <a:tailEnd/>
          </a:ln>
          <a:effectLst/>
        </p:spPr>
        <p:txBody>
          <a:bodyPr>
            <a:spAutoFit/>
          </a:bodyPr>
          <a:lstStyle/>
          <a:p>
            <a:pPr defTabSz="457200" fontAlgn="base">
              <a:spcBef>
                <a:spcPct val="0"/>
              </a:spcBef>
              <a:spcAft>
                <a:spcPct val="0"/>
              </a:spcAft>
              <a:buClr>
                <a:srgbClr val="000000"/>
              </a:buClr>
              <a:buSzPct val="100000"/>
              <a:buFont typeface="Times New Roman" pitchFamily="18" charset="0"/>
              <a:buNone/>
            </a:pPr>
            <a:r>
              <a:rPr lang="en-US">
                <a:solidFill>
                  <a:srgbClr val="131313"/>
                </a:solidFill>
              </a:rPr>
              <a:t>(suggested by Wuensch and colleagues)</a:t>
            </a:r>
          </a:p>
        </p:txBody>
      </p:sp>
      <p:sp>
        <p:nvSpPr>
          <p:cNvPr id="18463" name="Line 40"/>
          <p:cNvSpPr>
            <a:spLocks noChangeShapeType="1"/>
          </p:cNvSpPr>
          <p:nvPr/>
        </p:nvSpPr>
        <p:spPr bwMode="auto">
          <a:xfrm flipH="1" flipV="1">
            <a:off x="5334000" y="1447800"/>
            <a:ext cx="1676400" cy="1752600"/>
          </a:xfrm>
          <a:prstGeom prst="line">
            <a:avLst/>
          </a:prstGeom>
          <a:noFill/>
          <a:ln w="9525">
            <a:solidFill>
              <a:schemeClr val="tx1"/>
            </a:solidFill>
            <a:round/>
            <a:headEnd/>
            <a:tailEnd type="triangle" w="med" len="med"/>
          </a:ln>
          <a:effectLst/>
        </p:spPr>
        <p:txBody>
          <a:bodyP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64" name="Line 41"/>
          <p:cNvSpPr>
            <a:spLocks noChangeShapeType="1"/>
          </p:cNvSpPr>
          <p:nvPr/>
        </p:nvSpPr>
        <p:spPr bwMode="auto">
          <a:xfrm flipH="1" flipV="1">
            <a:off x="5715000" y="1143000"/>
            <a:ext cx="1295400" cy="2057400"/>
          </a:xfrm>
          <a:prstGeom prst="line">
            <a:avLst/>
          </a:prstGeom>
          <a:noFill/>
          <a:ln w="9525">
            <a:solidFill>
              <a:schemeClr val="tx1"/>
            </a:solidFill>
            <a:round/>
            <a:headEnd/>
            <a:tailEnd type="triangle" w="med" len="med"/>
          </a:ln>
          <a:effectLst/>
        </p:spPr>
        <p:txBody>
          <a:bodyP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sp>
        <p:nvSpPr>
          <p:cNvPr id="18465" name="Line 42"/>
          <p:cNvSpPr>
            <a:spLocks noChangeShapeType="1"/>
          </p:cNvSpPr>
          <p:nvPr/>
        </p:nvSpPr>
        <p:spPr bwMode="auto">
          <a:xfrm flipV="1">
            <a:off x="7010400" y="1143000"/>
            <a:ext cx="1295400" cy="2057400"/>
          </a:xfrm>
          <a:prstGeom prst="line">
            <a:avLst/>
          </a:prstGeom>
          <a:noFill/>
          <a:ln w="9525">
            <a:solidFill>
              <a:schemeClr val="tx1"/>
            </a:solidFill>
            <a:round/>
            <a:headEnd/>
            <a:tailEnd type="triangle" w="med" len="med"/>
          </a:ln>
          <a:effectLst/>
        </p:spPr>
        <p:txBody>
          <a:bodyPr/>
          <a:lstStyle/>
          <a:p>
            <a:pPr defTabSz="457200" fontAlgn="base">
              <a:spcBef>
                <a:spcPct val="0"/>
              </a:spcBef>
              <a:spcAft>
                <a:spcPct val="0"/>
              </a:spcAft>
              <a:buClr>
                <a:srgbClr val="000000"/>
              </a:buClr>
              <a:buSzPct val="100000"/>
              <a:buFont typeface="Times New Roman" pitchFamily="18" charset="0"/>
              <a:buNone/>
            </a:pPr>
            <a:endParaRPr lang="en-US">
              <a:solidFill>
                <a:srgbClr val="FFFFFF"/>
              </a:solidFill>
            </a:endParaRPr>
          </a:p>
        </p:txBody>
      </p:sp>
      <p:grpSp>
        <p:nvGrpSpPr>
          <p:cNvPr id="2" name="Group 45"/>
          <p:cNvGrpSpPr>
            <a:grpSpLocks/>
          </p:cNvGrpSpPr>
          <p:nvPr/>
        </p:nvGrpSpPr>
        <p:grpSpPr bwMode="auto">
          <a:xfrm>
            <a:off x="811278" y="838200"/>
            <a:ext cx="1857375" cy="415925"/>
            <a:chOff x="511" y="528"/>
            <a:chExt cx="1170" cy="262"/>
          </a:xfrm>
        </p:grpSpPr>
        <p:sp>
          <p:nvSpPr>
            <p:cNvPr id="18467" name="Text Box 43"/>
            <p:cNvSpPr txBox="1">
              <a:spLocks noChangeArrowheads="1"/>
            </p:cNvSpPr>
            <p:nvPr/>
          </p:nvSpPr>
          <p:spPr bwMode="auto">
            <a:xfrm>
              <a:off x="768" y="528"/>
              <a:ext cx="913" cy="250"/>
            </a:xfrm>
            <a:prstGeom prst="rect">
              <a:avLst/>
            </a:prstGeom>
            <a:noFill/>
            <a:ln w="9525">
              <a:noFill/>
              <a:miter lim="800000"/>
              <a:headEnd/>
              <a:tailEnd/>
            </a:ln>
            <a:effectLst/>
          </p:spPr>
          <p:txBody>
            <a:bodyPr wrap="none">
              <a:spAutoFit/>
            </a:bodyPr>
            <a:lstStyle/>
            <a:p>
              <a:pPr defTabSz="457200" fontAlgn="base">
                <a:lnSpc>
                  <a:spcPct val="110000"/>
                </a:lnSpc>
                <a:spcBef>
                  <a:spcPct val="100000"/>
                </a:spcBef>
                <a:spcAft>
                  <a:spcPct val="0"/>
                </a:spcAft>
                <a:buClr>
                  <a:srgbClr val="000000"/>
                </a:buClr>
                <a:buSzPct val="100000"/>
                <a:buFont typeface="Times New Roman" pitchFamily="18" charset="0"/>
                <a:buNone/>
              </a:pPr>
              <a:r>
                <a:rPr lang="en-US">
                  <a:solidFill>
                    <a:srgbClr val="131313"/>
                  </a:solidFill>
                </a:rPr>
                <a:t>(</a:t>
              </a:r>
              <a:r>
                <a:rPr lang="en-US">
                  <a:solidFill>
                    <a:srgbClr val="131313"/>
                  </a:solidFill>
                  <a:latin typeface="Symbol" pitchFamily="18" charset="2"/>
                </a:rPr>
                <a:t>b, f</a:t>
              </a:r>
              <a:r>
                <a:rPr lang="en-US" baseline="-25000">
                  <a:solidFill>
                    <a:srgbClr val="131313"/>
                  </a:solidFill>
                  <a:latin typeface="Symbol" pitchFamily="18" charset="2"/>
                </a:rPr>
                <a:t>0</a:t>
              </a:r>
              <a:r>
                <a:rPr lang="en-US">
                  <a:solidFill>
                    <a:srgbClr val="131313"/>
                  </a:solidFill>
                  <a:latin typeface="Times New Roman" pitchFamily="18" charset="0"/>
                </a:rPr>
                <a:t>, A</a:t>
              </a:r>
              <a:r>
                <a:rPr lang="en-US" baseline="-25000">
                  <a:solidFill>
                    <a:srgbClr val="131313"/>
                  </a:solidFill>
                  <a:latin typeface="Times New Roman" pitchFamily="18" charset="0"/>
                </a:rPr>
                <a:t>e</a:t>
              </a:r>
              <a:r>
                <a:rPr lang="en-US">
                  <a:solidFill>
                    <a:srgbClr val="131313"/>
                  </a:solidFill>
                  <a:latin typeface="Times New Roman" pitchFamily="18" charset="0"/>
                </a:rPr>
                <a:t>, E</a:t>
              </a:r>
              <a:r>
                <a:rPr lang="en-US" baseline="-25000">
                  <a:solidFill>
                    <a:srgbClr val="131313"/>
                  </a:solidFill>
                  <a:latin typeface="Times New Roman" pitchFamily="18" charset="0"/>
                </a:rPr>
                <a:t>0</a:t>
              </a:r>
              <a:r>
                <a:rPr lang="en-US">
                  <a:solidFill>
                    <a:srgbClr val="131313"/>
                  </a:solidFill>
                </a:rPr>
                <a:t>)</a:t>
              </a:r>
            </a:p>
          </p:txBody>
        </p:sp>
        <p:sp>
          <p:nvSpPr>
            <p:cNvPr id="18468" name="Text Box 44"/>
            <p:cNvSpPr txBox="1">
              <a:spLocks noChangeArrowheads="1"/>
            </p:cNvSpPr>
            <p:nvPr/>
          </p:nvSpPr>
          <p:spPr bwMode="auto">
            <a:xfrm>
              <a:off x="511" y="540"/>
              <a:ext cx="368" cy="250"/>
            </a:xfrm>
            <a:prstGeom prst="rect">
              <a:avLst/>
            </a:prstGeom>
            <a:noFill/>
            <a:ln w="9525">
              <a:noFill/>
              <a:miter lim="800000"/>
              <a:headEnd/>
              <a:tailEnd/>
            </a:ln>
            <a:effectLst/>
          </p:spPr>
          <p:txBody>
            <a:bodyPr wrap="none">
              <a:spAutoFit/>
            </a:bodyPr>
            <a:lstStyle/>
            <a:p>
              <a:pPr defTabSz="457200" fontAlgn="base">
                <a:lnSpc>
                  <a:spcPct val="110000"/>
                </a:lnSpc>
                <a:spcBef>
                  <a:spcPct val="100000"/>
                </a:spcBef>
                <a:spcAft>
                  <a:spcPct val="0"/>
                </a:spcAft>
                <a:buClr>
                  <a:srgbClr val="000000"/>
                </a:buClr>
                <a:buSzPct val="100000"/>
                <a:buFont typeface="Times New Roman" pitchFamily="18" charset="0"/>
                <a:buNone/>
              </a:pPr>
              <a:r>
                <a:rPr lang="en-US">
                  <a:solidFill>
                    <a:srgbClr val="131313"/>
                  </a:solidFill>
                  <a:latin typeface="Engravers MT" pitchFamily="18" charset="0"/>
                </a:rPr>
                <a:t>I</a:t>
              </a:r>
              <a:r>
                <a:rPr lang="en-US" baseline="-25000">
                  <a:solidFill>
                    <a:srgbClr val="131313"/>
                  </a:solidFill>
                  <a:latin typeface="Engravers MT" pitchFamily="18" charset="0"/>
                </a:rPr>
                <a:t>FN</a:t>
              </a:r>
            </a:p>
          </p:txBody>
        </p:sp>
      </p:grpSp>
    </p:spTree>
    <p:extLst>
      <p:ext uri="{BB962C8B-B14F-4D97-AF65-F5344CB8AC3E}">
        <p14:creationId xmlns:p14="http://schemas.microsoft.com/office/powerpoint/2010/main" val="97022792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10361"/>
            <a:ext cx="9144000" cy="6868653"/>
          </a:xfrm>
          <a:prstGeom prst="rect">
            <a:avLst/>
          </a:prstGeom>
          <a:noFill/>
          <a:ln w="9525">
            <a:noFill/>
            <a:miter lim="800000"/>
            <a:headEnd/>
            <a:tailEnd/>
          </a:ln>
        </p:spPr>
      </p:pic>
    </p:spTree>
    <p:extLst>
      <p:ext uri="{BB962C8B-B14F-4D97-AF65-F5344CB8AC3E}">
        <p14:creationId xmlns:p14="http://schemas.microsoft.com/office/powerpoint/2010/main" val="3227588177"/>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0"/>
            <a:ext cx="6857999" cy="1266825"/>
          </a:xfrm>
        </p:spPr>
        <p:txBody>
          <a:bodyPr/>
          <a:lstStyle/>
          <a:p>
            <a:r>
              <a:rPr lang="en-US" dirty="0" smtClean="0"/>
              <a:t>Electrodynamics-molecular dynamic model+ study of a void under tensile stress</a:t>
            </a:r>
            <a:endParaRPr lang="en-US" dirty="0"/>
          </a:p>
        </p:txBody>
      </p:sp>
      <p:sp>
        <p:nvSpPr>
          <p:cNvPr id="3" name="Content Placeholder 2"/>
          <p:cNvSpPr>
            <a:spLocks noGrp="1"/>
          </p:cNvSpPr>
          <p:nvPr>
            <p:ph idx="1"/>
          </p:nvPr>
        </p:nvSpPr>
        <p:spPr>
          <a:xfrm>
            <a:off x="5181600" y="3657600"/>
            <a:ext cx="3962400" cy="3200400"/>
          </a:xfrm>
        </p:spPr>
        <p:txBody>
          <a:bodyPr/>
          <a:lstStyle/>
          <a:p>
            <a:pPr>
              <a:lnSpc>
                <a:spcPct val="100000"/>
              </a:lnSpc>
              <a:spcAft>
                <a:spcPts val="600"/>
              </a:spcAft>
            </a:pPr>
            <a:r>
              <a:rPr lang="en-US" sz="1800" dirty="0" smtClean="0"/>
              <a:t>ED-MD model follows the evolution of the charged surface. </a:t>
            </a:r>
          </a:p>
          <a:p>
            <a:pPr>
              <a:lnSpc>
                <a:spcPct val="100000"/>
              </a:lnSpc>
              <a:spcAft>
                <a:spcPts val="600"/>
              </a:spcAft>
            </a:pPr>
            <a:r>
              <a:rPr lang="en-US" sz="1800" dirty="0" smtClean="0"/>
              <a:t>The dynamics of atom charges follows the shape of electric field distortion on tips on the surface</a:t>
            </a:r>
          </a:p>
          <a:p>
            <a:pPr>
              <a:lnSpc>
                <a:spcPct val="100000"/>
              </a:lnSpc>
              <a:spcAft>
                <a:spcPts val="600"/>
              </a:spcAft>
            </a:pPr>
            <a:r>
              <a:rPr lang="fi-FI" sz="1800" dirty="0" err="1" smtClean="0"/>
              <a:t>We</a:t>
            </a:r>
            <a:r>
              <a:rPr lang="fi-FI" sz="1800" dirty="0" smtClean="0"/>
              <a:t> </a:t>
            </a:r>
            <a:r>
              <a:rPr lang="fi-FI" sz="1800" dirty="0" err="1" smtClean="0"/>
              <a:t>also</a:t>
            </a:r>
            <a:r>
              <a:rPr lang="fi-FI" sz="1800" dirty="0" smtClean="0"/>
              <a:t> </a:t>
            </a:r>
            <a:r>
              <a:rPr lang="fi-FI" sz="1800" dirty="0" err="1" smtClean="0"/>
              <a:t>studies</a:t>
            </a:r>
            <a:r>
              <a:rPr lang="fi-FI" sz="1800" dirty="0" smtClean="0"/>
              <a:t> the </a:t>
            </a:r>
            <a:r>
              <a:rPr lang="fi-FI" sz="1800" dirty="0" err="1" smtClean="0"/>
              <a:t>dislocation</a:t>
            </a:r>
            <a:r>
              <a:rPr lang="fi-FI" sz="1800" dirty="0" smtClean="0"/>
              <a:t> </a:t>
            </a:r>
            <a:r>
              <a:rPr lang="fi-FI" sz="1800" dirty="0" err="1" smtClean="0"/>
              <a:t>dynamics</a:t>
            </a:r>
            <a:r>
              <a:rPr lang="fi-FI" sz="1800" dirty="0" smtClean="0"/>
              <a:t> on a </a:t>
            </a:r>
            <a:r>
              <a:rPr lang="fi-FI" sz="1800" dirty="0" err="1" smtClean="0"/>
              <a:t>void</a:t>
            </a:r>
            <a:r>
              <a:rPr lang="fi-FI" sz="1800" dirty="0" smtClean="0"/>
              <a:t> </a:t>
            </a:r>
            <a:r>
              <a:rPr lang="fi-FI" sz="1800" dirty="0" err="1" smtClean="0"/>
              <a:t>burrowed</a:t>
            </a:r>
            <a:r>
              <a:rPr lang="fi-FI" sz="1800" dirty="0" smtClean="0"/>
              <a:t> </a:t>
            </a:r>
            <a:r>
              <a:rPr lang="fi-FI" sz="1800" dirty="0" err="1" smtClean="0"/>
              <a:t>near</a:t>
            </a:r>
            <a:r>
              <a:rPr lang="fi-FI" sz="1800" dirty="0" smtClean="0"/>
              <a:t> the </a:t>
            </a:r>
            <a:r>
              <a:rPr lang="fi-FI" sz="1800" dirty="0" err="1" smtClean="0"/>
              <a:t>surface</a:t>
            </a:r>
            <a:r>
              <a:rPr lang="fi-FI" sz="1800" dirty="0" smtClean="0"/>
              <a:t> in </a:t>
            </a:r>
            <a:r>
              <a:rPr lang="fi-FI" sz="1800" dirty="0" err="1" smtClean="0"/>
              <a:t>Cu</a:t>
            </a:r>
            <a:r>
              <a:rPr lang="fi-FI" sz="1800" dirty="0" smtClean="0"/>
              <a:t> </a:t>
            </a:r>
            <a:r>
              <a:rPr lang="fi-FI" sz="1800" dirty="0" err="1" smtClean="0"/>
              <a:t>held</a:t>
            </a:r>
            <a:r>
              <a:rPr lang="fi-FI" sz="1800" dirty="0" smtClean="0"/>
              <a:t> </a:t>
            </a:r>
            <a:r>
              <a:rPr lang="fi-FI" sz="1800" dirty="0" err="1" smtClean="0"/>
              <a:t>under</a:t>
            </a:r>
            <a:r>
              <a:rPr lang="fi-FI" sz="1800" dirty="0" smtClean="0"/>
              <a:t>  </a:t>
            </a:r>
            <a:r>
              <a:rPr lang="fi-FI" sz="1800" dirty="0" err="1" smtClean="0"/>
              <a:t>unilater</a:t>
            </a:r>
            <a:r>
              <a:rPr lang="fi-FI" sz="1800" dirty="0" smtClean="0"/>
              <a:t> </a:t>
            </a:r>
            <a:r>
              <a:rPr lang="fi-FI" sz="1800" dirty="0" err="1" smtClean="0"/>
              <a:t>tensile</a:t>
            </a:r>
            <a:r>
              <a:rPr lang="fi-FI" sz="1800" dirty="0" smtClean="0"/>
              <a:t> </a:t>
            </a:r>
            <a:r>
              <a:rPr lang="fi-FI" sz="1800" dirty="0" err="1" smtClean="0"/>
              <a:t>stress</a:t>
            </a:r>
            <a:r>
              <a:rPr lang="fi-FI" sz="1800" dirty="0" smtClean="0"/>
              <a:t>.</a:t>
            </a:r>
            <a:endParaRPr lang="fi-FI" sz="1800" dirty="0"/>
          </a:p>
        </p:txBody>
      </p:sp>
      <p:sp>
        <p:nvSpPr>
          <p:cNvPr id="4" name="Rectangle 3"/>
          <p:cNvSpPr/>
          <p:nvPr/>
        </p:nvSpPr>
        <p:spPr>
          <a:xfrm>
            <a:off x="4572000" y="3200400"/>
            <a:ext cx="4572000" cy="607474"/>
          </a:xfrm>
          <a:prstGeom prst="rect">
            <a:avLst/>
          </a:prstGeom>
        </p:spPr>
        <p:txBody>
          <a:bodyPr wrap="square">
            <a:spAutoFit/>
          </a:bodyPr>
          <a:lstStyle/>
          <a:p>
            <a:pPr defTabSz="449263" eaLnBrk="0" fontAlgn="base" hangingPunct="0">
              <a:lnSpc>
                <a:spcPct val="93000"/>
              </a:lnSpc>
              <a:spcBef>
                <a:spcPct val="0"/>
              </a:spcBef>
              <a:spcAft>
                <a:spcPct val="0"/>
              </a:spcAft>
              <a:buClr>
                <a:srgbClr val="000000"/>
              </a:buClr>
              <a:buSzPct val="100000"/>
              <a:buFont typeface="Times New Roman" pitchFamily="18" charset="0"/>
              <a:buNone/>
            </a:pPr>
            <a:r>
              <a:rPr lang="en-GB" sz="1200" dirty="0">
                <a:solidFill>
                  <a:srgbClr val="000000">
                    <a:lumMod val="75000"/>
                    <a:lumOff val="25000"/>
                  </a:srgbClr>
                </a:solidFill>
              </a:rPr>
              <a:t>Details in F. </a:t>
            </a:r>
            <a:r>
              <a:rPr lang="en-GB" sz="1200" dirty="0" err="1">
                <a:solidFill>
                  <a:srgbClr val="000000">
                    <a:lumMod val="75000"/>
                    <a:lumOff val="25000"/>
                  </a:srgbClr>
                </a:solidFill>
              </a:rPr>
              <a:t>Djurabekova</a:t>
            </a:r>
            <a:r>
              <a:rPr lang="en-GB" sz="1200" dirty="0">
                <a:solidFill>
                  <a:srgbClr val="000000">
                    <a:lumMod val="75000"/>
                    <a:lumOff val="25000"/>
                  </a:srgbClr>
                </a:solidFill>
              </a:rPr>
              <a:t>, S. </a:t>
            </a:r>
            <a:r>
              <a:rPr lang="en-GB" sz="1200" dirty="0" err="1">
                <a:solidFill>
                  <a:srgbClr val="000000">
                    <a:lumMod val="75000"/>
                    <a:lumOff val="25000"/>
                  </a:srgbClr>
                </a:solidFill>
              </a:rPr>
              <a:t>Parviainen</a:t>
            </a:r>
            <a:r>
              <a:rPr lang="en-GB" sz="1200" dirty="0">
                <a:solidFill>
                  <a:srgbClr val="000000">
                    <a:lumMod val="75000"/>
                    <a:lumOff val="25000"/>
                  </a:srgbClr>
                </a:solidFill>
              </a:rPr>
              <a:t>, A. </a:t>
            </a:r>
            <a:r>
              <a:rPr lang="en-GB" sz="1200" dirty="0" err="1">
                <a:solidFill>
                  <a:srgbClr val="000000">
                    <a:lumMod val="75000"/>
                    <a:lumOff val="25000"/>
                  </a:srgbClr>
                </a:solidFill>
              </a:rPr>
              <a:t>Pohjonen</a:t>
            </a:r>
            <a:r>
              <a:rPr lang="en-GB" sz="1200" dirty="0">
                <a:solidFill>
                  <a:srgbClr val="000000">
                    <a:lumMod val="75000"/>
                    <a:lumOff val="25000"/>
                  </a:srgbClr>
                </a:solidFill>
              </a:rPr>
              <a:t> and K. </a:t>
            </a:r>
            <a:r>
              <a:rPr lang="en-GB" sz="1200" dirty="0" err="1">
                <a:solidFill>
                  <a:srgbClr val="000000">
                    <a:lumMod val="75000"/>
                    <a:lumOff val="25000"/>
                  </a:srgbClr>
                </a:solidFill>
              </a:rPr>
              <a:t>Nordlund</a:t>
            </a:r>
            <a:r>
              <a:rPr lang="en-GB" sz="1200" dirty="0">
                <a:solidFill>
                  <a:srgbClr val="000000">
                    <a:lumMod val="75000"/>
                    <a:lumOff val="25000"/>
                  </a:srgbClr>
                </a:solidFill>
              </a:rPr>
              <a:t>, </a:t>
            </a:r>
            <a:r>
              <a:rPr lang="fi-FI" sz="1200" dirty="0">
                <a:solidFill>
                  <a:srgbClr val="000000">
                    <a:lumMod val="75000"/>
                    <a:lumOff val="25000"/>
                  </a:srgbClr>
                </a:solidFill>
              </a:rPr>
              <a:t>PRE 83, 026704 (2011).</a:t>
            </a:r>
            <a:r>
              <a:rPr lang="fi-FI" sz="1200" dirty="0">
                <a:solidFill>
                  <a:srgbClr val="000000">
                    <a:lumMod val="75000"/>
                    <a:lumOff val="25000"/>
                  </a:srgbClr>
                </a:solidFill>
                <a:latin typeface="Times New Roman" pitchFamily="18" charset="0"/>
              </a:rPr>
              <a:t/>
            </a:r>
            <a:br>
              <a:rPr lang="fi-FI" sz="1200" dirty="0">
                <a:solidFill>
                  <a:srgbClr val="000000">
                    <a:lumMod val="75000"/>
                    <a:lumOff val="25000"/>
                  </a:srgbClr>
                </a:solidFill>
                <a:latin typeface="Times New Roman" pitchFamily="18" charset="0"/>
              </a:rPr>
            </a:br>
            <a:endParaRPr lang="fi-FI" sz="1200" dirty="0">
              <a:solidFill>
                <a:srgbClr val="000000">
                  <a:lumMod val="75000"/>
                  <a:lumOff val="25000"/>
                </a:srgbClr>
              </a:solidFill>
            </a:endParaRPr>
          </a:p>
        </p:txBody>
      </p:sp>
      <p:pic>
        <p:nvPicPr>
          <p:cNvPr id="5" name="Content Placeholder 3" descr="fig8a.png"/>
          <p:cNvPicPr>
            <a:picLocks noChangeAspect="1"/>
          </p:cNvPicPr>
          <p:nvPr/>
        </p:nvPicPr>
        <p:blipFill>
          <a:blip r:embed="rId2" cstate="print"/>
          <a:srcRect/>
          <a:stretch>
            <a:fillRect/>
          </a:stretch>
        </p:blipFill>
        <p:spPr bwMode="auto">
          <a:xfrm>
            <a:off x="1066800" y="1371600"/>
            <a:ext cx="3491903" cy="2743200"/>
          </a:xfrm>
          <a:prstGeom prst="rect">
            <a:avLst/>
          </a:prstGeom>
          <a:noFill/>
          <a:ln w="9525">
            <a:noFill/>
            <a:round/>
            <a:headEnd/>
            <a:tailEnd/>
          </a:ln>
        </p:spPr>
      </p:pic>
      <p:pic>
        <p:nvPicPr>
          <p:cNvPr id="6" name="Picture 4" descr="fig8b.png"/>
          <p:cNvPicPr>
            <a:picLocks noChangeAspect="1"/>
          </p:cNvPicPr>
          <p:nvPr/>
        </p:nvPicPr>
        <p:blipFill>
          <a:blip r:embed="rId3" cstate="print"/>
          <a:srcRect/>
          <a:stretch>
            <a:fillRect/>
          </a:stretch>
        </p:blipFill>
        <p:spPr bwMode="auto">
          <a:xfrm>
            <a:off x="4648200" y="1295400"/>
            <a:ext cx="3838994" cy="1925590"/>
          </a:xfrm>
          <a:prstGeom prst="rect">
            <a:avLst/>
          </a:prstGeom>
          <a:noFill/>
          <a:ln w="9525">
            <a:noFill/>
            <a:miter lim="800000"/>
            <a:headEnd/>
            <a:tailEnd/>
          </a:ln>
        </p:spPr>
      </p:pic>
      <p:pic>
        <p:nvPicPr>
          <p:cNvPr id="8" name="Picture 2"/>
          <p:cNvPicPr>
            <a:picLocks noChangeAspect="1" noChangeArrowheads="1"/>
          </p:cNvPicPr>
          <p:nvPr/>
        </p:nvPicPr>
        <p:blipFill>
          <a:blip r:embed="rId4" cstate="print"/>
          <a:srcRect/>
          <a:stretch>
            <a:fillRect/>
          </a:stretch>
        </p:blipFill>
        <p:spPr bwMode="auto">
          <a:xfrm>
            <a:off x="533401" y="4343400"/>
            <a:ext cx="3810000" cy="1945317"/>
          </a:xfrm>
          <a:prstGeom prst="rect">
            <a:avLst/>
          </a:prstGeom>
          <a:noFill/>
          <a:ln w="19050">
            <a:solidFill>
              <a:srgbClr val="49335B"/>
            </a:solidFill>
            <a:miter lim="800000"/>
            <a:headEnd/>
            <a:tailEnd/>
          </a:ln>
          <a:effectLst/>
        </p:spPr>
      </p:pic>
      <p:sp>
        <p:nvSpPr>
          <p:cNvPr id="9" name="Rectangle 8"/>
          <p:cNvSpPr/>
          <p:nvPr/>
        </p:nvSpPr>
        <p:spPr>
          <a:xfrm>
            <a:off x="304800" y="6269840"/>
            <a:ext cx="4724400" cy="435760"/>
          </a:xfrm>
          <a:prstGeom prst="rect">
            <a:avLst/>
          </a:prstGeom>
        </p:spPr>
        <p:txBody>
          <a:bodyPr wrap="square">
            <a:spAutoFit/>
          </a:bodyPr>
          <a:lstStyle/>
          <a:p>
            <a:pPr defTabSz="449263" eaLnBrk="0" fontAlgn="base" hangingPunct="0">
              <a:lnSpc>
                <a:spcPct val="93000"/>
              </a:lnSpc>
              <a:spcBef>
                <a:spcPct val="0"/>
              </a:spcBef>
              <a:spcAft>
                <a:spcPct val="0"/>
              </a:spcAft>
              <a:buClr>
                <a:srgbClr val="000000"/>
              </a:buClr>
              <a:buSzPct val="100000"/>
              <a:buFont typeface="Times New Roman" pitchFamily="18" charset="0"/>
              <a:buNone/>
            </a:pPr>
            <a:r>
              <a:rPr lang="en-US" sz="1200" dirty="0">
                <a:solidFill>
                  <a:srgbClr val="000000">
                    <a:lumMod val="85000"/>
                    <a:lumOff val="15000"/>
                  </a:srgbClr>
                </a:solidFill>
              </a:rPr>
              <a:t>A. </a:t>
            </a:r>
            <a:r>
              <a:rPr lang="en-US" sz="1200" dirty="0" err="1">
                <a:solidFill>
                  <a:srgbClr val="000000">
                    <a:lumMod val="85000"/>
                    <a:lumOff val="15000"/>
                  </a:srgbClr>
                </a:solidFill>
              </a:rPr>
              <a:t>Pohjonen</a:t>
            </a:r>
            <a:r>
              <a:rPr lang="en-US" sz="1200" dirty="0">
                <a:solidFill>
                  <a:srgbClr val="000000">
                    <a:lumMod val="85000"/>
                    <a:lumOff val="15000"/>
                  </a:srgbClr>
                </a:solidFill>
              </a:rPr>
              <a:t>, F. Djurabekova, et al., </a:t>
            </a:r>
            <a:r>
              <a:rPr lang="en-US" sz="1200" b="1" i="1" dirty="0">
                <a:solidFill>
                  <a:srgbClr val="000000">
                    <a:lumMod val="85000"/>
                    <a:lumOff val="15000"/>
                  </a:srgbClr>
                </a:solidFill>
              </a:rPr>
              <a:t>Jour. Appl. Phys. </a:t>
            </a:r>
            <a:r>
              <a:rPr lang="en-US" sz="1200" dirty="0">
                <a:solidFill>
                  <a:srgbClr val="000000">
                    <a:lumMod val="85000"/>
                    <a:lumOff val="15000"/>
                  </a:srgbClr>
                </a:solidFill>
              </a:rPr>
              <a:t>110, 023509 (2011). </a:t>
            </a:r>
          </a:p>
        </p:txBody>
      </p:sp>
      <p:cxnSp>
        <p:nvCxnSpPr>
          <p:cNvPr id="11" name="Straight Arrow Connector 10"/>
          <p:cNvCxnSpPr/>
          <p:nvPr/>
        </p:nvCxnSpPr>
        <p:spPr bwMode="auto">
          <a:xfrm rot="5400000" flipH="1" flipV="1">
            <a:off x="2515394" y="4647406"/>
            <a:ext cx="457200" cy="1588"/>
          </a:xfrm>
          <a:prstGeom prst="straightConnector1">
            <a:avLst/>
          </a:prstGeom>
          <a:solidFill>
            <a:srgbClr val="00B8FF"/>
          </a:solidFill>
          <a:ln w="9525" cap="flat" cmpd="sng" algn="ctr">
            <a:solidFill>
              <a:schemeClr val="tx1"/>
            </a:solidFill>
            <a:prstDash val="solid"/>
            <a:round/>
            <a:headEnd type="none" w="med" len="med"/>
            <a:tailEnd type="arrow"/>
          </a:ln>
          <a:effectLst/>
        </p:spPr>
      </p:cxnSp>
      <p:cxnSp>
        <p:nvCxnSpPr>
          <p:cNvPr id="12" name="Straight Arrow Connector 11"/>
          <p:cNvCxnSpPr/>
          <p:nvPr/>
        </p:nvCxnSpPr>
        <p:spPr bwMode="auto">
          <a:xfrm rot="5400000" flipH="1" flipV="1">
            <a:off x="2820194" y="4647406"/>
            <a:ext cx="457200" cy="1588"/>
          </a:xfrm>
          <a:prstGeom prst="straightConnector1">
            <a:avLst/>
          </a:prstGeom>
          <a:solidFill>
            <a:srgbClr val="00B8FF"/>
          </a:solidFill>
          <a:ln w="9525"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rot="5400000" flipH="1" flipV="1">
            <a:off x="3124994" y="4647406"/>
            <a:ext cx="457200" cy="1588"/>
          </a:xfrm>
          <a:prstGeom prst="straightConnector1">
            <a:avLst/>
          </a:prstGeom>
          <a:solidFill>
            <a:srgbClr val="00B8FF"/>
          </a:solidFill>
          <a:ln w="9525" cap="flat" cmpd="sng" algn="ctr">
            <a:solidFill>
              <a:schemeClr val="tx1"/>
            </a:solidFill>
            <a:prstDash val="solid"/>
            <a:round/>
            <a:headEnd type="none" w="med" len="med"/>
            <a:tailEnd type="arrow"/>
          </a:ln>
          <a:effectLst/>
        </p:spPr>
      </p:cxnSp>
      <p:cxnSp>
        <p:nvCxnSpPr>
          <p:cNvPr id="14" name="Straight Arrow Connector 13"/>
          <p:cNvCxnSpPr/>
          <p:nvPr/>
        </p:nvCxnSpPr>
        <p:spPr bwMode="auto">
          <a:xfrm rot="5400000" flipH="1" flipV="1">
            <a:off x="3429794" y="4647406"/>
            <a:ext cx="457200" cy="1588"/>
          </a:xfrm>
          <a:prstGeom prst="straightConnector1">
            <a:avLst/>
          </a:prstGeom>
          <a:solidFill>
            <a:srgbClr val="00B8FF"/>
          </a:solidFill>
          <a:ln w="9525"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rot="5400000" flipH="1" flipV="1">
            <a:off x="3734594" y="4647406"/>
            <a:ext cx="457200" cy="1588"/>
          </a:xfrm>
          <a:prstGeom prst="straightConnector1">
            <a:avLst/>
          </a:prstGeom>
          <a:solidFill>
            <a:srgbClr val="00B8FF"/>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1155322151"/>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04800"/>
            <a:ext cx="6781799" cy="962025"/>
          </a:xfrm>
        </p:spPr>
        <p:txBody>
          <a:bodyPr/>
          <a:lstStyle/>
          <a:p>
            <a:r>
              <a:rPr lang="en-US" dirty="0" smtClean="0"/>
              <a:t>“</a:t>
            </a:r>
            <a:r>
              <a:rPr lang="en-US" dirty="0" err="1" smtClean="0"/>
              <a:t>Catastrophic”growth</a:t>
            </a:r>
            <a:r>
              <a:rPr lang="en-US" dirty="0" smtClean="0"/>
              <a:t> of a protrusion at the void</a:t>
            </a:r>
            <a:endParaRPr lang="fi-FI" dirty="0"/>
          </a:p>
        </p:txBody>
      </p:sp>
      <p:sp>
        <p:nvSpPr>
          <p:cNvPr id="3" name="Content Placeholder 2"/>
          <p:cNvSpPr>
            <a:spLocks noGrp="1"/>
          </p:cNvSpPr>
          <p:nvPr>
            <p:ph idx="1"/>
          </p:nvPr>
        </p:nvSpPr>
        <p:spPr>
          <a:xfrm>
            <a:off x="838200" y="5867400"/>
            <a:ext cx="7999413" cy="684213"/>
          </a:xfrm>
        </p:spPr>
        <p:txBody>
          <a:bodyPr/>
          <a:lstStyle/>
          <a:p>
            <a:r>
              <a:rPr lang="en-US" smtClean="0"/>
              <a:t>. the top view and a slice of the system at time t = 130 ps when the fully developed protrusion is clearly visible. </a:t>
            </a:r>
            <a:endParaRPr lang="en-US"/>
          </a:p>
        </p:txBody>
      </p:sp>
      <p:pic>
        <p:nvPicPr>
          <p:cNvPr id="4" name="Picture 3" descr="moviefr0042.png"/>
          <p:cNvPicPr>
            <a:picLocks noChangeAspect="1"/>
          </p:cNvPicPr>
          <p:nvPr/>
        </p:nvPicPr>
        <p:blipFill>
          <a:blip r:embed="rId2" cstate="print"/>
          <a:stretch>
            <a:fillRect/>
          </a:stretch>
        </p:blipFill>
        <p:spPr>
          <a:xfrm>
            <a:off x="4114800" y="1981200"/>
            <a:ext cx="5029200" cy="3771900"/>
          </a:xfrm>
          <a:prstGeom prst="rect">
            <a:avLst/>
          </a:prstGeom>
        </p:spPr>
      </p:pic>
      <p:pic>
        <p:nvPicPr>
          <p:cNvPr id="5" name="Picture 4" descr="hmap42.png"/>
          <p:cNvPicPr>
            <a:picLocks noChangeAspect="1"/>
          </p:cNvPicPr>
          <p:nvPr/>
        </p:nvPicPr>
        <p:blipFill>
          <a:blip r:embed="rId3" cstate="print"/>
          <a:stretch>
            <a:fillRect/>
          </a:stretch>
        </p:blipFill>
        <p:spPr>
          <a:xfrm>
            <a:off x="76200" y="1828800"/>
            <a:ext cx="4038600" cy="4052704"/>
          </a:xfrm>
          <a:prstGeom prst="rect">
            <a:avLst/>
          </a:prstGeom>
        </p:spPr>
      </p:pic>
    </p:spTree>
    <p:extLst>
      <p:ext uri="{BB962C8B-B14F-4D97-AF65-F5344CB8AC3E}">
        <p14:creationId xmlns:p14="http://schemas.microsoft.com/office/powerpoint/2010/main" val="2952228090"/>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74638"/>
            <a:ext cx="5976664" cy="1143000"/>
          </a:xfrm>
        </p:spPr>
        <p:txBody>
          <a:bodyPr>
            <a:normAutofit fontScale="90000"/>
          </a:bodyPr>
          <a:lstStyle/>
          <a:p>
            <a:r>
              <a:rPr lang="en-US" dirty="0" smtClean="0"/>
              <a:t>Deformation at realistic el</a:t>
            </a:r>
            <a:r>
              <a:rPr lang="et-EE" dirty="0" err="1" smtClean="0"/>
              <a:t>ectric</a:t>
            </a:r>
            <a:r>
              <a:rPr lang="en-US" dirty="0" smtClean="0"/>
              <a:t> field</a:t>
            </a:r>
            <a:r>
              <a:rPr lang="et-EE" dirty="0" smtClean="0"/>
              <a:t> </a:t>
            </a:r>
            <a:r>
              <a:rPr lang="en-US" dirty="0" smtClean="0"/>
              <a:t>strength</a:t>
            </a:r>
            <a:endParaRPr lang="en-US" dirty="0"/>
          </a:p>
        </p:txBody>
      </p:sp>
      <p:sp>
        <p:nvSpPr>
          <p:cNvPr id="3" name="Content Placeholder 2"/>
          <p:cNvSpPr>
            <a:spLocks noGrp="1"/>
          </p:cNvSpPr>
          <p:nvPr>
            <p:ph idx="1"/>
          </p:nvPr>
        </p:nvSpPr>
        <p:spPr>
          <a:xfrm>
            <a:off x="323528" y="1573723"/>
            <a:ext cx="4690864" cy="1972816"/>
          </a:xfrm>
        </p:spPr>
        <p:txBody>
          <a:bodyPr>
            <a:normAutofit fontScale="92500"/>
          </a:bodyPr>
          <a:lstStyle/>
          <a:p>
            <a:r>
              <a:rPr lang="en-US" sz="2000" dirty="0" smtClean="0"/>
              <a:t>Void formation starts at fields &gt; 400 MV/m</a:t>
            </a:r>
          </a:p>
          <a:p>
            <a:r>
              <a:rPr lang="en-US" sz="2000" dirty="0" smtClean="0"/>
              <a:t>Material is plastic only in the vicinity of the defect</a:t>
            </a:r>
          </a:p>
          <a:p>
            <a:r>
              <a:rPr lang="en-US" sz="2000" dirty="0" smtClean="0"/>
              <a:t>Thin slit may be formed by com</a:t>
            </a:r>
            <a:r>
              <a:rPr lang="et-EE" sz="2000" dirty="0" smtClean="0"/>
              <a:t>b</a:t>
            </a:r>
            <a:r>
              <a:rPr lang="en-US" sz="2000" dirty="0" err="1" smtClean="0"/>
              <a:t>ination</a:t>
            </a:r>
            <a:r>
              <a:rPr lang="en-US" sz="2000" dirty="0" smtClean="0"/>
              <a:t> of voids or by a layer of fragile impurities</a:t>
            </a:r>
          </a:p>
          <a:p>
            <a:endParaRPr lang="en-US" sz="2000" dirty="0"/>
          </a:p>
        </p:txBody>
      </p:sp>
      <p:pic>
        <p:nvPicPr>
          <p:cNvPr id="3074" name="Picture 2" descr="H:\data_2_i\localhost_2\comsol4_models\helsinki\cyl_voi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573016"/>
            <a:ext cx="4392488" cy="292832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H:\data_2_i\localhost_2\comsol4_models\helsinki\cyl_void_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1484784"/>
            <a:ext cx="4211960" cy="28079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76056" y="4581128"/>
            <a:ext cx="3816424" cy="1631216"/>
          </a:xfrm>
          <a:prstGeom prst="rect">
            <a:avLst/>
          </a:prstGeom>
          <a:noFill/>
        </p:spPr>
        <p:txBody>
          <a:bodyPr wrap="square" rtlCol="0">
            <a:spAutoFit/>
          </a:bodyPr>
          <a:lstStyle/>
          <a:p>
            <a:pPr marL="285750" indent="-285750" defTabSz="914400">
              <a:buFont typeface="Arial" pitchFamily="34" charset="0"/>
              <a:buChar char="•"/>
            </a:pPr>
            <a:r>
              <a:rPr lang="en-US" sz="2000" dirty="0">
                <a:solidFill>
                  <a:prstClr val="black"/>
                </a:solidFill>
              </a:rPr>
              <a:t>Field enhancement factor ~2.4</a:t>
            </a:r>
          </a:p>
          <a:p>
            <a:pPr marL="285750" indent="-285750" defTabSz="914400">
              <a:buFont typeface="Arial" pitchFamily="34" charset="0"/>
              <a:buChar char="•"/>
            </a:pPr>
            <a:r>
              <a:rPr lang="en-US" sz="2000" dirty="0">
                <a:solidFill>
                  <a:prstClr val="black"/>
                </a:solidFill>
              </a:rPr>
              <a:t>Thin material layer over the void acts like a lever, decreasing the pressure needed for protrusion formation</a:t>
            </a:r>
          </a:p>
        </p:txBody>
      </p:sp>
      <p:pic>
        <p:nvPicPr>
          <p:cNvPr id="7" name="Picture 2" descr="C:\Users\vah\Downloads\TY_logo_ring_jooneta_sinin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537" y="315481"/>
            <a:ext cx="1000125" cy="10271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vah\Downloads\HY__LC01_LogoFP_3L_V4__CMYK_without_text.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10722" y="213440"/>
            <a:ext cx="1310006" cy="12311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6296" y="6233685"/>
            <a:ext cx="1425840" cy="369332"/>
          </a:xfrm>
          <a:prstGeom prst="rect">
            <a:avLst/>
          </a:prstGeom>
          <a:noFill/>
        </p:spPr>
        <p:txBody>
          <a:bodyPr wrap="none" rtlCol="0">
            <a:spAutoFit/>
          </a:bodyPr>
          <a:lstStyle/>
          <a:p>
            <a:pPr defTabSz="914400"/>
            <a:r>
              <a:rPr lang="en-GB" dirty="0" err="1" smtClean="0">
                <a:solidFill>
                  <a:prstClr val="black"/>
                </a:solidFill>
              </a:rPr>
              <a:t>Vahur</a:t>
            </a:r>
            <a:r>
              <a:rPr lang="en-GB" dirty="0" smtClean="0">
                <a:solidFill>
                  <a:prstClr val="black"/>
                </a:solidFill>
              </a:rPr>
              <a:t> </a:t>
            </a:r>
            <a:r>
              <a:rPr lang="en-GB" dirty="0" err="1" smtClean="0">
                <a:solidFill>
                  <a:prstClr val="black"/>
                </a:solidFill>
              </a:rPr>
              <a:t>Zahdin</a:t>
            </a:r>
            <a:endParaRPr lang="en-GB" dirty="0">
              <a:solidFill>
                <a:prstClr val="black"/>
              </a:solidFill>
            </a:endParaRPr>
          </a:p>
        </p:txBody>
      </p:sp>
    </p:spTree>
    <p:extLst>
      <p:ext uri="{BB962C8B-B14F-4D97-AF65-F5344CB8AC3E}">
        <p14:creationId xmlns:p14="http://schemas.microsoft.com/office/powerpoint/2010/main" val="4116800265"/>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58" y="44624"/>
            <a:ext cx="9048146" cy="6816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7041184"/>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46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9224292"/>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032"/>
            <a:ext cx="8229600" cy="836712"/>
          </a:xfrm>
        </p:spPr>
        <p:txBody>
          <a:bodyPr/>
          <a:lstStyle/>
          <a:p>
            <a:r>
              <a:rPr lang="en-US" dirty="0" smtClean="0"/>
              <a:t>DC Spark System Turn on Time</a:t>
            </a:r>
            <a:endParaRPr lang="en-GB" dirty="0"/>
          </a:p>
        </p:txBody>
      </p:sp>
      <p:sp>
        <p:nvSpPr>
          <p:cNvPr id="4" name="Slide Number Placeholder 3"/>
          <p:cNvSpPr>
            <a:spLocks noGrp="1"/>
          </p:cNvSpPr>
          <p:nvPr>
            <p:ph type="sldNum" sz="quarter" idx="12"/>
          </p:nvPr>
        </p:nvSpPr>
        <p:spPr/>
        <p:txBody>
          <a:bodyPr/>
          <a:lstStyle/>
          <a:p>
            <a:fld id="{5528674F-3DD6-4A39-89C7-6094E38B3467}" type="slidenum">
              <a:rPr lang="en-GB" smtClean="0">
                <a:solidFill>
                  <a:prstClr val="black">
                    <a:tint val="75000"/>
                  </a:prstClr>
                </a:solidFill>
              </a:rPr>
              <a:pPr/>
              <a:t>78</a:t>
            </a:fld>
            <a:endParaRPr lang="en-GB" dirty="0">
              <a:solidFill>
                <a:prstClr val="black">
                  <a:tint val="75000"/>
                </a:prstClr>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92696"/>
            <a:ext cx="5868144" cy="3167759"/>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r="8599"/>
          <a:stretch/>
        </p:blipFill>
        <p:spPr>
          <a:xfrm>
            <a:off x="-15233" y="3645024"/>
            <a:ext cx="5377455" cy="3249487"/>
          </a:xfrm>
          <a:prstGeom prst="rect">
            <a:avLst/>
          </a:prstGeom>
        </p:spPr>
      </p:pic>
      <p:sp>
        <p:nvSpPr>
          <p:cNvPr id="14" name="TextBox 13"/>
          <p:cNvSpPr txBox="1"/>
          <p:nvPr/>
        </p:nvSpPr>
        <p:spPr>
          <a:xfrm>
            <a:off x="5362222" y="780098"/>
            <a:ext cx="3674273" cy="5940088"/>
          </a:xfrm>
          <a:prstGeom prst="rect">
            <a:avLst/>
          </a:prstGeom>
          <a:noFill/>
        </p:spPr>
        <p:txBody>
          <a:bodyPr wrap="square" rtlCol="0">
            <a:spAutoFit/>
          </a:bodyPr>
          <a:lstStyle/>
          <a:p>
            <a:r>
              <a:rPr lang="en-US" sz="2000" i="1" dirty="0">
                <a:solidFill>
                  <a:srgbClr val="7030A0"/>
                </a:solidFill>
              </a:rPr>
              <a:t>Sample size = 50</a:t>
            </a:r>
          </a:p>
          <a:p>
            <a:endParaRPr lang="en-US" sz="2000" dirty="0">
              <a:solidFill>
                <a:prstClr val="black"/>
              </a:solidFill>
            </a:endParaRPr>
          </a:p>
          <a:p>
            <a:r>
              <a:rPr lang="en-US" sz="2000" i="1" dirty="0">
                <a:solidFill>
                  <a:srgbClr val="7030A0"/>
                </a:solidFill>
              </a:rPr>
              <a:t>The spread in voltage fall times (and current rise times) is extremely small compared to the RF case.</a:t>
            </a:r>
          </a:p>
          <a:p>
            <a:endParaRPr lang="en-US" sz="2000" dirty="0">
              <a:solidFill>
                <a:prstClr val="black"/>
              </a:solidFill>
            </a:endParaRPr>
          </a:p>
          <a:p>
            <a:endParaRPr lang="en-US" sz="2000" dirty="0">
              <a:solidFill>
                <a:prstClr val="black"/>
              </a:solidFill>
            </a:endParaRPr>
          </a:p>
          <a:p>
            <a:endParaRPr lang="en-US" sz="2000" dirty="0">
              <a:solidFill>
                <a:prstClr val="black"/>
              </a:solidFill>
            </a:endParaRPr>
          </a:p>
          <a:p>
            <a:endParaRPr lang="en-US" sz="2000" dirty="0">
              <a:solidFill>
                <a:prstClr val="black"/>
              </a:solidFill>
            </a:endParaRPr>
          </a:p>
          <a:p>
            <a:endParaRPr lang="en-US" sz="2000" dirty="0">
              <a:solidFill>
                <a:prstClr val="black"/>
              </a:solidFill>
            </a:endParaRPr>
          </a:p>
          <a:p>
            <a:endParaRPr lang="en-US" sz="2000" dirty="0">
              <a:solidFill>
                <a:prstClr val="black"/>
              </a:solidFill>
            </a:endParaRPr>
          </a:p>
          <a:p>
            <a:endParaRPr lang="en-US" sz="2000" dirty="0">
              <a:solidFill>
                <a:prstClr val="black"/>
              </a:solidFill>
            </a:endParaRPr>
          </a:p>
          <a:p>
            <a:endParaRPr lang="en-US" sz="2000" dirty="0">
              <a:solidFill>
                <a:prstClr val="black"/>
              </a:solidFill>
            </a:endParaRPr>
          </a:p>
          <a:p>
            <a:endParaRPr lang="en-US" sz="2000" dirty="0">
              <a:solidFill>
                <a:prstClr val="black"/>
              </a:solidFill>
            </a:endParaRPr>
          </a:p>
          <a:p>
            <a:r>
              <a:rPr lang="en-US" sz="2000" i="1" dirty="0">
                <a:solidFill>
                  <a:srgbClr val="7030A0"/>
                </a:solidFill>
              </a:rPr>
              <a:t>The measured current rise time always shorter than voltage fall time due to initial charging current overlap.</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7615" y="2727255"/>
            <a:ext cx="3953345" cy="2141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8149837"/>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528674F-3DD6-4A39-89C7-6094E38B3467}" type="slidenum">
              <a:rPr lang="en-GB" smtClean="0">
                <a:solidFill>
                  <a:prstClr val="black">
                    <a:tint val="75000"/>
                  </a:prstClr>
                </a:solidFill>
              </a:rPr>
              <a:pPr/>
              <a:t>79</a:t>
            </a:fld>
            <a:endParaRPr lang="en-GB" dirty="0">
              <a:solidFill>
                <a:prstClr val="black">
                  <a:tint val="75000"/>
                </a:prstClr>
              </a:solidFill>
            </a:endParaRPr>
          </a:p>
        </p:txBody>
      </p:sp>
      <p:sp>
        <p:nvSpPr>
          <p:cNvPr id="5" name="Title 1"/>
          <p:cNvSpPr>
            <a:spLocks noGrp="1"/>
          </p:cNvSpPr>
          <p:nvPr>
            <p:ph type="title"/>
          </p:nvPr>
        </p:nvSpPr>
        <p:spPr>
          <a:xfrm>
            <a:off x="467544" y="-12032"/>
            <a:ext cx="8229600" cy="836712"/>
          </a:xfrm>
        </p:spPr>
        <p:txBody>
          <a:bodyPr/>
          <a:lstStyle/>
          <a:p>
            <a:r>
              <a:rPr lang="en-US" dirty="0" smtClean="0"/>
              <a:t>Summary of turn on times</a:t>
            </a: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717476108"/>
              </p:ext>
            </p:extLst>
          </p:nvPr>
        </p:nvGraphicFramePr>
        <p:xfrm>
          <a:off x="827584" y="980728"/>
          <a:ext cx="7200801" cy="4221479"/>
        </p:xfrm>
        <a:graphic>
          <a:graphicData uri="http://schemas.openxmlformats.org/drawingml/2006/table">
            <a:tbl>
              <a:tblPr firstRow="1" bandRow="1">
                <a:tableStyleId>{5C22544A-7EE6-4342-B048-85BDC9FD1C3A}</a:tableStyleId>
              </a:tblPr>
              <a:tblGrid>
                <a:gridCol w="1800201"/>
                <a:gridCol w="1333482"/>
                <a:gridCol w="2698966"/>
                <a:gridCol w="1368152"/>
              </a:tblGrid>
              <a:tr h="370840">
                <a:tc>
                  <a:txBody>
                    <a:bodyPr/>
                    <a:lstStyle/>
                    <a:p>
                      <a:r>
                        <a:rPr lang="en-US" dirty="0" smtClean="0"/>
                        <a:t>Test</a:t>
                      </a:r>
                      <a:endParaRPr lang="en-GB" dirty="0"/>
                    </a:p>
                  </a:txBody>
                  <a:tcPr/>
                </a:tc>
                <a:tc>
                  <a:txBody>
                    <a:bodyPr/>
                    <a:lstStyle/>
                    <a:p>
                      <a:r>
                        <a:rPr lang="en-US" dirty="0" smtClean="0"/>
                        <a:t>Frequency</a:t>
                      </a:r>
                      <a:endParaRPr lang="en-GB" dirty="0"/>
                    </a:p>
                  </a:txBody>
                  <a:tcPr/>
                </a:tc>
                <a:tc>
                  <a:txBody>
                    <a:bodyPr/>
                    <a:lstStyle/>
                    <a:p>
                      <a:r>
                        <a:rPr lang="en-US" dirty="0" smtClean="0"/>
                        <a:t>Measurement</a:t>
                      </a:r>
                      <a:endParaRPr lang="en-GB" dirty="0"/>
                    </a:p>
                  </a:txBody>
                  <a:tcPr/>
                </a:tc>
                <a:tc>
                  <a:txBody>
                    <a:bodyPr/>
                    <a:lstStyle/>
                    <a:p>
                      <a:r>
                        <a:rPr lang="en-US" dirty="0" smtClean="0"/>
                        <a:t>Result</a:t>
                      </a:r>
                      <a:endParaRPr lang="en-GB" dirty="0"/>
                    </a:p>
                  </a:txBody>
                  <a:tcPr/>
                </a:tc>
              </a:tr>
              <a:tr h="370840">
                <a:tc>
                  <a:txBody>
                    <a:bodyPr/>
                    <a:lstStyle/>
                    <a:p>
                      <a:r>
                        <a:rPr lang="en-US" dirty="0" smtClean="0">
                          <a:solidFill>
                            <a:schemeClr val="accent1">
                              <a:lumMod val="75000"/>
                            </a:schemeClr>
                          </a:solidFill>
                        </a:rPr>
                        <a:t>Simulation</a:t>
                      </a:r>
                      <a:endParaRPr lang="en-GB" dirty="0">
                        <a:solidFill>
                          <a:schemeClr val="accent1">
                            <a:lumMod val="75000"/>
                          </a:schemeClr>
                        </a:solidFill>
                      </a:endParaRPr>
                    </a:p>
                  </a:txBody>
                  <a:tcPr/>
                </a:tc>
                <a:tc>
                  <a:txBody>
                    <a:bodyPr/>
                    <a:lstStyle/>
                    <a:p>
                      <a:endParaRPr lang="en-GB" dirty="0">
                        <a:solidFill>
                          <a:schemeClr val="accent1">
                            <a:lumMod val="75000"/>
                          </a:schemeClr>
                        </a:solidFill>
                      </a:endParaRPr>
                    </a:p>
                  </a:txBody>
                  <a:tcPr/>
                </a:tc>
                <a:tc>
                  <a:txBody>
                    <a:bodyPr/>
                    <a:lstStyle/>
                    <a:p>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0.25ns</a:t>
                      </a:r>
                      <a:endParaRPr lang="en-GB" dirty="0">
                        <a:solidFill>
                          <a:schemeClr val="accent1">
                            <a:lumMod val="75000"/>
                          </a:schemeClr>
                        </a:solidFill>
                      </a:endParaRPr>
                    </a:p>
                  </a:txBody>
                  <a:tcPr/>
                </a:tc>
              </a:tr>
              <a:tr h="370840">
                <a:tc>
                  <a:txBody>
                    <a:bodyPr/>
                    <a:lstStyle/>
                    <a:p>
                      <a:r>
                        <a:rPr lang="en-US" dirty="0" smtClean="0">
                          <a:solidFill>
                            <a:schemeClr val="accent1">
                              <a:lumMod val="75000"/>
                            </a:schemeClr>
                          </a:solidFill>
                        </a:rPr>
                        <a:t>New DC System</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DC</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Voltage</a:t>
                      </a:r>
                      <a:r>
                        <a:rPr lang="en-US" baseline="0" dirty="0" smtClean="0">
                          <a:solidFill>
                            <a:schemeClr val="accent1">
                              <a:lumMod val="75000"/>
                            </a:schemeClr>
                          </a:solidFill>
                        </a:rPr>
                        <a:t> Fall Time</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12-13ns</a:t>
                      </a:r>
                      <a:endParaRPr lang="en-GB" dirty="0">
                        <a:solidFill>
                          <a:schemeClr val="accent1">
                            <a:lumMod val="75000"/>
                          </a:schemeClr>
                        </a:solidFill>
                      </a:endParaRPr>
                    </a:p>
                  </a:txBody>
                  <a:tcPr/>
                </a:tc>
              </a:tr>
              <a:tr h="370840">
                <a:tc>
                  <a:txBody>
                    <a:bodyPr/>
                    <a:lstStyle/>
                    <a:p>
                      <a:r>
                        <a:rPr lang="en-US" dirty="0" smtClean="0">
                          <a:solidFill>
                            <a:schemeClr val="accent1">
                              <a:lumMod val="75000"/>
                            </a:schemeClr>
                          </a:solidFill>
                        </a:rPr>
                        <a:t>Swiss</a:t>
                      </a:r>
                      <a:r>
                        <a:rPr lang="en-US" baseline="0" dirty="0" smtClean="0">
                          <a:solidFill>
                            <a:schemeClr val="accent1">
                              <a:lumMod val="75000"/>
                            </a:schemeClr>
                          </a:solidFill>
                        </a:rPr>
                        <a:t> FEL (C-Band)</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5.7GHz</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Transmitted Power Fall Time</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110 - 140ns</a:t>
                      </a:r>
                      <a:endParaRPr lang="en-GB" dirty="0">
                        <a:solidFill>
                          <a:schemeClr val="accent1">
                            <a:lumMod val="75000"/>
                          </a:schemeClr>
                        </a:solidFill>
                      </a:endParaRPr>
                    </a:p>
                  </a:txBody>
                  <a:tcPr/>
                </a:tc>
              </a:tr>
              <a:tr h="370840">
                <a:tc>
                  <a:txBody>
                    <a:bodyPr/>
                    <a:lstStyle/>
                    <a:p>
                      <a:r>
                        <a:rPr lang="en-US" dirty="0" smtClean="0">
                          <a:solidFill>
                            <a:schemeClr val="accent1">
                              <a:lumMod val="75000"/>
                            </a:schemeClr>
                          </a:solidFill>
                        </a:rPr>
                        <a:t>KEK</a:t>
                      </a:r>
                      <a:r>
                        <a:rPr lang="en-US" baseline="0" dirty="0" smtClean="0">
                          <a:solidFill>
                            <a:schemeClr val="accent1">
                              <a:lumMod val="75000"/>
                            </a:schemeClr>
                          </a:solidFill>
                        </a:rPr>
                        <a:t> T24 (X-Band)</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12GHz</a:t>
                      </a:r>
                      <a:endParaRPr lang="en-GB" dirty="0">
                        <a:solidFill>
                          <a:schemeClr val="accent1">
                            <a:lumMod val="75000"/>
                          </a:schemeClr>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1">
                              <a:lumMod val="75000"/>
                            </a:schemeClr>
                          </a:solidFill>
                        </a:rPr>
                        <a:t>Transmitted Power Fall Time</a:t>
                      </a:r>
                      <a:endParaRPr lang="en-GB" dirty="0" smtClean="0">
                        <a:solidFill>
                          <a:schemeClr val="accent1">
                            <a:lumMod val="75000"/>
                          </a:schemeClr>
                        </a:solidFill>
                      </a:endParaRPr>
                    </a:p>
                    <a:p>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20-40ns</a:t>
                      </a:r>
                      <a:endParaRPr lang="en-GB" dirty="0">
                        <a:solidFill>
                          <a:schemeClr val="accent1">
                            <a:lumMod val="75000"/>
                          </a:schemeClr>
                        </a:solidFill>
                      </a:endParaRPr>
                    </a:p>
                  </a:txBody>
                  <a:tcPr/>
                </a:tc>
              </a:tr>
              <a:tr h="370840">
                <a:tc>
                  <a:txBody>
                    <a:bodyPr/>
                    <a:lstStyle/>
                    <a:p>
                      <a:r>
                        <a:rPr lang="en-US" dirty="0" smtClean="0">
                          <a:solidFill>
                            <a:schemeClr val="accent1">
                              <a:lumMod val="75000"/>
                            </a:schemeClr>
                          </a:solidFill>
                        </a:rPr>
                        <a:t>CTF/TBTS TD24  (X-Band)</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12GHz</a:t>
                      </a:r>
                      <a:endParaRPr lang="en-GB" dirty="0">
                        <a:solidFill>
                          <a:schemeClr val="accent1">
                            <a:lumMod val="75000"/>
                          </a:schemeClr>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1">
                              <a:lumMod val="75000"/>
                            </a:schemeClr>
                          </a:solidFill>
                        </a:rPr>
                        <a:t>Transmitted Power Fall Time</a:t>
                      </a:r>
                      <a:endParaRPr lang="en-GB" dirty="0" smtClean="0">
                        <a:solidFill>
                          <a:schemeClr val="accent1">
                            <a:lumMod val="75000"/>
                          </a:schemeClr>
                        </a:solidFill>
                      </a:endParaRPr>
                    </a:p>
                    <a:p>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20-40ns</a:t>
                      </a:r>
                      <a:endParaRPr lang="en-GB" dirty="0">
                        <a:solidFill>
                          <a:schemeClr val="accent1">
                            <a:lumMod val="75000"/>
                          </a:schemeClr>
                        </a:solidFill>
                      </a:endParaRPr>
                    </a:p>
                  </a:txBody>
                  <a:tcPr/>
                </a:tc>
              </a:tr>
              <a:tr h="370840">
                <a:tc>
                  <a:txBody>
                    <a:bodyPr/>
                    <a:lstStyle/>
                    <a:p>
                      <a:r>
                        <a:rPr lang="en-US" dirty="0" smtClean="0">
                          <a:solidFill>
                            <a:schemeClr val="accent1">
                              <a:lumMod val="75000"/>
                            </a:schemeClr>
                          </a:solidFill>
                        </a:rPr>
                        <a:t>CTF SICA (S-Band)</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3GHz</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Transmitted Power</a:t>
                      </a:r>
                      <a:endParaRPr lang="en-GB" dirty="0">
                        <a:solidFill>
                          <a:schemeClr val="accent1">
                            <a:lumMod val="75000"/>
                          </a:schemeClr>
                        </a:solidFill>
                      </a:endParaRPr>
                    </a:p>
                  </a:txBody>
                  <a:tcPr/>
                </a:tc>
                <a:tc>
                  <a:txBody>
                    <a:bodyPr/>
                    <a:lstStyle/>
                    <a:p>
                      <a:r>
                        <a:rPr lang="en-US" dirty="0" smtClean="0">
                          <a:solidFill>
                            <a:schemeClr val="accent1">
                              <a:lumMod val="75000"/>
                            </a:schemeClr>
                          </a:solidFill>
                        </a:rPr>
                        <a:t>60-140ns</a:t>
                      </a:r>
                      <a:endParaRPr lang="en-GB" dirty="0">
                        <a:solidFill>
                          <a:schemeClr val="accent1">
                            <a:lumMod val="75000"/>
                          </a:schemeClr>
                        </a:solidFill>
                      </a:endParaRPr>
                    </a:p>
                  </a:txBody>
                  <a:tcPr/>
                </a:tc>
              </a:tr>
            </a:tbl>
          </a:graphicData>
        </a:graphic>
      </p:graphicFrame>
      <p:sp>
        <p:nvSpPr>
          <p:cNvPr id="7" name="TextBox 6"/>
          <p:cNvSpPr txBox="1"/>
          <p:nvPr/>
        </p:nvSpPr>
        <p:spPr>
          <a:xfrm>
            <a:off x="453957" y="5373216"/>
            <a:ext cx="8568952" cy="830997"/>
          </a:xfrm>
          <a:prstGeom prst="rect">
            <a:avLst/>
          </a:prstGeom>
          <a:noFill/>
        </p:spPr>
        <p:txBody>
          <a:bodyPr wrap="square" rtlCol="0">
            <a:spAutoFit/>
          </a:bodyPr>
          <a:lstStyle/>
          <a:p>
            <a:r>
              <a:rPr lang="en-US" sz="2400" i="1" dirty="0">
                <a:solidFill>
                  <a:srgbClr val="7030A0"/>
                </a:solidFill>
              </a:rPr>
              <a:t>The turn on time does not seem to be related to the bandwidth of the structures but to the frequency or possibly the intrinsic size.</a:t>
            </a:r>
            <a:endParaRPr lang="en-GB" sz="2400" i="1" dirty="0">
              <a:solidFill>
                <a:srgbClr val="7030A0"/>
              </a:solidFill>
            </a:endParaRPr>
          </a:p>
        </p:txBody>
      </p:sp>
    </p:spTree>
    <p:extLst>
      <p:ext uri="{BB962C8B-B14F-4D97-AF65-F5344CB8AC3E}">
        <p14:creationId xmlns:p14="http://schemas.microsoft.com/office/powerpoint/2010/main" val="308279468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024471"/>
            <a:ext cx="9144000" cy="4972911"/>
          </a:xfrm>
          <a:prstGeom prst="rect">
            <a:avLst/>
          </a:prstGeom>
        </p:spPr>
      </p:pic>
      <p:sp>
        <p:nvSpPr>
          <p:cNvPr id="8" name="Title 7"/>
          <p:cNvSpPr>
            <a:spLocks noGrp="1"/>
          </p:cNvSpPr>
          <p:nvPr>
            <p:ph type="title"/>
          </p:nvPr>
        </p:nvSpPr>
        <p:spPr>
          <a:xfrm>
            <a:off x="815467" y="0"/>
            <a:ext cx="7566923" cy="616022"/>
          </a:xfrm>
        </p:spPr>
        <p:txBody>
          <a:bodyPr>
            <a:noAutofit/>
          </a:bodyPr>
          <a:lstStyle/>
          <a:p>
            <a:r>
              <a:rPr lang="en-US" sz="3600" dirty="0"/>
              <a:t>CLIC Layout at 3 TeV</a:t>
            </a:r>
          </a:p>
        </p:txBody>
      </p:sp>
      <p:sp>
        <p:nvSpPr>
          <p:cNvPr id="10" name="Rectangle 3"/>
          <p:cNvSpPr>
            <a:spLocks noChangeArrowheads="1"/>
          </p:cNvSpPr>
          <p:nvPr/>
        </p:nvSpPr>
        <p:spPr bwMode="auto">
          <a:xfrm>
            <a:off x="3345952" y="723902"/>
            <a:ext cx="1315269" cy="738646"/>
          </a:xfrm>
          <a:prstGeom prst="rect">
            <a:avLst/>
          </a:prstGeom>
          <a:solidFill>
            <a:schemeClr val="bg1">
              <a:lumMod val="95000"/>
            </a:schemeClr>
          </a:solidFill>
          <a:ln w="0">
            <a:noFill/>
            <a:miter lim="800000"/>
            <a:headEnd/>
            <a:tailEnd/>
          </a:ln>
          <a:effectLst>
            <a:outerShdw blurRad="50800" dist="38100" dir="2700000" algn="tl" rotWithShape="0">
              <a:srgbClr val="000000">
                <a:alpha val="43000"/>
              </a:srgbClr>
            </a:outerShdw>
          </a:effectLst>
        </p:spPr>
        <p:txBody>
          <a:bodyPr wrap="square" lIns="91310" tIns="45657" rIns="91310" bIns="45657">
            <a:prstTxWarp prst="textNoShape">
              <a:avLst/>
            </a:prstTxWarp>
            <a:spAutoFit/>
          </a:bodyPr>
          <a:lstStyle/>
          <a:p>
            <a:pPr defTabSz="912567">
              <a:defRPr/>
            </a:pPr>
            <a:r>
              <a:rPr lang="en-US" sz="1400" b="1" dirty="0">
                <a:solidFill>
                  <a:srgbClr val="0000FF"/>
                </a:solidFill>
              </a:rPr>
              <a:t>Drive Beam Generation Complex</a:t>
            </a:r>
          </a:p>
        </p:txBody>
      </p:sp>
      <p:sp>
        <p:nvSpPr>
          <p:cNvPr id="11" name="Rectangle 3"/>
          <p:cNvSpPr>
            <a:spLocks noChangeArrowheads="1"/>
          </p:cNvSpPr>
          <p:nvPr/>
        </p:nvSpPr>
        <p:spPr bwMode="auto">
          <a:xfrm>
            <a:off x="688529" y="5749082"/>
            <a:ext cx="1150923" cy="738646"/>
          </a:xfrm>
          <a:prstGeom prst="rect">
            <a:avLst/>
          </a:prstGeom>
          <a:solidFill>
            <a:schemeClr val="bg1">
              <a:lumMod val="95000"/>
            </a:schemeClr>
          </a:solidFill>
          <a:ln w="0">
            <a:noFill/>
            <a:miter lim="800000"/>
            <a:headEnd/>
            <a:tailEnd/>
          </a:ln>
          <a:effectLst>
            <a:outerShdw blurRad="50800" dist="38100" dir="2700000">
              <a:srgbClr val="000000">
                <a:alpha val="43000"/>
              </a:srgbClr>
            </a:outerShdw>
          </a:effectLst>
        </p:spPr>
        <p:txBody>
          <a:bodyPr lIns="91310" tIns="45657" rIns="91310" bIns="45657">
            <a:prstTxWarp prst="textNoShape">
              <a:avLst/>
            </a:prstTxWarp>
            <a:spAutoFit/>
          </a:bodyPr>
          <a:lstStyle/>
          <a:p>
            <a:pPr defTabSz="912567">
              <a:defRPr/>
            </a:pPr>
            <a:r>
              <a:rPr lang="en-US" sz="1400" b="1" dirty="0">
                <a:solidFill>
                  <a:srgbClr val="0000FF"/>
                </a:solidFill>
              </a:rPr>
              <a:t>Main Beam Generation Complex</a:t>
            </a:r>
          </a:p>
        </p:txBody>
      </p:sp>
      <p:sp>
        <p:nvSpPr>
          <p:cNvPr id="9" name="Slide Number Placeholder 8"/>
          <p:cNvSpPr>
            <a:spLocks noGrp="1"/>
          </p:cNvSpPr>
          <p:nvPr>
            <p:ph type="sldNum" sz="quarter" idx="12"/>
          </p:nvPr>
        </p:nvSpPr>
        <p:spPr/>
        <p:txBody>
          <a:bodyPr/>
          <a:lstStyle/>
          <a:p>
            <a:fld id="{0D1D6AF9-1F0E-2547-B7C2-EBD1501318D2}" type="slidenum">
              <a:rPr lang="en-US" smtClean="0">
                <a:solidFill>
                  <a:prstClr val="black">
                    <a:tint val="75000"/>
                  </a:prstClr>
                </a:solidFill>
              </a:rPr>
              <a:pPr/>
              <a:t>8</a:t>
            </a:fld>
            <a:endParaRPr lang="en-US">
              <a:solidFill>
                <a:prstClr val="black">
                  <a:tint val="75000"/>
                </a:prstClr>
              </a:solidFill>
            </a:endParaRPr>
          </a:p>
        </p:txBody>
      </p:sp>
      <p:pic>
        <p:nvPicPr>
          <p:cNvPr id="232" name="Picture 231" descr="CLIC_twobeam-nocaption.eps"/>
          <p:cNvPicPr>
            <a:picLocks noChangeAspect="1"/>
          </p:cNvPicPr>
          <p:nvPr/>
        </p:nvPicPr>
        <p:blipFill>
          <a:blip r:embed="rId3"/>
          <a:stretch>
            <a:fillRect/>
          </a:stretch>
        </p:blipFill>
        <p:spPr>
          <a:xfrm>
            <a:off x="3900026" y="2899834"/>
            <a:ext cx="5107928" cy="2241028"/>
          </a:xfrm>
          <a:prstGeom prst="rect">
            <a:avLst/>
          </a:prstGeom>
          <a:solidFill>
            <a:schemeClr val="bg1"/>
          </a:solidFill>
          <a:ln>
            <a:solidFill>
              <a:srgbClr val="0000FF"/>
            </a:solidFill>
          </a:ln>
        </p:spPr>
      </p:pic>
      <p:sp>
        <p:nvSpPr>
          <p:cNvPr id="3" name="Oval Callout 2"/>
          <p:cNvSpPr/>
          <p:nvPr/>
        </p:nvSpPr>
        <p:spPr>
          <a:xfrm>
            <a:off x="2812750" y="2710642"/>
            <a:ext cx="831280" cy="820089"/>
          </a:xfrm>
          <a:prstGeom prst="wedgeEllipseCallout">
            <a:avLst>
              <a:gd name="adj1" fmla="val 78980"/>
              <a:gd name="adj2" fmla="val 39307"/>
            </a:avLst>
          </a:prstGeom>
          <a:noFill/>
          <a:ln w="31750">
            <a:solidFill>
              <a:srgbClr val="3366FF"/>
            </a:solidFill>
          </a:ln>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defTabSz="456652"/>
            <a:endParaRPr lang="en-US">
              <a:solidFill>
                <a:prstClr val="white"/>
              </a:solidFill>
            </a:endParaRPr>
          </a:p>
        </p:txBody>
      </p:sp>
      <p:pic>
        <p:nvPicPr>
          <p:cNvPr id="233" name="Picture 232" descr="Picture1.jpg"/>
          <p:cNvPicPr>
            <a:picLocks noChangeAspect="1"/>
          </p:cNvPicPr>
          <p:nvPr/>
        </p:nvPicPr>
        <p:blipFill>
          <a:blip r:embed="rId4" cstate="print"/>
          <a:stretch>
            <a:fillRect/>
          </a:stretch>
        </p:blipFill>
        <p:spPr>
          <a:xfrm>
            <a:off x="6970848" y="5171840"/>
            <a:ext cx="2146291" cy="1429717"/>
          </a:xfrm>
          <a:prstGeom prst="rect">
            <a:avLst/>
          </a:prstGeom>
        </p:spPr>
      </p:pic>
      <p:pic>
        <p:nvPicPr>
          <p:cNvPr id="234" name="Picture 233" descr="cell 9a.JPG"/>
          <p:cNvPicPr>
            <a:picLocks noChangeAspect="1"/>
          </p:cNvPicPr>
          <p:nvPr/>
        </p:nvPicPr>
        <p:blipFill>
          <a:blip r:embed="rId5" cstate="print"/>
          <a:stretch>
            <a:fillRect/>
          </a:stretch>
        </p:blipFill>
        <p:spPr>
          <a:xfrm>
            <a:off x="5678865" y="5171703"/>
            <a:ext cx="1297471" cy="1184648"/>
          </a:xfrm>
          <a:prstGeom prst="rect">
            <a:avLst/>
          </a:prstGeom>
        </p:spPr>
      </p:pic>
      <p:pic>
        <p:nvPicPr>
          <p:cNvPr id="235" name="Picture 234" descr="p5.tiff"/>
          <p:cNvPicPr>
            <a:picLocks noChangeAspect="1"/>
          </p:cNvPicPr>
          <p:nvPr/>
        </p:nvPicPr>
        <p:blipFill>
          <a:blip r:embed="rId6"/>
          <a:stretch>
            <a:fillRect/>
          </a:stretch>
        </p:blipFill>
        <p:spPr>
          <a:xfrm>
            <a:off x="3350684" y="5141000"/>
            <a:ext cx="2372649" cy="1482239"/>
          </a:xfrm>
          <a:prstGeom prst="rect">
            <a:avLst/>
          </a:prstGeom>
        </p:spPr>
      </p:pic>
    </p:spTree>
    <p:extLst>
      <p:ext uri="{BB962C8B-B14F-4D97-AF65-F5344CB8AC3E}">
        <p14:creationId xmlns:p14="http://schemas.microsoft.com/office/powerpoint/2010/main" val="4287612159"/>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0"/>
            <a:ext cx="8229600" cy="1143000"/>
          </a:xfrm>
        </p:spPr>
        <p:txBody>
          <a:bodyPr>
            <a:normAutofit fontScale="90000"/>
          </a:bodyPr>
          <a:lstStyle/>
          <a:p>
            <a:r>
              <a:rPr kumimoji="1" lang="en-US" altLang="ja-JP" dirty="0" smtClean="0"/>
              <a:t>Releva</a:t>
            </a:r>
            <a:r>
              <a:rPr lang="en-US" altLang="ja-JP" dirty="0" smtClean="0"/>
              <a:t>n</a:t>
            </a:r>
            <a:r>
              <a:rPr kumimoji="1" lang="en-US" altLang="ja-JP" dirty="0" smtClean="0"/>
              <a:t>t data points of BDR </a:t>
            </a:r>
            <a:r>
              <a:rPr kumimoji="1" lang="en-US" altLang="ja-JP" dirty="0" err="1" smtClean="0"/>
              <a:t>vs</a:t>
            </a:r>
            <a:r>
              <a:rPr kumimoji="1" lang="en-US" altLang="ja-JP" dirty="0" smtClean="0"/>
              <a:t> </a:t>
            </a:r>
            <a:r>
              <a:rPr kumimoji="1" lang="en-US" altLang="ja-JP" dirty="0" err="1" smtClean="0"/>
              <a:t>Eacc</a:t>
            </a:r>
            <a:endParaRPr kumimoji="1" lang="ja-JP" altLang="en-US" dirty="0"/>
          </a:p>
        </p:txBody>
      </p:sp>
      <p:sp>
        <p:nvSpPr>
          <p:cNvPr id="3" name="日付プレースホルダ 2"/>
          <p:cNvSpPr>
            <a:spLocks noGrp="1"/>
          </p:cNvSpPr>
          <p:nvPr>
            <p:ph type="dt" sz="half" idx="10"/>
          </p:nvPr>
        </p:nvSpPr>
        <p:spPr/>
        <p:txBody>
          <a:bodyPr/>
          <a:lstStyle/>
          <a:p>
            <a:r>
              <a:rPr lang="en-US" altLang="ja-JP" smtClean="0">
                <a:solidFill>
                  <a:prstClr val="black">
                    <a:tint val="75000"/>
                  </a:prstClr>
                </a:solidFill>
              </a:rPr>
              <a:t>2010/10/20</a:t>
            </a:r>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r>
              <a:rPr lang="fr-FR" altLang="ja-JP" smtClean="0">
                <a:solidFill>
                  <a:prstClr val="black">
                    <a:tint val="75000"/>
                  </a:prstClr>
                </a:solidFill>
              </a:rPr>
              <a:t>Report from Nextef</a:t>
            </a:r>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78706CF4-DF7C-4117-9349-39C189A3910A}" type="slidenum">
              <a:rPr lang="ja-JP" altLang="en-US" smtClean="0">
                <a:solidFill>
                  <a:prstClr val="black">
                    <a:tint val="75000"/>
                  </a:prstClr>
                </a:solidFill>
              </a:rPr>
              <a:pPr/>
              <a:t>80</a:t>
            </a:fld>
            <a:endParaRPr lang="ja-JP" altLang="en-US">
              <a:solidFill>
                <a:prstClr val="black">
                  <a:tint val="75000"/>
                </a:prstClr>
              </a:solidFill>
            </a:endParaRPr>
          </a:p>
        </p:txBody>
      </p:sp>
      <p:pic>
        <p:nvPicPr>
          <p:cNvPr id="2050" name="Picture 2" descr="C:\Higo\2010\Reports_Papers_Conferences_Talks\101011-15 IWLC10 CERN\Higo presentation\101017 BDR vs Eacc aselected points.PNG"/>
          <p:cNvPicPr>
            <a:picLocks noChangeAspect="1" noChangeArrowheads="1"/>
          </p:cNvPicPr>
          <p:nvPr/>
        </p:nvPicPr>
        <p:blipFill>
          <a:blip r:embed="rId3" cstate="print"/>
          <a:srcRect/>
          <a:stretch>
            <a:fillRect/>
          </a:stretch>
        </p:blipFill>
        <p:spPr bwMode="auto">
          <a:xfrm>
            <a:off x="1835701" y="980728"/>
            <a:ext cx="5078986" cy="4429472"/>
          </a:xfrm>
          <a:prstGeom prst="rect">
            <a:avLst/>
          </a:prstGeom>
          <a:noFill/>
        </p:spPr>
      </p:pic>
      <p:sp>
        <p:nvSpPr>
          <p:cNvPr id="7" name="テキスト ボックス 6"/>
          <p:cNvSpPr txBox="1"/>
          <p:nvPr/>
        </p:nvSpPr>
        <p:spPr>
          <a:xfrm>
            <a:off x="755582" y="5661368"/>
            <a:ext cx="7848872" cy="461665"/>
          </a:xfrm>
          <a:prstGeom prst="rect">
            <a:avLst/>
          </a:prstGeom>
          <a:noFill/>
          <a:ln w="38100">
            <a:solidFill>
              <a:srgbClr val="FF0000"/>
            </a:solidFill>
          </a:ln>
        </p:spPr>
        <p:txBody>
          <a:bodyPr wrap="square" rtlCol="0">
            <a:spAutoFit/>
          </a:bodyPr>
          <a:lstStyle/>
          <a:p>
            <a:pPr algn="ctr"/>
            <a:r>
              <a:rPr kumimoji="1" lang="en-US" altLang="ja-JP" sz="2400" dirty="0">
                <a:solidFill>
                  <a:srgbClr val="0070C0"/>
                </a:solidFill>
              </a:rPr>
              <a:t>Steep rise as </a:t>
            </a:r>
            <a:r>
              <a:rPr kumimoji="1" lang="en-US" altLang="ja-JP" sz="2400" dirty="0" err="1">
                <a:solidFill>
                  <a:srgbClr val="0070C0"/>
                </a:solidFill>
              </a:rPr>
              <a:t>Eacc</a:t>
            </a:r>
            <a:r>
              <a:rPr kumimoji="1" lang="en-US" altLang="ja-JP" sz="2400" dirty="0">
                <a:solidFill>
                  <a:srgbClr val="0070C0"/>
                </a:solidFill>
              </a:rPr>
              <a:t>, 10 times per 10 MV/m, less steep than T18</a:t>
            </a:r>
            <a:endParaRPr kumimoji="1" lang="ja-JP" altLang="en-US" sz="2400" dirty="0">
              <a:solidFill>
                <a:srgbClr val="0070C0"/>
              </a:solidFill>
            </a:endParaRPr>
          </a:p>
        </p:txBody>
      </p:sp>
      <p:sp>
        <p:nvSpPr>
          <p:cNvPr id="8" name="TextBox 7"/>
          <p:cNvSpPr txBox="1"/>
          <p:nvPr/>
        </p:nvSpPr>
        <p:spPr>
          <a:xfrm>
            <a:off x="323532" y="4797272"/>
            <a:ext cx="835485" cy="461665"/>
          </a:xfrm>
          <a:prstGeom prst="rect">
            <a:avLst/>
          </a:prstGeom>
          <a:noFill/>
        </p:spPr>
        <p:txBody>
          <a:bodyPr wrap="none" rtlCol="0">
            <a:spAutoFit/>
          </a:bodyPr>
          <a:lstStyle/>
          <a:p>
            <a:r>
              <a:rPr lang="en-US" sz="2400" dirty="0">
                <a:solidFill>
                  <a:prstClr val="black"/>
                </a:solidFill>
              </a:rPr>
              <a:t>TD18</a:t>
            </a:r>
          </a:p>
        </p:txBody>
      </p:sp>
      <p:sp>
        <p:nvSpPr>
          <p:cNvPr id="9" name="TextBox 8"/>
          <p:cNvSpPr txBox="1"/>
          <p:nvPr/>
        </p:nvSpPr>
        <p:spPr>
          <a:xfrm>
            <a:off x="6372202" y="6309320"/>
            <a:ext cx="1270091" cy="369332"/>
          </a:xfrm>
          <a:prstGeom prst="rect">
            <a:avLst/>
          </a:prstGeom>
          <a:noFill/>
        </p:spPr>
        <p:txBody>
          <a:bodyPr wrap="none" rtlCol="0">
            <a:spAutoFit/>
          </a:bodyPr>
          <a:lstStyle/>
          <a:p>
            <a:r>
              <a:rPr lang="en-US" dirty="0">
                <a:solidFill>
                  <a:prstClr val="black"/>
                </a:solidFill>
              </a:rPr>
              <a:t>T. Higo, KEK</a:t>
            </a:r>
          </a:p>
        </p:txBody>
      </p:sp>
    </p:spTree>
    <p:extLst>
      <p:ext uri="{BB962C8B-B14F-4D97-AF65-F5344CB8AC3E}">
        <p14:creationId xmlns:p14="http://schemas.microsoft.com/office/powerpoint/2010/main" val="2644149706"/>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34" y="116632"/>
            <a:ext cx="8496944" cy="1224136"/>
          </a:xfrm>
        </p:spPr>
        <p:txBody>
          <a:bodyPr>
            <a:normAutofit/>
          </a:bodyPr>
          <a:lstStyle/>
          <a:p>
            <a:r>
              <a:rPr kumimoji="1" lang="en-US" altLang="ja-JP" sz="3200" dirty="0" smtClean="0"/>
              <a:t>TD18_#2   BDR versus width</a:t>
            </a:r>
            <a:br>
              <a:rPr kumimoji="1" lang="en-US" altLang="ja-JP" sz="3200" dirty="0" smtClean="0"/>
            </a:br>
            <a:r>
              <a:rPr lang="en-US" altLang="ja-JP" sz="2400" dirty="0" smtClean="0"/>
              <a:t>at 100MV/m around 2800hr and at 90MV/m around 3500hr</a:t>
            </a:r>
            <a:endParaRPr kumimoji="1" lang="ja-JP" altLang="en-US" sz="3200" dirty="0"/>
          </a:p>
        </p:txBody>
      </p:sp>
      <p:sp>
        <p:nvSpPr>
          <p:cNvPr id="3" name="日付プレースホルダ 2"/>
          <p:cNvSpPr>
            <a:spLocks noGrp="1"/>
          </p:cNvSpPr>
          <p:nvPr>
            <p:ph type="dt" sz="half" idx="10"/>
          </p:nvPr>
        </p:nvSpPr>
        <p:spPr/>
        <p:txBody>
          <a:bodyPr/>
          <a:lstStyle/>
          <a:p>
            <a:r>
              <a:rPr lang="en-US" altLang="ja-JP" smtClean="0">
                <a:solidFill>
                  <a:prstClr val="black">
                    <a:tint val="75000"/>
                  </a:prstClr>
                </a:solidFill>
              </a:rPr>
              <a:t>2010/10/20</a:t>
            </a:r>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r>
              <a:rPr lang="fr-FR" altLang="ja-JP" smtClean="0">
                <a:solidFill>
                  <a:prstClr val="black">
                    <a:tint val="75000"/>
                  </a:prstClr>
                </a:solidFill>
              </a:rPr>
              <a:t>Report from Nextef</a:t>
            </a:r>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78706CF4-DF7C-4117-9349-39C189A3910A}" type="slidenum">
              <a:rPr lang="ja-JP" altLang="en-US" smtClean="0">
                <a:solidFill>
                  <a:prstClr val="black">
                    <a:tint val="75000"/>
                  </a:prstClr>
                </a:solidFill>
              </a:rPr>
              <a:pPr/>
              <a:t>81</a:t>
            </a:fld>
            <a:endParaRPr lang="ja-JP" altLang="en-US">
              <a:solidFill>
                <a:prstClr val="black">
                  <a:tint val="75000"/>
                </a:prstClr>
              </a:solidFill>
            </a:endParaRPr>
          </a:p>
        </p:txBody>
      </p:sp>
      <p:pic>
        <p:nvPicPr>
          <p:cNvPr id="1027" name="Picture 3" descr="C:\Higo\2010\X-band\Nextef\TD18_#2\101016 Summary (14)\101017 BDR vs Width 100 at 2800hr and 90 at 3500hr.png"/>
          <p:cNvPicPr>
            <a:picLocks noChangeAspect="1" noChangeArrowheads="1"/>
          </p:cNvPicPr>
          <p:nvPr/>
        </p:nvPicPr>
        <p:blipFill>
          <a:blip r:embed="rId3" cstate="print"/>
          <a:srcRect/>
          <a:stretch>
            <a:fillRect/>
          </a:stretch>
        </p:blipFill>
        <p:spPr bwMode="auto">
          <a:xfrm>
            <a:off x="1835700" y="1124744"/>
            <a:ext cx="5286756" cy="4320480"/>
          </a:xfrm>
          <a:prstGeom prst="rect">
            <a:avLst/>
          </a:prstGeom>
          <a:noFill/>
        </p:spPr>
      </p:pic>
      <p:sp>
        <p:nvSpPr>
          <p:cNvPr id="7" name="テキスト ボックス 6"/>
          <p:cNvSpPr txBox="1"/>
          <p:nvPr/>
        </p:nvSpPr>
        <p:spPr>
          <a:xfrm>
            <a:off x="755582" y="5661368"/>
            <a:ext cx="7848872" cy="461665"/>
          </a:xfrm>
          <a:prstGeom prst="rect">
            <a:avLst/>
          </a:prstGeom>
          <a:noFill/>
          <a:ln w="38100">
            <a:solidFill>
              <a:srgbClr val="FF0000"/>
            </a:solidFill>
          </a:ln>
        </p:spPr>
        <p:txBody>
          <a:bodyPr wrap="square" rtlCol="0">
            <a:spAutoFit/>
          </a:bodyPr>
          <a:lstStyle/>
          <a:p>
            <a:pPr algn="ctr"/>
            <a:r>
              <a:rPr kumimoji="1" lang="en-US" altLang="ja-JP" sz="2400" dirty="0">
                <a:solidFill>
                  <a:srgbClr val="0070C0"/>
                </a:solidFill>
              </a:rPr>
              <a:t>Similar dependence at 90 and 100 if take usual single pulse?</a:t>
            </a:r>
            <a:endParaRPr kumimoji="1" lang="ja-JP" altLang="en-US" sz="2400" dirty="0">
              <a:solidFill>
                <a:srgbClr val="0070C0"/>
              </a:solidFill>
            </a:endParaRPr>
          </a:p>
        </p:txBody>
      </p:sp>
      <p:sp>
        <p:nvSpPr>
          <p:cNvPr id="8" name="TextBox 7"/>
          <p:cNvSpPr txBox="1"/>
          <p:nvPr/>
        </p:nvSpPr>
        <p:spPr>
          <a:xfrm>
            <a:off x="323532" y="4797272"/>
            <a:ext cx="835485" cy="461665"/>
          </a:xfrm>
          <a:prstGeom prst="rect">
            <a:avLst/>
          </a:prstGeom>
          <a:noFill/>
        </p:spPr>
        <p:txBody>
          <a:bodyPr wrap="none" rtlCol="0">
            <a:spAutoFit/>
          </a:bodyPr>
          <a:lstStyle/>
          <a:p>
            <a:r>
              <a:rPr lang="en-US" sz="2400" dirty="0">
                <a:solidFill>
                  <a:prstClr val="black"/>
                </a:solidFill>
              </a:rPr>
              <a:t>TD18</a:t>
            </a:r>
          </a:p>
        </p:txBody>
      </p:sp>
      <p:sp>
        <p:nvSpPr>
          <p:cNvPr id="9" name="TextBox 8"/>
          <p:cNvSpPr txBox="1"/>
          <p:nvPr/>
        </p:nvSpPr>
        <p:spPr>
          <a:xfrm>
            <a:off x="6372202" y="6309320"/>
            <a:ext cx="1270091" cy="369332"/>
          </a:xfrm>
          <a:prstGeom prst="rect">
            <a:avLst/>
          </a:prstGeom>
          <a:noFill/>
        </p:spPr>
        <p:txBody>
          <a:bodyPr wrap="none" rtlCol="0">
            <a:spAutoFit/>
          </a:bodyPr>
          <a:lstStyle/>
          <a:p>
            <a:r>
              <a:rPr lang="en-US" dirty="0">
                <a:solidFill>
                  <a:prstClr val="black"/>
                </a:solidFill>
              </a:rPr>
              <a:t>T. Higo, KEK</a:t>
            </a:r>
          </a:p>
        </p:txBody>
      </p:sp>
    </p:spTree>
    <p:extLst>
      <p:ext uri="{BB962C8B-B14F-4D97-AF65-F5344CB8AC3E}">
        <p14:creationId xmlns:p14="http://schemas.microsoft.com/office/powerpoint/2010/main" val="534862123"/>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295400" y="274638"/>
            <a:ext cx="7620000" cy="944562"/>
          </a:xfrm>
        </p:spPr>
        <p:txBody>
          <a:bodyPr>
            <a:normAutofit fontScale="90000"/>
          </a:bodyPr>
          <a:lstStyle/>
          <a:p>
            <a:pPr>
              <a:defRPr/>
            </a:pPr>
            <a:r>
              <a:rPr lang="en-US" dirty="0" smtClean="0"/>
              <a:t>What are the field emitters? </a:t>
            </a:r>
            <a:br>
              <a:rPr lang="en-US" dirty="0" smtClean="0"/>
            </a:br>
            <a:r>
              <a:rPr lang="en-US" dirty="0" smtClean="0"/>
              <a:t>Why do we look for dislocations?</a:t>
            </a:r>
          </a:p>
        </p:txBody>
      </p:sp>
      <p:sp>
        <p:nvSpPr>
          <p:cNvPr id="19459" name="Rectangle 3"/>
          <p:cNvSpPr>
            <a:spLocks noGrp="1" noChangeArrowheads="1"/>
          </p:cNvSpPr>
          <p:nvPr>
            <p:ph idx="1"/>
          </p:nvPr>
        </p:nvSpPr>
        <p:spPr/>
        <p:txBody>
          <a:bodyPr>
            <a:normAutofit/>
          </a:bodyPr>
          <a:lstStyle/>
          <a:p>
            <a:pPr>
              <a:lnSpc>
                <a:spcPct val="120000"/>
              </a:lnSpc>
            </a:pPr>
            <a:r>
              <a:rPr lang="en-US" sz="1800" b="0" dirty="0" smtClean="0"/>
              <a:t>The dislocation motion is strongly bound to the atomic structure of metals. In FCC (face-centered cubic) the dislocation are the most mobile and HCP (hexagonal close-packed) are the hardest for dislocation mobility.</a:t>
            </a:r>
          </a:p>
        </p:txBody>
      </p:sp>
      <p:pic>
        <p:nvPicPr>
          <p:cNvPr id="19460" name="Picture 4" descr="SatFieldBars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52600" y="2844800"/>
            <a:ext cx="6477000" cy="4013200"/>
          </a:xfrm>
          <a:prstGeom prst="rect">
            <a:avLst/>
          </a:prstGeom>
          <a:noFill/>
          <a:ln w="9525">
            <a:noFill/>
            <a:miter lim="800000"/>
            <a:headEnd/>
            <a:tailEnd/>
          </a:ln>
        </p:spPr>
      </p:pic>
      <p:sp>
        <p:nvSpPr>
          <p:cNvPr id="16" name="TextBox 15"/>
          <p:cNvSpPr txBox="1"/>
          <p:nvPr/>
        </p:nvSpPr>
        <p:spPr>
          <a:xfrm>
            <a:off x="0" y="4114800"/>
            <a:ext cx="1828800" cy="1924116"/>
          </a:xfrm>
          <a:prstGeom prst="rect">
            <a:avLst/>
          </a:prstGeom>
          <a:noFill/>
        </p:spPr>
        <p:txBody>
          <a:bodyPr wrap="square" rtlCol="0">
            <a:spAutoFit/>
          </a:bodyPr>
          <a:lstStyle/>
          <a:p>
            <a:pPr defTabSz="449263" eaLnBrk="0" fontAlgn="base" hangingPunct="0">
              <a:lnSpc>
                <a:spcPct val="93000"/>
              </a:lnSpc>
              <a:spcBef>
                <a:spcPct val="0"/>
              </a:spcBef>
              <a:spcAft>
                <a:spcPct val="0"/>
              </a:spcAft>
              <a:buClr>
                <a:srgbClr val="000000"/>
              </a:buClr>
              <a:buSzPct val="100000"/>
              <a:buFont typeface="Times New Roman" pitchFamily="18" charset="0"/>
              <a:buNone/>
            </a:pPr>
            <a:r>
              <a:rPr lang="fi-FI" sz="1600" dirty="0">
                <a:solidFill>
                  <a:prstClr val="black"/>
                </a:solidFill>
              </a:rPr>
              <a:t>A. </a:t>
            </a:r>
            <a:r>
              <a:rPr lang="fi-FI" sz="1600" dirty="0" err="1">
                <a:solidFill>
                  <a:prstClr val="black"/>
                </a:solidFill>
              </a:rPr>
              <a:t>Descoeudres</a:t>
            </a:r>
            <a:r>
              <a:rPr lang="fi-FI" sz="1600" dirty="0">
                <a:solidFill>
                  <a:prstClr val="black"/>
                </a:solidFill>
              </a:rPr>
              <a:t>, F. Djurabekova, and K. Nordlund, DC </a:t>
            </a:r>
            <a:r>
              <a:rPr lang="fi-FI" sz="1600" dirty="0" err="1">
                <a:solidFill>
                  <a:prstClr val="black"/>
                </a:solidFill>
              </a:rPr>
              <a:t>Breakdown</a:t>
            </a:r>
            <a:r>
              <a:rPr lang="fi-FI" sz="1600" dirty="0">
                <a:solidFill>
                  <a:prstClr val="black"/>
                </a:solidFill>
              </a:rPr>
              <a:t> </a:t>
            </a:r>
            <a:r>
              <a:rPr lang="fi-FI" sz="1600" dirty="0" err="1">
                <a:solidFill>
                  <a:prstClr val="black"/>
                </a:solidFill>
              </a:rPr>
              <a:t>experiments</a:t>
            </a:r>
            <a:r>
              <a:rPr lang="fi-FI" sz="1600" dirty="0">
                <a:solidFill>
                  <a:prstClr val="black"/>
                </a:solidFill>
              </a:rPr>
              <a:t> </a:t>
            </a:r>
            <a:r>
              <a:rPr lang="fi-FI" sz="1600" dirty="0" err="1">
                <a:solidFill>
                  <a:prstClr val="black"/>
                </a:solidFill>
              </a:rPr>
              <a:t>with</a:t>
            </a:r>
            <a:endParaRPr lang="fi-FI" sz="1600" dirty="0">
              <a:solidFill>
                <a:prstClr val="black"/>
              </a:solidFill>
            </a:endParaRPr>
          </a:p>
          <a:p>
            <a:pPr defTabSz="449263" eaLnBrk="0" fontAlgn="base" hangingPunct="0">
              <a:lnSpc>
                <a:spcPct val="93000"/>
              </a:lnSpc>
              <a:spcBef>
                <a:spcPct val="0"/>
              </a:spcBef>
              <a:spcAft>
                <a:spcPct val="0"/>
              </a:spcAft>
              <a:buClr>
                <a:srgbClr val="000000"/>
              </a:buClr>
              <a:buSzPct val="100000"/>
              <a:buFont typeface="Times New Roman" pitchFamily="18" charset="0"/>
              <a:buNone/>
            </a:pPr>
            <a:r>
              <a:rPr lang="fi-FI" sz="1600" dirty="0" err="1">
                <a:solidFill>
                  <a:prstClr val="black"/>
                </a:solidFill>
              </a:rPr>
              <a:t>cobalt</a:t>
            </a:r>
            <a:r>
              <a:rPr lang="fi-FI" sz="1600" dirty="0">
                <a:solidFill>
                  <a:prstClr val="black"/>
                </a:solidFill>
              </a:rPr>
              <a:t> </a:t>
            </a:r>
            <a:r>
              <a:rPr lang="fi-FI" sz="1600" dirty="0" err="1">
                <a:solidFill>
                  <a:prstClr val="black"/>
                </a:solidFill>
              </a:rPr>
              <a:t>electrodes</a:t>
            </a:r>
            <a:r>
              <a:rPr lang="fi-FI" sz="1600" dirty="0">
                <a:solidFill>
                  <a:prstClr val="black"/>
                </a:solidFill>
              </a:rPr>
              <a:t>, </a:t>
            </a:r>
            <a:r>
              <a:rPr lang="fi-FI" sz="1600" dirty="0" err="1">
                <a:solidFill>
                  <a:prstClr val="black"/>
                </a:solidFill>
              </a:rPr>
              <a:t>CLIC-Note</a:t>
            </a:r>
            <a:r>
              <a:rPr lang="fi-FI" sz="1600" dirty="0">
                <a:solidFill>
                  <a:prstClr val="black"/>
                </a:solidFill>
              </a:rPr>
              <a:t> XXX, 1 (2010).</a:t>
            </a:r>
          </a:p>
        </p:txBody>
      </p:sp>
      <p:pic>
        <p:nvPicPr>
          <p:cNvPr id="162820" name="Picture 4"/>
          <p:cNvPicPr>
            <a:picLocks noChangeAspect="1" noChangeArrowheads="1"/>
          </p:cNvPicPr>
          <p:nvPr/>
        </p:nvPicPr>
        <p:blipFill>
          <a:blip r:embed="rId3" cstate="print"/>
          <a:srcRect r="57683" b="68071"/>
          <a:stretch>
            <a:fillRect/>
          </a:stretch>
        </p:blipFill>
        <p:spPr bwMode="auto">
          <a:xfrm>
            <a:off x="3187700" y="4038600"/>
            <a:ext cx="1155700" cy="990600"/>
          </a:xfrm>
          <a:prstGeom prst="rect">
            <a:avLst/>
          </a:prstGeom>
          <a:noFill/>
          <a:ln w="9525">
            <a:noFill/>
            <a:miter lim="800000"/>
            <a:headEnd/>
            <a:tailEnd/>
          </a:ln>
          <a:effectLst/>
        </p:spPr>
      </p:pic>
      <p:pic>
        <p:nvPicPr>
          <p:cNvPr id="12" name="Picture 4"/>
          <p:cNvPicPr>
            <a:picLocks noChangeAspect="1" noChangeArrowheads="1"/>
          </p:cNvPicPr>
          <p:nvPr/>
        </p:nvPicPr>
        <p:blipFill>
          <a:blip r:embed="rId3" cstate="print"/>
          <a:srcRect l="58438" b="66297"/>
          <a:stretch>
            <a:fillRect/>
          </a:stretch>
        </p:blipFill>
        <p:spPr bwMode="auto">
          <a:xfrm>
            <a:off x="5257800" y="3036000"/>
            <a:ext cx="1171074" cy="1078807"/>
          </a:xfrm>
          <a:prstGeom prst="rect">
            <a:avLst/>
          </a:prstGeom>
          <a:noFill/>
          <a:ln w="9525">
            <a:noFill/>
            <a:miter lim="800000"/>
            <a:headEnd/>
            <a:tailEnd/>
          </a:ln>
          <a:effectLst/>
        </p:spPr>
      </p:pic>
      <p:pic>
        <p:nvPicPr>
          <p:cNvPr id="13" name="Picture 4"/>
          <p:cNvPicPr>
            <a:picLocks noChangeAspect="1" noChangeArrowheads="1"/>
          </p:cNvPicPr>
          <p:nvPr/>
        </p:nvPicPr>
        <p:blipFill>
          <a:blip r:embed="rId3" cstate="print"/>
          <a:srcRect l="24181" t="46120" r="27456" b="11308"/>
          <a:stretch>
            <a:fillRect/>
          </a:stretch>
        </p:blipFill>
        <p:spPr bwMode="auto">
          <a:xfrm>
            <a:off x="7543800" y="1828800"/>
            <a:ext cx="1219200" cy="1219200"/>
          </a:xfrm>
          <a:prstGeom prst="rect">
            <a:avLst/>
          </a:prstGeom>
          <a:noFill/>
          <a:ln w="9525">
            <a:noFill/>
            <a:miter lim="800000"/>
            <a:headEnd/>
            <a:tailEnd/>
          </a:ln>
          <a:effectLst/>
        </p:spPr>
      </p:pic>
    </p:spTree>
    <p:extLst>
      <p:ext uri="{BB962C8B-B14F-4D97-AF65-F5344CB8AC3E}">
        <p14:creationId xmlns:p14="http://schemas.microsoft.com/office/powerpoint/2010/main" val="2441262235"/>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Dislocation-based model for electric field dependence</a:t>
            </a:r>
            <a:endParaRPr lang="fi-FI" dirty="0"/>
          </a:p>
        </p:txBody>
      </p:sp>
      <p:sp>
        <p:nvSpPr>
          <p:cNvPr id="3" name="Content Placeholder 2"/>
          <p:cNvSpPr>
            <a:spLocks noGrp="1"/>
          </p:cNvSpPr>
          <p:nvPr>
            <p:ph idx="1"/>
          </p:nvPr>
        </p:nvSpPr>
        <p:spPr>
          <a:xfrm>
            <a:off x="990600" y="1295401"/>
            <a:ext cx="7696200" cy="914400"/>
          </a:xfrm>
        </p:spPr>
        <p:txBody>
          <a:bodyPr>
            <a:normAutofit/>
          </a:bodyPr>
          <a:lstStyle/>
          <a:p>
            <a:pPr>
              <a:lnSpc>
                <a:spcPct val="100000"/>
              </a:lnSpc>
            </a:pPr>
            <a:r>
              <a:rPr lang="en-US" sz="2000" dirty="0" smtClean="0">
                <a:cs typeface="Times New Roman" pitchFamily="18" charset="0"/>
              </a:rPr>
              <a:t>Now to test the relevance of this, we fit the experimental data</a:t>
            </a:r>
          </a:p>
          <a:p>
            <a:pPr>
              <a:lnSpc>
                <a:spcPct val="100000"/>
              </a:lnSpc>
            </a:pPr>
            <a:r>
              <a:rPr lang="en-US" sz="2000" dirty="0" smtClean="0">
                <a:cs typeface="Times New Roman" pitchFamily="18" charset="0"/>
              </a:rPr>
              <a:t>The result is:</a:t>
            </a:r>
            <a:r>
              <a:rPr lang="en-US" sz="2000" dirty="0" smtClean="0"/>
              <a:t> </a:t>
            </a:r>
          </a:p>
          <a:p>
            <a:endParaRPr lang="fi-FI" sz="2000" dirty="0"/>
          </a:p>
        </p:txBody>
      </p:sp>
      <p:sp>
        <p:nvSpPr>
          <p:cNvPr id="6" name="TextBox 5"/>
          <p:cNvSpPr txBox="1"/>
          <p:nvPr/>
        </p:nvSpPr>
        <p:spPr>
          <a:xfrm>
            <a:off x="1143000" y="2545633"/>
            <a:ext cx="1464312" cy="369332"/>
          </a:xfrm>
          <a:prstGeom prst="rect">
            <a:avLst/>
          </a:prstGeom>
          <a:noFill/>
        </p:spPr>
        <p:txBody>
          <a:bodyPr wrap="none" rtlCol="0">
            <a:spAutoFit/>
          </a:bodyPr>
          <a:lstStyle/>
          <a:p>
            <a:pPr defTabSz="914400"/>
            <a:r>
              <a:rPr lang="en-US" u="sng" dirty="0">
                <a:solidFill>
                  <a:prstClr val="black"/>
                </a:solidFill>
              </a:rPr>
              <a:t>Power law fit </a:t>
            </a:r>
          </a:p>
        </p:txBody>
      </p:sp>
      <p:sp>
        <p:nvSpPr>
          <p:cNvPr id="7" name="TextBox 6"/>
          <p:cNvSpPr txBox="1"/>
          <p:nvPr/>
        </p:nvSpPr>
        <p:spPr>
          <a:xfrm>
            <a:off x="5105400" y="2540824"/>
            <a:ext cx="1641988" cy="369332"/>
          </a:xfrm>
          <a:prstGeom prst="rect">
            <a:avLst/>
          </a:prstGeom>
          <a:noFill/>
        </p:spPr>
        <p:txBody>
          <a:bodyPr wrap="none" rtlCol="0">
            <a:spAutoFit/>
          </a:bodyPr>
          <a:lstStyle/>
          <a:p>
            <a:pPr defTabSz="914400"/>
            <a:r>
              <a:rPr lang="en-US" u="sng" dirty="0">
                <a:solidFill>
                  <a:prstClr val="black"/>
                </a:solidFill>
              </a:rPr>
              <a:t>Stress model fit</a:t>
            </a:r>
          </a:p>
        </p:txBody>
      </p:sp>
      <p:pic>
        <p:nvPicPr>
          <p:cNvPr id="269315" name="Picture 3"/>
          <p:cNvPicPr>
            <a:picLocks noChangeAspect="1" noChangeArrowheads="1"/>
          </p:cNvPicPr>
          <p:nvPr/>
        </p:nvPicPr>
        <p:blipFill>
          <a:blip r:embed="rId3" cstate="print"/>
          <a:srcRect/>
          <a:stretch>
            <a:fillRect/>
          </a:stretch>
        </p:blipFill>
        <p:spPr bwMode="auto">
          <a:xfrm>
            <a:off x="304812" y="2946204"/>
            <a:ext cx="5257799" cy="3359367"/>
          </a:xfrm>
          <a:prstGeom prst="rect">
            <a:avLst/>
          </a:prstGeom>
          <a:noFill/>
          <a:ln w="9525">
            <a:noFill/>
            <a:miter lim="800000"/>
            <a:headEnd/>
            <a:tailEnd/>
          </a:ln>
          <a:effectLst/>
        </p:spPr>
      </p:pic>
      <p:pic>
        <p:nvPicPr>
          <p:cNvPr id="269314" name="Picture 2"/>
          <p:cNvPicPr>
            <a:picLocks noChangeAspect="1" noChangeArrowheads="1"/>
          </p:cNvPicPr>
          <p:nvPr/>
        </p:nvPicPr>
        <p:blipFill>
          <a:blip r:embed="rId4" cstate="print"/>
          <a:srcRect t="2226" r="1471"/>
          <a:stretch>
            <a:fillRect/>
          </a:stretch>
        </p:blipFill>
        <p:spPr bwMode="auto">
          <a:xfrm>
            <a:off x="3886200" y="2977265"/>
            <a:ext cx="5105400" cy="3347357"/>
          </a:xfrm>
          <a:prstGeom prst="rect">
            <a:avLst/>
          </a:prstGeom>
          <a:noFill/>
          <a:ln w="9525">
            <a:noFill/>
            <a:miter lim="800000"/>
            <a:headEnd/>
            <a:tailEnd/>
          </a:ln>
          <a:effectLst/>
        </p:spPr>
      </p:pic>
      <p:graphicFrame>
        <p:nvGraphicFramePr>
          <p:cNvPr id="125954" name="Object 2"/>
          <p:cNvGraphicFramePr>
            <a:graphicFrameLocks noChangeAspect="1"/>
          </p:cNvGraphicFramePr>
          <p:nvPr/>
        </p:nvGraphicFramePr>
        <p:xfrm>
          <a:off x="1752611" y="1981200"/>
          <a:ext cx="6934199" cy="636544"/>
        </p:xfrm>
        <a:graphic>
          <a:graphicData uri="http://schemas.openxmlformats.org/presentationml/2006/ole">
            <mc:AlternateContent xmlns:mc="http://schemas.openxmlformats.org/markup-compatibility/2006">
              <mc:Choice xmlns:v="urn:schemas-microsoft-com:vml" Requires="v">
                <p:oleObj spid="_x0000_s10277" name="Equation" r:id="rId5" imgW="2958840" imgH="266400" progId="Equation.DSMT4">
                  <p:embed/>
                </p:oleObj>
              </mc:Choice>
              <mc:Fallback>
                <p:oleObj name="Equation" r:id="rId5" imgW="2958840" imgH="2664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11" y="1981200"/>
                        <a:ext cx="6934199" cy="6365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5955" name="Object 3"/>
          <p:cNvGraphicFramePr>
            <a:graphicFrameLocks noChangeAspect="1"/>
          </p:cNvGraphicFramePr>
          <p:nvPr/>
        </p:nvGraphicFramePr>
        <p:xfrm>
          <a:off x="2971811" y="1981222"/>
          <a:ext cx="2981325" cy="588963"/>
        </p:xfrm>
        <a:graphic>
          <a:graphicData uri="http://schemas.openxmlformats.org/presentationml/2006/ole">
            <mc:AlternateContent xmlns:mc="http://schemas.openxmlformats.org/markup-compatibility/2006">
              <mc:Choice xmlns:v="urn:schemas-microsoft-com:vml" Requires="v">
                <p:oleObj spid="_x0000_s10278" name="Equation" r:id="rId7" imgW="1180800" imgH="228600" progId="Equation.DSMT4">
                  <p:embed/>
                </p:oleObj>
              </mc:Choice>
              <mc:Fallback>
                <p:oleObj name="Equation" r:id="rId7" imgW="1180800" imgH="2286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1811" y="1981222"/>
                        <a:ext cx="2981325" cy="588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Oval 9"/>
          <p:cNvSpPr/>
          <p:nvPr/>
        </p:nvSpPr>
        <p:spPr bwMode="auto">
          <a:xfrm>
            <a:off x="5867400" y="1828800"/>
            <a:ext cx="1295400" cy="83820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49263" eaLnBrk="0" fontAlgn="base" hangingPunct="0">
              <a:lnSpc>
                <a:spcPct val="93000"/>
              </a:lnSpc>
              <a:spcBef>
                <a:spcPct val="0"/>
              </a:spcBef>
              <a:spcAft>
                <a:spcPct val="0"/>
              </a:spcAft>
              <a:buClr>
                <a:srgbClr val="000000"/>
              </a:buClr>
              <a:buSzPct val="100000"/>
              <a:buFont typeface="Times New Roman" pitchFamily="18" charset="0"/>
              <a:buNone/>
            </a:pPr>
            <a:endParaRPr lang="fi-FI" sz="2400" b="1">
              <a:solidFill>
                <a:prstClr val="white"/>
              </a:solidFill>
              <a:latin typeface="Times New Roman" pitchFamily="18" charset="0"/>
            </a:endParaRPr>
          </a:p>
        </p:txBody>
      </p:sp>
      <p:sp>
        <p:nvSpPr>
          <p:cNvPr id="11" name="Rectangle 10"/>
          <p:cNvSpPr/>
          <p:nvPr/>
        </p:nvSpPr>
        <p:spPr>
          <a:xfrm>
            <a:off x="914400" y="6248400"/>
            <a:ext cx="8001000" cy="523220"/>
          </a:xfrm>
          <a:prstGeom prst="rect">
            <a:avLst/>
          </a:prstGeom>
        </p:spPr>
        <p:txBody>
          <a:bodyPr wrap="square">
            <a:spAutoFit/>
          </a:bodyPr>
          <a:lstStyle/>
          <a:p>
            <a:pPr defTabSz="914400"/>
            <a:r>
              <a:rPr lang="en-US" sz="1400" dirty="0">
                <a:solidFill>
                  <a:prstClr val="black"/>
                </a:solidFill>
                <a:cs typeface="Times New Roman" pitchFamily="18" charset="0"/>
              </a:rPr>
              <a:t>[</a:t>
            </a:r>
            <a:r>
              <a:rPr lang="en-GB" sz="1400" dirty="0">
                <a:solidFill>
                  <a:prstClr val="black"/>
                </a:solidFill>
              </a:rPr>
              <a:t>W. </a:t>
            </a:r>
            <a:r>
              <a:rPr lang="en-GB" sz="1400" dirty="0" err="1">
                <a:solidFill>
                  <a:prstClr val="black"/>
                </a:solidFill>
              </a:rPr>
              <a:t>Wuensch</a:t>
            </a:r>
            <a:r>
              <a:rPr lang="en-GB" sz="1400" dirty="0">
                <a:solidFill>
                  <a:prstClr val="black"/>
                </a:solidFill>
              </a:rPr>
              <a:t>, public presentation at the CTF3, available online at </a:t>
            </a:r>
            <a:r>
              <a:rPr lang="fi-FI" sz="1400" dirty="0">
                <a:solidFill>
                  <a:prstClr val="black"/>
                </a:solidFill>
              </a:rPr>
              <a:t>http://indico.cern.ch/conferenceDisplay.py?confId=8831.</a:t>
            </a:r>
            <a:r>
              <a:rPr lang="en-US" sz="1400" dirty="0">
                <a:solidFill>
                  <a:prstClr val="black"/>
                </a:solidFill>
                <a:cs typeface="Times New Roman" pitchFamily="18" charset="0"/>
              </a:rPr>
              <a:t>] with the model.]</a:t>
            </a:r>
            <a:endParaRPr lang="fi-FI" sz="1400" dirty="0">
              <a:solidFill>
                <a:prstClr val="black"/>
              </a:solidFill>
            </a:endParaRPr>
          </a:p>
        </p:txBody>
      </p:sp>
    </p:spTree>
    <p:extLst>
      <p:ext uri="{BB962C8B-B14F-4D97-AF65-F5344CB8AC3E}">
        <p14:creationId xmlns:p14="http://schemas.microsoft.com/office/powerpoint/2010/main" val="3506893702"/>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r>
              <a:rPr lang="en-GB" sz="4000" dirty="0" smtClean="0"/>
              <a:t>Pulsed surface heating limit</a:t>
            </a:r>
            <a:endParaRPr lang="en-GB" sz="4000" dirty="0"/>
          </a:p>
        </p:txBody>
      </p:sp>
      <p:grpSp>
        <p:nvGrpSpPr>
          <p:cNvPr id="3" name="Group 3"/>
          <p:cNvGrpSpPr>
            <a:grpSpLocks noChangeAspect="1"/>
          </p:cNvGrpSpPr>
          <p:nvPr/>
        </p:nvGrpSpPr>
        <p:grpSpPr>
          <a:xfrm rot="16200000">
            <a:off x="-1122004" y="2341265"/>
            <a:ext cx="2819404" cy="575389"/>
            <a:chOff x="-1871340" y="3581400"/>
            <a:chExt cx="11015340" cy="2562540"/>
          </a:xfrm>
        </p:grpSpPr>
        <p:pic>
          <p:nvPicPr>
            <p:cNvPr id="5" name="Picture 2" descr="G:\Departments\EN\Groups\MME\MM\Metallurgy\MEB-Sigma\MAichele\EDMS--1096980--TD18_post-mortem_SEM_observation\TD18 KEK-SLAC Part H\TD18-PartH-Cell4--004.t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71340" y="3623940"/>
              <a:ext cx="3360000" cy="2520000"/>
            </a:xfrm>
            <a:prstGeom prst="rect">
              <a:avLst/>
            </a:prstGeom>
            <a:noFill/>
          </p:spPr>
        </p:pic>
        <p:pic>
          <p:nvPicPr>
            <p:cNvPr id="6" name="Picture 3" descr="G:\Departments\EN\Groups\MME\MM\Metallurgy\MEB-Sigma\MAichele\EDMS--1096980--TD18_post-mortem_SEM_observation\TD18 KEK-SLAC Part H\TD18-PartH-Cell4--001.tif"/>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84000" y="3581400"/>
              <a:ext cx="3360000" cy="2520000"/>
            </a:xfrm>
            <a:prstGeom prst="rect">
              <a:avLst/>
            </a:prstGeom>
            <a:noFill/>
          </p:spPr>
        </p:pic>
        <p:pic>
          <p:nvPicPr>
            <p:cNvPr id="7" name="Picture 4" descr="G:\Departments\EN\Groups\MME\MM\Metallurgy\MEB-Sigma\MAichele\EDMS--1096980--TD18_post-mortem_SEM_observation\TD18 KEK-SLAC Part H\TD18-PartH-Cell4--002.tif"/>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71194" y="3599156"/>
              <a:ext cx="3360000" cy="2520000"/>
            </a:xfrm>
            <a:prstGeom prst="rect">
              <a:avLst/>
            </a:prstGeom>
            <a:noFill/>
          </p:spPr>
        </p:pic>
        <p:pic>
          <p:nvPicPr>
            <p:cNvPr id="8" name="Picture 5" descr="G:\Departments\EN\Groups\MME\MM\Metallurgy\MEB-Sigma\MAichele\EDMS--1096980--TD18_post-mortem_SEM_observation\TD18 KEK-SLAC Part H\TD18-PartH-Cell4--003.tif"/>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7080" y="3609450"/>
              <a:ext cx="3360000" cy="2520000"/>
            </a:xfrm>
            <a:prstGeom prst="rect">
              <a:avLst/>
            </a:prstGeom>
            <a:noFill/>
          </p:spPr>
        </p:pic>
      </p:grpSp>
      <p:sp>
        <p:nvSpPr>
          <p:cNvPr id="9" name="TextBox 8"/>
          <p:cNvSpPr txBox="1"/>
          <p:nvPr/>
        </p:nvSpPr>
        <p:spPr>
          <a:xfrm>
            <a:off x="152400" y="649071"/>
            <a:ext cx="3813736" cy="646331"/>
          </a:xfrm>
          <a:prstGeom prst="rect">
            <a:avLst/>
          </a:prstGeom>
          <a:noFill/>
        </p:spPr>
        <p:txBody>
          <a:bodyPr wrap="none" rtlCol="0">
            <a:spAutoFit/>
          </a:bodyPr>
          <a:lstStyle/>
          <a:p>
            <a:pPr defTabSz="914400"/>
            <a:r>
              <a:rPr lang="en-GB" dirty="0" smtClean="0">
                <a:solidFill>
                  <a:prstClr val="black"/>
                </a:solidFill>
              </a:rPr>
              <a:t>Cell # (cell #1 is a input matching cell): </a:t>
            </a:r>
          </a:p>
          <a:p>
            <a:pPr defTabSz="914400"/>
            <a:r>
              <a:rPr lang="en-GB" dirty="0" smtClean="0">
                <a:solidFill>
                  <a:prstClr val="black"/>
                </a:solidFill>
              </a:rPr>
              <a:t>4</a:t>
            </a:r>
            <a:endParaRPr lang="en-GB" dirty="0">
              <a:solidFill>
                <a:prstClr val="black"/>
              </a:solidFill>
            </a:endParaRPr>
          </a:p>
        </p:txBody>
      </p:sp>
      <p:grpSp>
        <p:nvGrpSpPr>
          <p:cNvPr id="4" name="Group 9"/>
          <p:cNvGrpSpPr>
            <a:grpSpLocks noChangeAspect="1"/>
          </p:cNvGrpSpPr>
          <p:nvPr/>
        </p:nvGrpSpPr>
        <p:grpSpPr>
          <a:xfrm rot="16200000">
            <a:off x="-630596" y="2341266"/>
            <a:ext cx="2819402" cy="575389"/>
            <a:chOff x="0" y="5042142"/>
            <a:chExt cx="8409228" cy="1815858"/>
          </a:xfrm>
        </p:grpSpPr>
        <p:pic>
          <p:nvPicPr>
            <p:cNvPr id="11" name="Picture 6" descr="G:\Departments\EN\Groups\MME\MM\Metallurgy\MEB-Sigma\MAichele\EDMS--1096980--TD18_post-mortem_SEM_observation\TD18 KEK-SLAC Part H\TD18-PartH-Cell5--004.tif"/>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5058000"/>
              <a:ext cx="2400000" cy="1800000"/>
            </a:xfrm>
            <a:prstGeom prst="rect">
              <a:avLst/>
            </a:prstGeom>
            <a:noFill/>
          </p:spPr>
        </p:pic>
        <p:pic>
          <p:nvPicPr>
            <p:cNvPr id="12" name="Picture 7" descr="G:\Departments\EN\Groups\MME\MM\Metallurgy\MEB-Sigma\MAichele\EDMS--1096980--TD18_post-mortem_SEM_observation\TD18 KEK-SLAC Part H\TD18-PartH-Cell5--001.tif"/>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009228" y="5042142"/>
              <a:ext cx="2400000" cy="1800000"/>
            </a:xfrm>
            <a:prstGeom prst="rect">
              <a:avLst/>
            </a:prstGeom>
            <a:noFill/>
          </p:spPr>
        </p:pic>
        <p:pic>
          <p:nvPicPr>
            <p:cNvPr id="13" name="Picture 8" descr="G:\Departments\EN\Groups\MME\MM\Metallurgy\MEB-Sigma\MAichele\EDMS--1096980--TD18_post-mortem_SEM_observation\TD18 KEK-SLAC Part H\TD18-PartH-Cell5--002.tif"/>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657600" y="5058000"/>
              <a:ext cx="2400000" cy="1800000"/>
            </a:xfrm>
            <a:prstGeom prst="rect">
              <a:avLst/>
            </a:prstGeom>
            <a:noFill/>
          </p:spPr>
        </p:pic>
        <p:pic>
          <p:nvPicPr>
            <p:cNvPr id="14" name="Picture 9" descr="G:\Departments\EN\Groups\MME\MM\Metallurgy\MEB-Sigma\MAichele\EDMS--1096980--TD18_post-mortem_SEM_observation\TD18 KEK-SLAC Part H\TD18-PartH-Cell5--003.tif"/>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323975" y="5058000"/>
              <a:ext cx="2400000" cy="1800000"/>
            </a:xfrm>
            <a:prstGeom prst="rect">
              <a:avLst/>
            </a:prstGeom>
            <a:noFill/>
          </p:spPr>
        </p:pic>
      </p:grpSp>
      <p:sp>
        <p:nvSpPr>
          <p:cNvPr id="15" name="TextBox 14"/>
          <p:cNvSpPr txBox="1"/>
          <p:nvPr/>
        </p:nvSpPr>
        <p:spPr>
          <a:xfrm>
            <a:off x="612714" y="914400"/>
            <a:ext cx="301686" cy="369332"/>
          </a:xfrm>
          <a:prstGeom prst="rect">
            <a:avLst/>
          </a:prstGeom>
          <a:noFill/>
        </p:spPr>
        <p:txBody>
          <a:bodyPr wrap="none" rtlCol="0">
            <a:spAutoFit/>
          </a:bodyPr>
          <a:lstStyle/>
          <a:p>
            <a:pPr defTabSz="914400"/>
            <a:r>
              <a:rPr lang="en-GB" dirty="0" smtClean="0">
                <a:solidFill>
                  <a:prstClr val="black"/>
                </a:solidFill>
              </a:rPr>
              <a:t>5</a:t>
            </a:r>
            <a:endParaRPr lang="en-GB" dirty="0">
              <a:solidFill>
                <a:prstClr val="black"/>
              </a:solidFill>
            </a:endParaRPr>
          </a:p>
        </p:txBody>
      </p:sp>
      <p:grpSp>
        <p:nvGrpSpPr>
          <p:cNvPr id="10" name="Group 15"/>
          <p:cNvGrpSpPr>
            <a:grpSpLocks noChangeAspect="1"/>
          </p:cNvGrpSpPr>
          <p:nvPr/>
        </p:nvGrpSpPr>
        <p:grpSpPr>
          <a:xfrm rot="16200000">
            <a:off x="-128111" y="2310409"/>
            <a:ext cx="2819398" cy="637223"/>
            <a:chOff x="909114" y="512256"/>
            <a:chExt cx="8104428" cy="1831716"/>
          </a:xfrm>
        </p:grpSpPr>
        <p:pic>
          <p:nvPicPr>
            <p:cNvPr id="17" name="Picture 2" descr="G:\Departments\EN\Groups\MME\MM\Metallurgy\MEB-Sigma\MAichele\EDMS--1096980--TD18_post-mortem_SEM_observation\TD18 KEK-SLAC Part H\TD18-PartH-Cell6--004.tif"/>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09114" y="543972"/>
              <a:ext cx="2400000" cy="1800000"/>
            </a:xfrm>
            <a:prstGeom prst="rect">
              <a:avLst/>
            </a:prstGeom>
            <a:noFill/>
          </p:spPr>
        </p:pic>
        <p:pic>
          <p:nvPicPr>
            <p:cNvPr id="18" name="Picture 3" descr="G:\Departments\EN\Groups\MME\MM\Metallurgy\MEB-Sigma\MAichele\EDMS--1096980--TD18_post-mortem_SEM_observation\TD18 KEK-SLAC Part H\TD18-PartH-Cell6--001.tif"/>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613542" y="512256"/>
              <a:ext cx="2400000" cy="1800000"/>
            </a:xfrm>
            <a:prstGeom prst="rect">
              <a:avLst/>
            </a:prstGeom>
            <a:noFill/>
          </p:spPr>
        </p:pic>
        <p:pic>
          <p:nvPicPr>
            <p:cNvPr id="19" name="Picture 4" descr="G:\Departments\EN\Groups\MME\MM\Metallurgy\MEB-Sigma\MAichele\EDMS--1096980--TD18_post-mortem_SEM_observation\TD18 KEK-SLAC Part H\TD18-PartH-Cell6--002.tif"/>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713828" y="522828"/>
              <a:ext cx="2400000" cy="1800000"/>
            </a:xfrm>
            <a:prstGeom prst="rect">
              <a:avLst/>
            </a:prstGeom>
            <a:noFill/>
          </p:spPr>
        </p:pic>
        <p:pic>
          <p:nvPicPr>
            <p:cNvPr id="20" name="Picture 5" descr="G:\Departments\EN\Groups\MME\MM\Metallurgy\MEB-Sigma\MAichele\EDMS--1096980--TD18_post-mortem_SEM_observation\TD18 KEK-SLAC Part H\TD18-PartH-Cell6--003.tif"/>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362200" y="533400"/>
              <a:ext cx="2400000" cy="1800000"/>
            </a:xfrm>
            <a:prstGeom prst="rect">
              <a:avLst/>
            </a:prstGeom>
            <a:noFill/>
          </p:spPr>
        </p:pic>
      </p:grpSp>
      <p:sp>
        <p:nvSpPr>
          <p:cNvPr id="21" name="TextBox 20"/>
          <p:cNvSpPr txBox="1"/>
          <p:nvPr/>
        </p:nvSpPr>
        <p:spPr>
          <a:xfrm>
            <a:off x="1069914" y="914400"/>
            <a:ext cx="301686" cy="369332"/>
          </a:xfrm>
          <a:prstGeom prst="rect">
            <a:avLst/>
          </a:prstGeom>
          <a:noFill/>
        </p:spPr>
        <p:txBody>
          <a:bodyPr wrap="none" rtlCol="0">
            <a:spAutoFit/>
          </a:bodyPr>
          <a:lstStyle/>
          <a:p>
            <a:pPr defTabSz="914400"/>
            <a:r>
              <a:rPr lang="en-GB" dirty="0" smtClean="0">
                <a:solidFill>
                  <a:prstClr val="black"/>
                </a:solidFill>
              </a:rPr>
              <a:t>6</a:t>
            </a:r>
            <a:endParaRPr lang="en-GB" dirty="0">
              <a:solidFill>
                <a:prstClr val="black"/>
              </a:solidFill>
            </a:endParaRPr>
          </a:p>
        </p:txBody>
      </p:sp>
      <p:grpSp>
        <p:nvGrpSpPr>
          <p:cNvPr id="16" name="Group 21"/>
          <p:cNvGrpSpPr>
            <a:grpSpLocks noChangeAspect="1"/>
          </p:cNvGrpSpPr>
          <p:nvPr/>
        </p:nvGrpSpPr>
        <p:grpSpPr>
          <a:xfrm rot="16200000">
            <a:off x="338482" y="2319685"/>
            <a:ext cx="2819402" cy="618432"/>
            <a:chOff x="1364285" y="3026055"/>
            <a:chExt cx="8372860" cy="1836575"/>
          </a:xfrm>
        </p:grpSpPr>
        <p:pic>
          <p:nvPicPr>
            <p:cNvPr id="23" name="Picture 6" descr="G:\Departments\EN\Groups\MME\MM\Metallurgy\MEB-Sigma\MAichele\EDMS--1096980--TD18_post-mortem_SEM_observation\TD18 KEK-SLAC Part H\TD18-PartH-Cell7--004.tif"/>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1364285" y="3062630"/>
              <a:ext cx="2400000" cy="1800000"/>
            </a:xfrm>
            <a:prstGeom prst="rect">
              <a:avLst/>
            </a:prstGeom>
            <a:noFill/>
          </p:spPr>
        </p:pic>
        <p:pic>
          <p:nvPicPr>
            <p:cNvPr id="24" name="Picture 7" descr="G:\Departments\EN\Groups\MME\MM\Metallurgy\MEB-Sigma\MAichele\EDMS--1096980--TD18_post-mortem_SEM_observation\TD18 KEK-SLAC Part H\TD18-PartH-Cell7--001.tif"/>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7337145" y="3026055"/>
              <a:ext cx="2400000" cy="1800000"/>
            </a:xfrm>
            <a:prstGeom prst="rect">
              <a:avLst/>
            </a:prstGeom>
            <a:noFill/>
          </p:spPr>
        </p:pic>
        <p:pic>
          <p:nvPicPr>
            <p:cNvPr id="25" name="Picture 8" descr="G:\Departments\EN\Groups\MME\MM\Metallurgy\MEB-Sigma\MAichele\EDMS--1096980--TD18_post-mortem_SEM_observation\TD18 KEK-SLAC Part H\TD18-PartH-Cell7--002.tif"/>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5257800" y="3033370"/>
              <a:ext cx="2400000" cy="1800000"/>
            </a:xfrm>
            <a:prstGeom prst="rect">
              <a:avLst/>
            </a:prstGeom>
            <a:noFill/>
          </p:spPr>
        </p:pic>
        <p:pic>
          <p:nvPicPr>
            <p:cNvPr id="26" name="Picture 9" descr="G:\Departments\EN\Groups\MME\MM\Metallurgy\MEB-Sigma\MAichele\EDMS--1096980--TD18_post-mortem_SEM_observation\TD18 KEK-SLAC Part H\TD18-PartH-Cell7--003.tif"/>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2971800" y="3048000"/>
              <a:ext cx="2400000" cy="1800000"/>
            </a:xfrm>
            <a:prstGeom prst="rect">
              <a:avLst/>
            </a:prstGeom>
            <a:noFill/>
          </p:spPr>
        </p:pic>
      </p:grpSp>
      <p:sp>
        <p:nvSpPr>
          <p:cNvPr id="27" name="TextBox 26"/>
          <p:cNvSpPr txBox="1"/>
          <p:nvPr/>
        </p:nvSpPr>
        <p:spPr>
          <a:xfrm>
            <a:off x="1527114" y="914400"/>
            <a:ext cx="301686" cy="369332"/>
          </a:xfrm>
          <a:prstGeom prst="rect">
            <a:avLst/>
          </a:prstGeom>
          <a:noFill/>
        </p:spPr>
        <p:txBody>
          <a:bodyPr wrap="none" rtlCol="0">
            <a:spAutoFit/>
          </a:bodyPr>
          <a:lstStyle/>
          <a:p>
            <a:pPr defTabSz="914400"/>
            <a:r>
              <a:rPr lang="en-GB" dirty="0" smtClean="0">
                <a:solidFill>
                  <a:prstClr val="black"/>
                </a:solidFill>
              </a:rPr>
              <a:t>7</a:t>
            </a:r>
            <a:endParaRPr lang="en-GB" dirty="0">
              <a:solidFill>
                <a:prstClr val="black"/>
              </a:solidFill>
            </a:endParaRPr>
          </a:p>
        </p:txBody>
      </p:sp>
      <p:grpSp>
        <p:nvGrpSpPr>
          <p:cNvPr id="22" name="Group 27"/>
          <p:cNvGrpSpPr>
            <a:grpSpLocks noChangeAspect="1"/>
          </p:cNvGrpSpPr>
          <p:nvPr/>
        </p:nvGrpSpPr>
        <p:grpSpPr>
          <a:xfrm rot="16200000">
            <a:off x="857717" y="2305579"/>
            <a:ext cx="2819402" cy="646763"/>
            <a:chOff x="1828800" y="1724768"/>
            <a:chExt cx="7997728" cy="1834656"/>
          </a:xfrm>
        </p:grpSpPr>
        <p:pic>
          <p:nvPicPr>
            <p:cNvPr id="29" name="Picture 2" descr="G:\Departments\EN\Groups\MME\MM\Metallurgy\MEB-Sigma\MAichele\EDMS--1096980--TD18_post-mortem_SEM_observation\TD18 KEK-SLAC Part H\TD18-PartH-Cell8--004.tif"/>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828800" y="1759424"/>
              <a:ext cx="2400000" cy="1800000"/>
            </a:xfrm>
            <a:prstGeom prst="rect">
              <a:avLst/>
            </a:prstGeom>
            <a:noFill/>
          </p:spPr>
        </p:pic>
        <p:pic>
          <p:nvPicPr>
            <p:cNvPr id="30" name="Picture 3" descr="G:\Departments\EN\Groups\MME\MM\Metallurgy\MEB-Sigma\MAichele\EDMS--1096980--TD18_post-mortem_SEM_observation\TD18 KEK-SLAC Part H\TD18-PartH-Cell8--001.tif"/>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7426528" y="1724768"/>
              <a:ext cx="2400000" cy="1800000"/>
            </a:xfrm>
            <a:prstGeom prst="rect">
              <a:avLst/>
            </a:prstGeom>
            <a:noFill/>
          </p:spPr>
        </p:pic>
        <p:pic>
          <p:nvPicPr>
            <p:cNvPr id="31" name="Picture 4" descr="G:\Departments\EN\Groups\MME\MM\Metallurgy\MEB-Sigma\MAichele\EDMS--1096980--TD18_post-mortem_SEM_observation\TD18 KEK-SLAC Part H\TD18-PartH-Cell8--002.tif"/>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5029200" y="1745776"/>
              <a:ext cx="2400000" cy="1800000"/>
            </a:xfrm>
            <a:prstGeom prst="rect">
              <a:avLst/>
            </a:prstGeom>
            <a:noFill/>
          </p:spPr>
        </p:pic>
        <p:pic>
          <p:nvPicPr>
            <p:cNvPr id="32" name="Picture 5" descr="G:\Departments\EN\Groups\MME\MM\Metallurgy\MEB-Sigma\MAichele\EDMS--1096980--TD18_post-mortem_SEM_observation\TD18 KEK-SLAC Part H\TD18-PartH-Cell8--003.tif"/>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2743200" y="1752600"/>
              <a:ext cx="2400000" cy="1800000"/>
            </a:xfrm>
            <a:prstGeom prst="rect">
              <a:avLst/>
            </a:prstGeom>
            <a:noFill/>
          </p:spPr>
        </p:pic>
      </p:grpSp>
      <p:sp>
        <p:nvSpPr>
          <p:cNvPr id="33" name="TextBox 32"/>
          <p:cNvSpPr txBox="1"/>
          <p:nvPr/>
        </p:nvSpPr>
        <p:spPr>
          <a:xfrm>
            <a:off x="1984314" y="914400"/>
            <a:ext cx="301686" cy="369332"/>
          </a:xfrm>
          <a:prstGeom prst="rect">
            <a:avLst/>
          </a:prstGeom>
          <a:noFill/>
        </p:spPr>
        <p:txBody>
          <a:bodyPr wrap="none" rtlCol="0">
            <a:spAutoFit/>
          </a:bodyPr>
          <a:lstStyle/>
          <a:p>
            <a:pPr defTabSz="914400"/>
            <a:r>
              <a:rPr lang="en-GB" dirty="0" smtClean="0">
                <a:solidFill>
                  <a:prstClr val="black"/>
                </a:solidFill>
              </a:rPr>
              <a:t>8</a:t>
            </a:r>
            <a:endParaRPr lang="en-GB" dirty="0">
              <a:solidFill>
                <a:prstClr val="black"/>
              </a:solidFill>
            </a:endParaRPr>
          </a:p>
        </p:txBody>
      </p:sp>
      <p:grpSp>
        <p:nvGrpSpPr>
          <p:cNvPr id="28" name="Group 33"/>
          <p:cNvGrpSpPr>
            <a:grpSpLocks noChangeAspect="1"/>
          </p:cNvGrpSpPr>
          <p:nvPr/>
        </p:nvGrpSpPr>
        <p:grpSpPr>
          <a:xfrm rot="16200000">
            <a:off x="1407616" y="2322076"/>
            <a:ext cx="2819398" cy="613769"/>
            <a:chOff x="0" y="5043711"/>
            <a:chExt cx="8334074" cy="1814289"/>
          </a:xfrm>
        </p:grpSpPr>
        <p:pic>
          <p:nvPicPr>
            <p:cNvPr id="35" name="Picture 6" descr="G:\Departments\EN\Groups\MME\MM\Metallurgy\MEB-Sigma\MAichele\EDMS--1096980--TD18_post-mortem_SEM_observation\TD18 KEK-SLAC Part H\TD18-PartH-Cell9--004.tif"/>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0" y="5058000"/>
              <a:ext cx="2400000" cy="1800000"/>
            </a:xfrm>
            <a:prstGeom prst="rect">
              <a:avLst/>
            </a:prstGeom>
            <a:noFill/>
          </p:spPr>
        </p:pic>
        <p:pic>
          <p:nvPicPr>
            <p:cNvPr id="36" name="Picture 7" descr="G:\Departments\EN\Groups\MME\MM\Metallurgy\MEB-Sigma\MAichele\EDMS--1096980--TD18_post-mortem_SEM_observation\TD18 KEK-SLAC Part H\TD18-PartH-Cell9--001.tif"/>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5934074" y="5048474"/>
              <a:ext cx="2400000" cy="1800000"/>
            </a:xfrm>
            <a:prstGeom prst="rect">
              <a:avLst/>
            </a:prstGeom>
            <a:noFill/>
          </p:spPr>
        </p:pic>
        <p:pic>
          <p:nvPicPr>
            <p:cNvPr id="37" name="Picture 8" descr="G:\Departments\EN\Groups\MME\MM\Metallurgy\MEB-Sigma\MAichele\EDMS--1096980--TD18_post-mortem_SEM_observation\TD18 KEK-SLAC Part H\TD18-PartH-Cell9--002.tif"/>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4114800" y="5043711"/>
              <a:ext cx="2400000" cy="1800000"/>
            </a:xfrm>
            <a:prstGeom prst="rect">
              <a:avLst/>
            </a:prstGeom>
            <a:noFill/>
          </p:spPr>
        </p:pic>
        <p:pic>
          <p:nvPicPr>
            <p:cNvPr id="38" name="Picture 9" descr="G:\Departments\EN\Groups\MME\MM\Metallurgy\MEB-Sigma\MAichele\EDMS--1096980--TD18_post-mortem_SEM_observation\TD18 KEK-SLAC Part H\TD18-PartH-Cell9--003.tif"/>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1752600" y="5058000"/>
              <a:ext cx="2400000" cy="1800000"/>
            </a:xfrm>
            <a:prstGeom prst="rect">
              <a:avLst/>
            </a:prstGeom>
            <a:noFill/>
          </p:spPr>
        </p:pic>
      </p:grpSp>
      <p:sp>
        <p:nvSpPr>
          <p:cNvPr id="39" name="TextBox 38"/>
          <p:cNvSpPr txBox="1"/>
          <p:nvPr/>
        </p:nvSpPr>
        <p:spPr>
          <a:xfrm>
            <a:off x="2593914" y="914400"/>
            <a:ext cx="301686" cy="369332"/>
          </a:xfrm>
          <a:prstGeom prst="rect">
            <a:avLst/>
          </a:prstGeom>
          <a:noFill/>
        </p:spPr>
        <p:txBody>
          <a:bodyPr wrap="none" rtlCol="0">
            <a:spAutoFit/>
          </a:bodyPr>
          <a:lstStyle/>
          <a:p>
            <a:pPr defTabSz="914400"/>
            <a:r>
              <a:rPr lang="en-GB" dirty="0" smtClean="0">
                <a:solidFill>
                  <a:prstClr val="black"/>
                </a:solidFill>
              </a:rPr>
              <a:t>9</a:t>
            </a:r>
            <a:endParaRPr lang="en-GB" dirty="0">
              <a:solidFill>
                <a:prstClr val="black"/>
              </a:solidFill>
            </a:endParaRPr>
          </a:p>
        </p:txBody>
      </p:sp>
      <p:grpSp>
        <p:nvGrpSpPr>
          <p:cNvPr id="34" name="Group 39"/>
          <p:cNvGrpSpPr>
            <a:grpSpLocks noChangeAspect="1"/>
          </p:cNvGrpSpPr>
          <p:nvPr/>
        </p:nvGrpSpPr>
        <p:grpSpPr>
          <a:xfrm rot="16200000">
            <a:off x="1931438" y="2312438"/>
            <a:ext cx="2819398" cy="632926"/>
            <a:chOff x="1371600" y="2047068"/>
            <a:chExt cx="6758898" cy="1810332"/>
          </a:xfrm>
        </p:grpSpPr>
        <p:pic>
          <p:nvPicPr>
            <p:cNvPr id="41" name="Picture 2" descr="G:\Departments\EN\Groups\MME\MM\Metallurgy\MEB-Sigma\MAichele\EDMS--1096980--TD18_post-mortem_SEM_observation\TD18 KEK-SLAC Part G\TD18-PartG-Cell10--004.tif"/>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3972732" y="2057400"/>
              <a:ext cx="2400000" cy="1800000"/>
            </a:xfrm>
            <a:prstGeom prst="rect">
              <a:avLst/>
            </a:prstGeom>
            <a:noFill/>
          </p:spPr>
        </p:pic>
        <p:pic>
          <p:nvPicPr>
            <p:cNvPr id="42" name="Picture 3" descr="G:\Departments\EN\Groups\MME\MM\Metallurgy\MEB-Sigma\MAichele\EDMS--1096980--TD18_post-mortem_SEM_observation\TD18 KEK-SLAC Part G\TD18-PartG-Cell10--001.tif"/>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1371600" y="2057400"/>
              <a:ext cx="2400000" cy="1800000"/>
            </a:xfrm>
            <a:prstGeom prst="rect">
              <a:avLst/>
            </a:prstGeom>
            <a:noFill/>
          </p:spPr>
        </p:pic>
        <p:pic>
          <p:nvPicPr>
            <p:cNvPr id="43" name="Picture 4" descr="G:\Departments\EN\Groups\MME\MM\Metallurgy\MEB-Sigma\MAichele\EDMS--1096980--TD18_post-mortem_SEM_observation\TD18 KEK-SLAC Part G\TD18-PartG-Cell10--002.tif"/>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2814234" y="2047068"/>
              <a:ext cx="2400000" cy="1800000"/>
            </a:xfrm>
            <a:prstGeom prst="rect">
              <a:avLst/>
            </a:prstGeom>
            <a:noFill/>
          </p:spPr>
        </p:pic>
        <p:pic>
          <p:nvPicPr>
            <p:cNvPr id="44" name="Picture 5" descr="G:\Departments\EN\Groups\MME\MM\Metallurgy\MEB-Sigma\MAichele\EDMS--1096980--TD18_post-mortem_SEM_observation\TD18 KEK-SLAC Part G\TD18-PartG-Cell10--003.tif"/>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5730498" y="2052234"/>
              <a:ext cx="2400000" cy="1800000"/>
            </a:xfrm>
            <a:prstGeom prst="rect">
              <a:avLst/>
            </a:prstGeom>
            <a:noFill/>
          </p:spPr>
        </p:pic>
      </p:grpSp>
      <p:sp>
        <p:nvSpPr>
          <p:cNvPr id="45" name="TextBox 44"/>
          <p:cNvSpPr txBox="1"/>
          <p:nvPr/>
        </p:nvSpPr>
        <p:spPr>
          <a:xfrm>
            <a:off x="2980702" y="914400"/>
            <a:ext cx="524503" cy="369332"/>
          </a:xfrm>
          <a:prstGeom prst="rect">
            <a:avLst/>
          </a:prstGeom>
          <a:noFill/>
        </p:spPr>
        <p:txBody>
          <a:bodyPr wrap="none" rtlCol="0">
            <a:spAutoFit/>
          </a:bodyPr>
          <a:lstStyle/>
          <a:p>
            <a:pPr defTabSz="914400"/>
            <a:r>
              <a:rPr lang="en-GB" dirty="0" smtClean="0">
                <a:solidFill>
                  <a:prstClr val="black"/>
                </a:solidFill>
              </a:rPr>
              <a:t>  10</a:t>
            </a:r>
            <a:endParaRPr lang="en-GB" dirty="0">
              <a:solidFill>
                <a:prstClr val="black"/>
              </a:solidFill>
            </a:endParaRPr>
          </a:p>
        </p:txBody>
      </p:sp>
      <p:grpSp>
        <p:nvGrpSpPr>
          <p:cNvPr id="40" name="Group 45"/>
          <p:cNvGrpSpPr>
            <a:grpSpLocks noChangeAspect="1"/>
          </p:cNvGrpSpPr>
          <p:nvPr/>
        </p:nvGrpSpPr>
        <p:grpSpPr>
          <a:xfrm rot="16200000">
            <a:off x="2513370" y="2284831"/>
            <a:ext cx="2819400" cy="688258"/>
            <a:chOff x="838200" y="4922936"/>
            <a:chExt cx="7496732" cy="1830064"/>
          </a:xfrm>
        </p:grpSpPr>
        <p:pic>
          <p:nvPicPr>
            <p:cNvPr id="47" name="Picture 6" descr="G:\Departments\EN\Groups\MME\MM\Metallurgy\MEB-Sigma\MAichele\EDMS--1096980--TD18_post-mortem_SEM_observation\TD18 KEK-SLAC Part G\TD18-PartG-Cell11--004.tif"/>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838200" y="4953000"/>
              <a:ext cx="2400000" cy="1800000"/>
            </a:xfrm>
            <a:prstGeom prst="rect">
              <a:avLst/>
            </a:prstGeom>
            <a:noFill/>
          </p:spPr>
        </p:pic>
        <p:pic>
          <p:nvPicPr>
            <p:cNvPr id="48" name="Picture 7" descr="G:\Departments\EN\Groups\MME\MM\Metallurgy\MEB-Sigma\MAichele\EDMS--1096980--TD18_post-mortem_SEM_observation\TD18 KEK-SLAC Part G\TD18-PartG-Cell11--001.tif"/>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5934932" y="4922936"/>
              <a:ext cx="2400000" cy="1800000"/>
            </a:xfrm>
            <a:prstGeom prst="rect">
              <a:avLst/>
            </a:prstGeom>
            <a:noFill/>
          </p:spPr>
        </p:pic>
        <p:pic>
          <p:nvPicPr>
            <p:cNvPr id="49" name="Picture 8" descr="G:\Departments\EN\Groups\MME\MM\Metallurgy\MEB-Sigma\MAichele\EDMS--1096980--TD18_post-mortem_SEM_observation\TD18 KEK-SLAC Part G\TD18-PartG-Cell11--002.tif"/>
            <p:cNvPicPr>
              <a:picLocks noChangeAspect="1" noChangeArrowheads="1"/>
            </p:cNvPicPr>
            <p:nvPr/>
          </p:nvPicPr>
          <p:blipFill>
            <a:blip r:embed="rId33" cstate="screen">
              <a:extLst>
                <a:ext uri="{28A0092B-C50C-407E-A947-70E740481C1C}">
                  <a14:useLocalDpi xmlns:a14="http://schemas.microsoft.com/office/drawing/2010/main"/>
                </a:ext>
              </a:extLst>
            </a:blip>
            <a:srcRect/>
            <a:stretch>
              <a:fillRect/>
            </a:stretch>
          </p:blipFill>
          <p:spPr bwMode="auto">
            <a:xfrm>
              <a:off x="3962400" y="4935664"/>
              <a:ext cx="2400000" cy="1800000"/>
            </a:xfrm>
            <a:prstGeom prst="rect">
              <a:avLst/>
            </a:prstGeom>
            <a:noFill/>
          </p:spPr>
        </p:pic>
        <p:pic>
          <p:nvPicPr>
            <p:cNvPr id="50" name="Picture 9" descr="G:\Departments\EN\Groups\MME\MM\Metallurgy\MEB-Sigma\MAichele\EDMS--1096980--TD18_post-mortem_SEM_observation\TD18 KEK-SLAC Part G\TD18-PartG-Cell11--003.tif"/>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2188130" y="4944332"/>
              <a:ext cx="2400000" cy="1800000"/>
            </a:xfrm>
            <a:prstGeom prst="rect">
              <a:avLst/>
            </a:prstGeom>
            <a:noFill/>
          </p:spPr>
        </p:pic>
      </p:grpSp>
      <p:sp>
        <p:nvSpPr>
          <p:cNvPr id="51" name="TextBox 50"/>
          <p:cNvSpPr txBox="1"/>
          <p:nvPr/>
        </p:nvSpPr>
        <p:spPr>
          <a:xfrm>
            <a:off x="3514102" y="914400"/>
            <a:ext cx="524503" cy="369332"/>
          </a:xfrm>
          <a:prstGeom prst="rect">
            <a:avLst/>
          </a:prstGeom>
          <a:noFill/>
        </p:spPr>
        <p:txBody>
          <a:bodyPr wrap="none" rtlCol="0">
            <a:spAutoFit/>
          </a:bodyPr>
          <a:lstStyle/>
          <a:p>
            <a:pPr defTabSz="914400"/>
            <a:r>
              <a:rPr lang="en-GB" dirty="0" smtClean="0">
                <a:solidFill>
                  <a:prstClr val="black"/>
                </a:solidFill>
              </a:rPr>
              <a:t>  11</a:t>
            </a:r>
            <a:endParaRPr lang="en-GB" dirty="0">
              <a:solidFill>
                <a:prstClr val="black"/>
              </a:solidFill>
            </a:endParaRPr>
          </a:p>
        </p:txBody>
      </p:sp>
      <p:grpSp>
        <p:nvGrpSpPr>
          <p:cNvPr id="46" name="Group 51"/>
          <p:cNvGrpSpPr/>
          <p:nvPr/>
        </p:nvGrpSpPr>
        <p:grpSpPr>
          <a:xfrm rot="16200000">
            <a:off x="3124199" y="2286119"/>
            <a:ext cx="2819400" cy="685801"/>
            <a:chOff x="833673" y="358365"/>
            <a:chExt cx="7052727" cy="1822635"/>
          </a:xfrm>
        </p:grpSpPr>
        <p:pic>
          <p:nvPicPr>
            <p:cNvPr id="53" name="Picture 2" descr="G:\Departments\EN\Groups\MME\MM\Metallurgy\MEB-Sigma\MAichele\EDMS--1096980--TD18_post-mortem_SEM_observation\TD18 KEK-SLAC Part G\TD18-PartG-Cell12--004.tif"/>
            <p:cNvPicPr>
              <a:picLocks noChangeAspect="1" noChangeArrowheads="1"/>
            </p:cNvPicPr>
            <p:nvPr/>
          </p:nvPicPr>
          <p:blipFill>
            <a:blip r:embed="rId35" cstate="screen">
              <a:extLst>
                <a:ext uri="{28A0092B-C50C-407E-A947-70E740481C1C}">
                  <a14:useLocalDpi xmlns:a14="http://schemas.microsoft.com/office/drawing/2010/main"/>
                </a:ext>
              </a:extLst>
            </a:blip>
            <a:srcRect/>
            <a:stretch>
              <a:fillRect/>
            </a:stretch>
          </p:blipFill>
          <p:spPr bwMode="auto">
            <a:xfrm>
              <a:off x="833673" y="381000"/>
              <a:ext cx="2400000" cy="1800000"/>
            </a:xfrm>
            <a:prstGeom prst="rect">
              <a:avLst/>
            </a:prstGeom>
            <a:noFill/>
          </p:spPr>
        </p:pic>
        <p:pic>
          <p:nvPicPr>
            <p:cNvPr id="54" name="Picture 3" descr="G:\Departments\EN\Groups\MME\MM\Metallurgy\MEB-Sigma\MAichele\EDMS--1096980--TD18_post-mortem_SEM_observation\TD18 KEK-SLAC Part G\TD18-PartG-Cell12--001.tif"/>
            <p:cNvPicPr>
              <a:picLocks noChangeAspect="1" noChangeArrowheads="1"/>
            </p:cNvPicPr>
            <p:nvPr/>
          </p:nvPicPr>
          <p:blipFill>
            <a:blip r:embed="rId36" cstate="screen">
              <a:extLst>
                <a:ext uri="{28A0092B-C50C-407E-A947-70E740481C1C}">
                  <a14:useLocalDpi xmlns:a14="http://schemas.microsoft.com/office/drawing/2010/main"/>
                </a:ext>
              </a:extLst>
            </a:blip>
            <a:srcRect/>
            <a:stretch>
              <a:fillRect/>
            </a:stretch>
          </p:blipFill>
          <p:spPr bwMode="auto">
            <a:xfrm>
              <a:off x="5486400" y="358365"/>
              <a:ext cx="2400000" cy="1800000"/>
            </a:xfrm>
            <a:prstGeom prst="rect">
              <a:avLst/>
            </a:prstGeom>
            <a:noFill/>
          </p:spPr>
        </p:pic>
        <p:pic>
          <p:nvPicPr>
            <p:cNvPr id="55" name="Picture 4" descr="G:\Departments\EN\Groups\MME\MM\Metallurgy\MEB-Sigma\MAichele\EDMS--1096980--TD18_post-mortem_SEM_observation\TD18 KEK-SLAC Part G\TD18-PartG-Cell12--002.tif"/>
            <p:cNvPicPr>
              <a:picLocks noChangeAspect="1" noChangeArrowheads="1"/>
            </p:cNvPicPr>
            <p:nvPr/>
          </p:nvPicPr>
          <p:blipFill>
            <a:blip r:embed="rId37" cstate="screen">
              <a:extLst>
                <a:ext uri="{28A0092B-C50C-407E-A947-70E740481C1C}">
                  <a14:useLocalDpi xmlns:a14="http://schemas.microsoft.com/office/drawing/2010/main"/>
                </a:ext>
              </a:extLst>
            </a:blip>
            <a:srcRect/>
            <a:stretch>
              <a:fillRect/>
            </a:stretch>
          </p:blipFill>
          <p:spPr bwMode="auto">
            <a:xfrm>
              <a:off x="3581400" y="371946"/>
              <a:ext cx="2400000" cy="1800000"/>
            </a:xfrm>
            <a:prstGeom prst="rect">
              <a:avLst/>
            </a:prstGeom>
            <a:noFill/>
          </p:spPr>
        </p:pic>
        <p:pic>
          <p:nvPicPr>
            <p:cNvPr id="56" name="Picture 5" descr="G:\Departments\EN\Groups\MME\MM\Metallurgy\MEB-Sigma\MAichele\EDMS--1096980--TD18_post-mortem_SEM_observation\TD18 KEK-SLAC Part G\TD18-PartG-Cell12--003.tif"/>
            <p:cNvPicPr>
              <a:picLocks noChangeAspect="1" noChangeArrowheads="1"/>
            </p:cNvPicPr>
            <p:nvPr/>
          </p:nvPicPr>
          <p:blipFill>
            <a:blip r:embed="rId38" cstate="screen">
              <a:extLst>
                <a:ext uri="{28A0092B-C50C-407E-A947-70E740481C1C}">
                  <a14:useLocalDpi xmlns:a14="http://schemas.microsoft.com/office/drawing/2010/main"/>
                </a:ext>
              </a:extLst>
            </a:blip>
            <a:srcRect/>
            <a:stretch>
              <a:fillRect/>
            </a:stretch>
          </p:blipFill>
          <p:spPr bwMode="auto">
            <a:xfrm>
              <a:off x="1676400" y="381000"/>
              <a:ext cx="2400000" cy="1800000"/>
            </a:xfrm>
            <a:prstGeom prst="rect">
              <a:avLst/>
            </a:prstGeom>
            <a:noFill/>
          </p:spPr>
        </p:pic>
      </p:grpSp>
      <p:sp>
        <p:nvSpPr>
          <p:cNvPr id="57" name="TextBox 56"/>
          <p:cNvSpPr txBox="1"/>
          <p:nvPr/>
        </p:nvSpPr>
        <p:spPr>
          <a:xfrm>
            <a:off x="4123702" y="914400"/>
            <a:ext cx="524503" cy="369332"/>
          </a:xfrm>
          <a:prstGeom prst="rect">
            <a:avLst/>
          </a:prstGeom>
          <a:noFill/>
        </p:spPr>
        <p:txBody>
          <a:bodyPr wrap="none" rtlCol="0">
            <a:spAutoFit/>
          </a:bodyPr>
          <a:lstStyle/>
          <a:p>
            <a:pPr defTabSz="914400"/>
            <a:r>
              <a:rPr lang="en-GB" dirty="0" smtClean="0">
                <a:solidFill>
                  <a:prstClr val="black"/>
                </a:solidFill>
              </a:rPr>
              <a:t>  12</a:t>
            </a:r>
            <a:endParaRPr lang="en-GB" dirty="0">
              <a:solidFill>
                <a:prstClr val="black"/>
              </a:solidFill>
            </a:endParaRPr>
          </a:p>
        </p:txBody>
      </p:sp>
      <p:grpSp>
        <p:nvGrpSpPr>
          <p:cNvPr id="52" name="Group 57"/>
          <p:cNvGrpSpPr>
            <a:grpSpLocks noChangeAspect="1"/>
          </p:cNvGrpSpPr>
          <p:nvPr/>
        </p:nvGrpSpPr>
        <p:grpSpPr>
          <a:xfrm rot="16200000">
            <a:off x="3705323" y="2257643"/>
            <a:ext cx="2819398" cy="742755"/>
            <a:chOff x="2161848" y="5036814"/>
            <a:chExt cx="6939780" cy="1828248"/>
          </a:xfrm>
        </p:grpSpPr>
        <p:pic>
          <p:nvPicPr>
            <p:cNvPr id="59" name="Picture 6" descr="G:\Departments\EN\Groups\MME\MM\Metallurgy\MEB-Sigma\MAichele\EDMS--1096980--TD18_post-mortem_SEM_observation\TD18 KEK-SLAC Part G\TD18-PartG-Cell13--004.tif"/>
            <p:cNvPicPr>
              <a:picLocks noChangeAspect="1" noChangeArrowheads="1"/>
            </p:cNvPicPr>
            <p:nvPr/>
          </p:nvPicPr>
          <p:blipFill>
            <a:blip r:embed="rId39" cstate="screen">
              <a:extLst>
                <a:ext uri="{28A0092B-C50C-407E-A947-70E740481C1C}">
                  <a14:useLocalDpi xmlns:a14="http://schemas.microsoft.com/office/drawing/2010/main"/>
                </a:ext>
              </a:extLst>
            </a:blip>
            <a:srcRect/>
            <a:stretch>
              <a:fillRect/>
            </a:stretch>
          </p:blipFill>
          <p:spPr bwMode="auto">
            <a:xfrm>
              <a:off x="2161848" y="5065062"/>
              <a:ext cx="2400000" cy="1800000"/>
            </a:xfrm>
            <a:prstGeom prst="rect">
              <a:avLst/>
            </a:prstGeom>
            <a:noFill/>
          </p:spPr>
        </p:pic>
        <p:pic>
          <p:nvPicPr>
            <p:cNvPr id="60" name="Picture 7" descr="G:\Departments\EN\Groups\MME\MM\Metallurgy\MEB-Sigma\MAichele\EDMS--1096980--TD18_post-mortem_SEM_observation\TD18 KEK-SLAC Part G\TD18-PartG-Cell13--001.tif"/>
            <p:cNvPicPr>
              <a:picLocks noChangeAspect="1" noChangeArrowheads="1"/>
            </p:cNvPicPr>
            <p:nvPr/>
          </p:nvPicPr>
          <p:blipFill>
            <a:blip r:embed="rId40" cstate="screen">
              <a:extLst>
                <a:ext uri="{28A0092B-C50C-407E-A947-70E740481C1C}">
                  <a14:useLocalDpi xmlns:a14="http://schemas.microsoft.com/office/drawing/2010/main"/>
                </a:ext>
              </a:extLst>
            </a:blip>
            <a:srcRect/>
            <a:stretch>
              <a:fillRect/>
            </a:stretch>
          </p:blipFill>
          <p:spPr bwMode="auto">
            <a:xfrm>
              <a:off x="6701628" y="5036814"/>
              <a:ext cx="2400000" cy="1800000"/>
            </a:xfrm>
            <a:prstGeom prst="rect">
              <a:avLst/>
            </a:prstGeom>
            <a:noFill/>
          </p:spPr>
        </p:pic>
        <p:pic>
          <p:nvPicPr>
            <p:cNvPr id="61" name="Picture 8" descr="G:\Departments\EN\Groups\MME\MM\Metallurgy\MEB-Sigma\MAichele\EDMS--1096980--TD18_post-mortem_SEM_observation\TD18 KEK-SLAC Part G\TD18-PartG-Cell13--002.tif"/>
            <p:cNvPicPr>
              <a:picLocks noChangeAspect="1" noChangeArrowheads="1"/>
            </p:cNvPicPr>
            <p:nvPr/>
          </p:nvPicPr>
          <p:blipFill>
            <a:blip r:embed="rId41" cstate="screen">
              <a:extLst>
                <a:ext uri="{28A0092B-C50C-407E-A947-70E740481C1C}">
                  <a14:useLocalDpi xmlns:a14="http://schemas.microsoft.com/office/drawing/2010/main"/>
                </a:ext>
              </a:extLst>
            </a:blip>
            <a:srcRect/>
            <a:stretch>
              <a:fillRect/>
            </a:stretch>
          </p:blipFill>
          <p:spPr bwMode="auto">
            <a:xfrm>
              <a:off x="5015076" y="5047407"/>
              <a:ext cx="2400000" cy="1800000"/>
            </a:xfrm>
            <a:prstGeom prst="rect">
              <a:avLst/>
            </a:prstGeom>
            <a:noFill/>
          </p:spPr>
        </p:pic>
        <p:pic>
          <p:nvPicPr>
            <p:cNvPr id="62" name="Picture 9" descr="G:\Departments\EN\Groups\MME\MM\Metallurgy\MEB-Sigma\MAichele\EDMS--1096980--TD18_post-mortem_SEM_observation\TD18 KEK-SLAC Part G\TD18-PartG-Cell13--003.tif"/>
            <p:cNvPicPr>
              <a:picLocks noChangeAspect="1" noChangeArrowheads="1"/>
            </p:cNvPicPr>
            <p:nvPr/>
          </p:nvPicPr>
          <p:blipFill>
            <a:blip r:embed="rId42" cstate="screen">
              <a:extLst>
                <a:ext uri="{28A0092B-C50C-407E-A947-70E740481C1C}">
                  <a14:useLocalDpi xmlns:a14="http://schemas.microsoft.com/office/drawing/2010/main"/>
                </a:ext>
              </a:extLst>
            </a:blip>
            <a:srcRect/>
            <a:stretch>
              <a:fillRect/>
            </a:stretch>
          </p:blipFill>
          <p:spPr bwMode="auto">
            <a:xfrm>
              <a:off x="3276600" y="5058000"/>
              <a:ext cx="2400000" cy="1800000"/>
            </a:xfrm>
            <a:prstGeom prst="rect">
              <a:avLst/>
            </a:prstGeom>
            <a:noFill/>
          </p:spPr>
        </p:pic>
      </p:grpSp>
      <p:sp>
        <p:nvSpPr>
          <p:cNvPr id="63" name="TextBox 62"/>
          <p:cNvSpPr txBox="1"/>
          <p:nvPr/>
        </p:nvSpPr>
        <p:spPr>
          <a:xfrm>
            <a:off x="4733302" y="914400"/>
            <a:ext cx="524503" cy="369332"/>
          </a:xfrm>
          <a:prstGeom prst="rect">
            <a:avLst/>
          </a:prstGeom>
          <a:noFill/>
        </p:spPr>
        <p:txBody>
          <a:bodyPr wrap="none" rtlCol="0">
            <a:spAutoFit/>
          </a:bodyPr>
          <a:lstStyle/>
          <a:p>
            <a:pPr defTabSz="914400"/>
            <a:r>
              <a:rPr lang="en-GB" dirty="0" smtClean="0">
                <a:solidFill>
                  <a:prstClr val="black"/>
                </a:solidFill>
              </a:rPr>
              <a:t>  13</a:t>
            </a:r>
            <a:endParaRPr lang="en-GB" dirty="0">
              <a:solidFill>
                <a:prstClr val="black"/>
              </a:solidFill>
            </a:endParaRPr>
          </a:p>
        </p:txBody>
      </p:sp>
      <p:grpSp>
        <p:nvGrpSpPr>
          <p:cNvPr id="58" name="Group 63"/>
          <p:cNvGrpSpPr>
            <a:grpSpLocks noChangeAspect="1"/>
          </p:cNvGrpSpPr>
          <p:nvPr/>
        </p:nvGrpSpPr>
        <p:grpSpPr>
          <a:xfrm rot="16200000">
            <a:off x="4322082" y="2264742"/>
            <a:ext cx="2819400" cy="728435"/>
            <a:chOff x="304800" y="2253140"/>
            <a:chExt cx="7094062" cy="1832860"/>
          </a:xfrm>
        </p:grpSpPr>
        <p:pic>
          <p:nvPicPr>
            <p:cNvPr id="65" name="Picture 2" descr="G:\Departments\EN\Groups\MME\MM\Metallurgy\MEB-Sigma\MAichele\EDMS--1096980--TD18_post-mortem_SEM_observation\TD18 KEK-SLAC Part G\TD18-PartG-Cell14--004.tif"/>
            <p:cNvPicPr>
              <a:picLocks noChangeAspect="1" noChangeArrowheads="1"/>
            </p:cNvPicPr>
            <p:nvPr/>
          </p:nvPicPr>
          <p:blipFill>
            <a:blip r:embed="rId43" cstate="screen">
              <a:extLst>
                <a:ext uri="{28A0092B-C50C-407E-A947-70E740481C1C}">
                  <a14:useLocalDpi xmlns:a14="http://schemas.microsoft.com/office/drawing/2010/main"/>
                </a:ext>
              </a:extLst>
            </a:blip>
            <a:srcRect/>
            <a:stretch>
              <a:fillRect/>
            </a:stretch>
          </p:blipFill>
          <p:spPr bwMode="auto">
            <a:xfrm>
              <a:off x="304800" y="2286000"/>
              <a:ext cx="2400000" cy="1800000"/>
            </a:xfrm>
            <a:prstGeom prst="rect">
              <a:avLst/>
            </a:prstGeom>
            <a:noFill/>
          </p:spPr>
        </p:pic>
        <p:pic>
          <p:nvPicPr>
            <p:cNvPr id="66" name="Picture 3" descr="G:\Departments\EN\Groups\MME\MM\Metallurgy\MEB-Sigma\MAichele\EDMS--1096980--TD18_post-mortem_SEM_observation\TD18 KEK-SLAC Part G\TD18-PartG-Cell14--001.tif"/>
            <p:cNvPicPr>
              <a:picLocks noChangeAspect="1" noChangeArrowheads="1"/>
            </p:cNvPicPr>
            <p:nvPr/>
          </p:nvPicPr>
          <p:blipFill>
            <a:blip r:embed="rId44" cstate="screen">
              <a:extLst>
                <a:ext uri="{28A0092B-C50C-407E-A947-70E740481C1C}">
                  <a14:useLocalDpi xmlns:a14="http://schemas.microsoft.com/office/drawing/2010/main"/>
                </a:ext>
              </a:extLst>
            </a:blip>
            <a:srcRect/>
            <a:stretch>
              <a:fillRect/>
            </a:stretch>
          </p:blipFill>
          <p:spPr bwMode="auto">
            <a:xfrm>
              <a:off x="4998862" y="2253140"/>
              <a:ext cx="2400000" cy="1800000"/>
            </a:xfrm>
            <a:prstGeom prst="rect">
              <a:avLst/>
            </a:prstGeom>
            <a:noFill/>
          </p:spPr>
        </p:pic>
        <p:pic>
          <p:nvPicPr>
            <p:cNvPr id="67" name="Picture 4" descr="G:\Departments\EN\Groups\MME\MM\Metallurgy\MEB-Sigma\MAichele\EDMS--1096980--TD18_post-mortem_SEM_observation\TD18 KEK-SLAC Part G\TD18-PartG-Cell14--002.tif"/>
            <p:cNvPicPr>
              <a:picLocks noChangeAspect="1" noChangeArrowheads="1"/>
            </p:cNvPicPr>
            <p:nvPr/>
          </p:nvPicPr>
          <p:blipFill>
            <a:blip r:embed="rId45" cstate="screen">
              <a:extLst>
                <a:ext uri="{28A0092B-C50C-407E-A947-70E740481C1C}">
                  <a14:useLocalDpi xmlns:a14="http://schemas.microsoft.com/office/drawing/2010/main"/>
                </a:ext>
              </a:extLst>
            </a:blip>
            <a:srcRect/>
            <a:stretch>
              <a:fillRect/>
            </a:stretch>
          </p:blipFill>
          <p:spPr bwMode="auto">
            <a:xfrm>
              <a:off x="2971800" y="2268664"/>
              <a:ext cx="2400000" cy="1800000"/>
            </a:xfrm>
            <a:prstGeom prst="rect">
              <a:avLst/>
            </a:prstGeom>
            <a:noFill/>
          </p:spPr>
        </p:pic>
        <p:pic>
          <p:nvPicPr>
            <p:cNvPr id="68" name="Picture 5" descr="G:\Departments\EN\Groups\MME\MM\Metallurgy\MEB-Sigma\MAichele\EDMS--1096980--TD18_post-mortem_SEM_observation\TD18 KEK-SLAC Part G\TD18-PartG-Cell14--003.tif"/>
            <p:cNvPicPr>
              <a:picLocks noChangeAspect="1" noChangeArrowheads="1"/>
            </p:cNvPicPr>
            <p:nvPr/>
          </p:nvPicPr>
          <p:blipFill>
            <a:blip r:embed="rId46" cstate="screen">
              <a:extLst>
                <a:ext uri="{28A0092B-C50C-407E-A947-70E740481C1C}">
                  <a14:useLocalDpi xmlns:a14="http://schemas.microsoft.com/office/drawing/2010/main"/>
                </a:ext>
              </a:extLst>
            </a:blip>
            <a:srcRect/>
            <a:stretch>
              <a:fillRect/>
            </a:stretch>
          </p:blipFill>
          <p:spPr bwMode="auto">
            <a:xfrm>
              <a:off x="1121330" y="2277332"/>
              <a:ext cx="2400000" cy="1800000"/>
            </a:xfrm>
            <a:prstGeom prst="rect">
              <a:avLst/>
            </a:prstGeom>
            <a:noFill/>
          </p:spPr>
        </p:pic>
      </p:grpSp>
      <p:grpSp>
        <p:nvGrpSpPr>
          <p:cNvPr id="64" name="Group 68"/>
          <p:cNvGrpSpPr>
            <a:grpSpLocks noChangeAspect="1"/>
          </p:cNvGrpSpPr>
          <p:nvPr/>
        </p:nvGrpSpPr>
        <p:grpSpPr>
          <a:xfrm rot="16200000">
            <a:off x="4945353" y="2278473"/>
            <a:ext cx="2819400" cy="701093"/>
            <a:chOff x="1828800" y="4714874"/>
            <a:chExt cx="7315200" cy="1819052"/>
          </a:xfrm>
        </p:grpSpPr>
        <p:pic>
          <p:nvPicPr>
            <p:cNvPr id="70" name="Picture 6" descr="G:\Departments\EN\Groups\MME\MM\Metallurgy\MEB-Sigma\MAichele\EDMS--1096980--TD18_post-mortem_SEM_observation\TD18 KEK-SLAC Part G\TD18-PartG-Cell15--004.tif"/>
            <p:cNvPicPr>
              <a:picLocks noChangeAspect="1" noChangeArrowheads="1"/>
            </p:cNvPicPr>
            <p:nvPr/>
          </p:nvPicPr>
          <p:blipFill>
            <a:blip r:embed="rId47" cstate="screen">
              <a:extLst>
                <a:ext uri="{28A0092B-C50C-407E-A947-70E740481C1C}">
                  <a14:useLocalDpi xmlns:a14="http://schemas.microsoft.com/office/drawing/2010/main"/>
                </a:ext>
              </a:extLst>
            </a:blip>
            <a:srcRect/>
            <a:stretch>
              <a:fillRect/>
            </a:stretch>
          </p:blipFill>
          <p:spPr bwMode="auto">
            <a:xfrm>
              <a:off x="1828800" y="4724400"/>
              <a:ext cx="2400000" cy="1800000"/>
            </a:xfrm>
            <a:prstGeom prst="rect">
              <a:avLst/>
            </a:prstGeom>
            <a:noFill/>
          </p:spPr>
        </p:pic>
        <p:pic>
          <p:nvPicPr>
            <p:cNvPr id="71" name="Picture 7" descr="G:\Departments\EN\Groups\MME\MM\Metallurgy\MEB-Sigma\MAichele\EDMS--1096980--TD18_post-mortem_SEM_observation\TD18 KEK-SLAC Part G\TD18-PartG-Cell15--001.tif"/>
            <p:cNvPicPr>
              <a:picLocks noChangeAspect="1" noChangeArrowheads="1"/>
            </p:cNvPicPr>
            <p:nvPr/>
          </p:nvPicPr>
          <p:blipFill>
            <a:blip r:embed="rId48" cstate="screen">
              <a:extLst>
                <a:ext uri="{28A0092B-C50C-407E-A947-70E740481C1C}">
                  <a14:useLocalDpi xmlns:a14="http://schemas.microsoft.com/office/drawing/2010/main"/>
                </a:ext>
              </a:extLst>
            </a:blip>
            <a:srcRect/>
            <a:stretch>
              <a:fillRect/>
            </a:stretch>
          </p:blipFill>
          <p:spPr bwMode="auto">
            <a:xfrm>
              <a:off x="6744000" y="4724400"/>
              <a:ext cx="2400000" cy="1800000"/>
            </a:xfrm>
            <a:prstGeom prst="rect">
              <a:avLst/>
            </a:prstGeom>
            <a:noFill/>
          </p:spPr>
        </p:pic>
        <p:pic>
          <p:nvPicPr>
            <p:cNvPr id="72" name="Picture 8" descr="G:\Departments\EN\Groups\MME\MM\Metallurgy\MEB-Sigma\MAichele\EDMS--1096980--TD18_post-mortem_SEM_observation\TD18 KEK-SLAC Part G\TD18-PartG-Cell15--002.tif"/>
            <p:cNvPicPr>
              <a:picLocks noChangeAspect="1" noChangeArrowheads="1"/>
            </p:cNvPicPr>
            <p:nvPr/>
          </p:nvPicPr>
          <p:blipFill>
            <a:blip r:embed="rId49" cstate="screen">
              <a:extLst>
                <a:ext uri="{28A0092B-C50C-407E-A947-70E740481C1C}">
                  <a14:useLocalDpi xmlns:a14="http://schemas.microsoft.com/office/drawing/2010/main"/>
                </a:ext>
              </a:extLst>
            </a:blip>
            <a:srcRect/>
            <a:stretch>
              <a:fillRect/>
            </a:stretch>
          </p:blipFill>
          <p:spPr bwMode="auto">
            <a:xfrm>
              <a:off x="4881563" y="4733926"/>
              <a:ext cx="2400000" cy="1800000"/>
            </a:xfrm>
            <a:prstGeom prst="rect">
              <a:avLst/>
            </a:prstGeom>
            <a:noFill/>
          </p:spPr>
        </p:pic>
        <p:pic>
          <p:nvPicPr>
            <p:cNvPr id="73" name="Picture 9" descr="G:\Departments\EN\Groups\MME\MM\Metallurgy\MEB-Sigma\MAichele\EDMS--1096980--TD18_post-mortem_SEM_observation\TD18 KEK-SLAC Part G\TD18-PartG-Cell15--003.tif"/>
            <p:cNvPicPr>
              <a:picLocks noChangeAspect="1" noChangeArrowheads="1"/>
            </p:cNvPicPr>
            <p:nvPr/>
          </p:nvPicPr>
          <p:blipFill>
            <a:blip r:embed="rId50" cstate="screen">
              <a:extLst>
                <a:ext uri="{28A0092B-C50C-407E-A947-70E740481C1C}">
                  <a14:useLocalDpi xmlns:a14="http://schemas.microsoft.com/office/drawing/2010/main"/>
                </a:ext>
              </a:extLst>
            </a:blip>
            <a:srcRect/>
            <a:stretch>
              <a:fillRect/>
            </a:stretch>
          </p:blipFill>
          <p:spPr bwMode="auto">
            <a:xfrm>
              <a:off x="3271837" y="4714874"/>
              <a:ext cx="2400000" cy="1800000"/>
            </a:xfrm>
            <a:prstGeom prst="rect">
              <a:avLst/>
            </a:prstGeom>
            <a:noFill/>
          </p:spPr>
        </p:pic>
      </p:grpSp>
      <p:sp>
        <p:nvSpPr>
          <p:cNvPr id="74" name="TextBox 73"/>
          <p:cNvSpPr txBox="1"/>
          <p:nvPr/>
        </p:nvSpPr>
        <p:spPr>
          <a:xfrm>
            <a:off x="5952501" y="914400"/>
            <a:ext cx="524503" cy="369332"/>
          </a:xfrm>
          <a:prstGeom prst="rect">
            <a:avLst/>
          </a:prstGeom>
          <a:noFill/>
        </p:spPr>
        <p:txBody>
          <a:bodyPr wrap="none" rtlCol="0">
            <a:spAutoFit/>
          </a:bodyPr>
          <a:lstStyle/>
          <a:p>
            <a:pPr defTabSz="914400"/>
            <a:r>
              <a:rPr lang="en-GB" dirty="0" smtClean="0">
                <a:solidFill>
                  <a:prstClr val="black"/>
                </a:solidFill>
              </a:rPr>
              <a:t>  15</a:t>
            </a:r>
            <a:endParaRPr lang="en-GB" dirty="0">
              <a:solidFill>
                <a:prstClr val="black"/>
              </a:solidFill>
            </a:endParaRPr>
          </a:p>
        </p:txBody>
      </p:sp>
      <p:sp>
        <p:nvSpPr>
          <p:cNvPr id="75" name="TextBox 74"/>
          <p:cNvSpPr txBox="1"/>
          <p:nvPr/>
        </p:nvSpPr>
        <p:spPr>
          <a:xfrm>
            <a:off x="5342902" y="914400"/>
            <a:ext cx="524503" cy="369332"/>
          </a:xfrm>
          <a:prstGeom prst="rect">
            <a:avLst/>
          </a:prstGeom>
          <a:noFill/>
        </p:spPr>
        <p:txBody>
          <a:bodyPr wrap="none" rtlCol="0">
            <a:spAutoFit/>
          </a:bodyPr>
          <a:lstStyle/>
          <a:p>
            <a:pPr defTabSz="914400"/>
            <a:r>
              <a:rPr lang="en-GB" dirty="0" smtClean="0">
                <a:solidFill>
                  <a:prstClr val="black"/>
                </a:solidFill>
              </a:rPr>
              <a:t>  14</a:t>
            </a:r>
            <a:endParaRPr lang="en-GB" dirty="0">
              <a:solidFill>
                <a:prstClr val="black"/>
              </a:solidFill>
            </a:endParaRPr>
          </a:p>
        </p:txBody>
      </p:sp>
      <p:grpSp>
        <p:nvGrpSpPr>
          <p:cNvPr id="69" name="Group 75"/>
          <p:cNvGrpSpPr>
            <a:grpSpLocks noChangeAspect="1"/>
          </p:cNvGrpSpPr>
          <p:nvPr/>
        </p:nvGrpSpPr>
        <p:grpSpPr>
          <a:xfrm rot="16200000">
            <a:off x="5785270" y="2203871"/>
            <a:ext cx="2819398" cy="850060"/>
            <a:chOff x="0" y="4267200"/>
            <a:chExt cx="8137800" cy="2453580"/>
          </a:xfrm>
        </p:grpSpPr>
        <p:pic>
          <p:nvPicPr>
            <p:cNvPr id="77" name="Picture 8" descr="G:\Departments\EN\Groups\MME\MM\Metallurgy\MEB-Sigma\MAichele\EDMS--1096980--TD18_post-mortem_SEM_observation\TD18 KEK-SLAC SliceE\TD18-Part_E-DS--003.tif"/>
            <p:cNvPicPr>
              <a:picLocks noChangeAspect="1" noChangeArrowheads="1"/>
            </p:cNvPicPr>
            <p:nvPr/>
          </p:nvPicPr>
          <p:blipFill>
            <a:blip r:embed="rId51" cstate="screen">
              <a:extLst>
                <a:ext uri="{28A0092B-C50C-407E-A947-70E740481C1C}">
                  <a14:useLocalDpi xmlns:a14="http://schemas.microsoft.com/office/drawing/2010/main"/>
                </a:ext>
              </a:extLst>
            </a:blip>
            <a:srcRect/>
            <a:stretch>
              <a:fillRect/>
            </a:stretch>
          </p:blipFill>
          <p:spPr bwMode="auto">
            <a:xfrm>
              <a:off x="0" y="4343400"/>
              <a:ext cx="2880000" cy="2160000"/>
            </a:xfrm>
            <a:prstGeom prst="rect">
              <a:avLst/>
            </a:prstGeom>
            <a:noFill/>
          </p:spPr>
        </p:pic>
        <p:pic>
          <p:nvPicPr>
            <p:cNvPr id="78" name="Picture 7" descr="G:\Departments\EN\Groups\MME\MM\Metallurgy\MEB-Sigma\MAichele\EDMS--1096980--TD18_post-mortem_SEM_observation\TD18 KEK-SLAC SliceE\TD18-Part_E-DS--002.tif"/>
            <p:cNvPicPr>
              <a:picLocks noChangeAspect="1" noChangeArrowheads="1"/>
            </p:cNvPicPr>
            <p:nvPr/>
          </p:nvPicPr>
          <p:blipFill>
            <a:blip r:embed="rId52" cstate="screen">
              <a:extLst>
                <a:ext uri="{28A0092B-C50C-407E-A947-70E740481C1C}">
                  <a14:useLocalDpi xmlns:a14="http://schemas.microsoft.com/office/drawing/2010/main"/>
                </a:ext>
              </a:extLst>
            </a:blip>
            <a:srcRect/>
            <a:stretch>
              <a:fillRect/>
            </a:stretch>
          </p:blipFill>
          <p:spPr bwMode="auto">
            <a:xfrm>
              <a:off x="2374350" y="4560780"/>
              <a:ext cx="2880000" cy="2160000"/>
            </a:xfrm>
            <a:prstGeom prst="rect">
              <a:avLst/>
            </a:prstGeom>
            <a:noFill/>
          </p:spPr>
        </p:pic>
        <p:pic>
          <p:nvPicPr>
            <p:cNvPr id="79" name="Picture 6" descr="G:\Departments\EN\Groups\MME\MM\Metallurgy\MEB-Sigma\MAichele\EDMS--1096980--TD18_post-mortem_SEM_observation\TD18 KEK-SLAC SliceE\TD18-Part_E-DS--004.tif"/>
            <p:cNvPicPr>
              <a:picLocks noChangeAspect="1" noChangeArrowheads="1"/>
            </p:cNvPicPr>
            <p:nvPr/>
          </p:nvPicPr>
          <p:blipFill>
            <a:blip r:embed="rId53" cstate="screen">
              <a:extLst>
                <a:ext uri="{28A0092B-C50C-407E-A947-70E740481C1C}">
                  <a14:useLocalDpi xmlns:a14="http://schemas.microsoft.com/office/drawing/2010/main"/>
                </a:ext>
              </a:extLst>
            </a:blip>
            <a:srcRect/>
            <a:stretch>
              <a:fillRect/>
            </a:stretch>
          </p:blipFill>
          <p:spPr bwMode="auto">
            <a:xfrm>
              <a:off x="5257800" y="4267200"/>
              <a:ext cx="2880000" cy="2160000"/>
            </a:xfrm>
            <a:prstGeom prst="rect">
              <a:avLst/>
            </a:prstGeom>
            <a:noFill/>
          </p:spPr>
        </p:pic>
      </p:grpSp>
      <p:sp>
        <p:nvSpPr>
          <p:cNvPr id="80" name="TextBox 79"/>
          <p:cNvSpPr txBox="1"/>
          <p:nvPr/>
        </p:nvSpPr>
        <p:spPr>
          <a:xfrm>
            <a:off x="6790702" y="914400"/>
            <a:ext cx="524503" cy="369332"/>
          </a:xfrm>
          <a:prstGeom prst="rect">
            <a:avLst/>
          </a:prstGeom>
          <a:noFill/>
        </p:spPr>
        <p:txBody>
          <a:bodyPr wrap="none" rtlCol="0">
            <a:spAutoFit/>
          </a:bodyPr>
          <a:lstStyle/>
          <a:p>
            <a:pPr defTabSz="914400"/>
            <a:r>
              <a:rPr lang="en-GB" dirty="0" smtClean="0">
                <a:solidFill>
                  <a:prstClr val="black"/>
                </a:solidFill>
              </a:rPr>
              <a:t>  17</a:t>
            </a:r>
            <a:endParaRPr lang="en-GB" dirty="0">
              <a:solidFill>
                <a:prstClr val="black"/>
              </a:solidFill>
            </a:endParaRPr>
          </a:p>
        </p:txBody>
      </p:sp>
      <p:sp>
        <p:nvSpPr>
          <p:cNvPr id="81" name="TextBox 80"/>
          <p:cNvSpPr txBox="1"/>
          <p:nvPr/>
        </p:nvSpPr>
        <p:spPr>
          <a:xfrm>
            <a:off x="6271160" y="697468"/>
            <a:ext cx="739305" cy="369332"/>
          </a:xfrm>
          <a:prstGeom prst="rect">
            <a:avLst/>
          </a:prstGeom>
          <a:noFill/>
        </p:spPr>
        <p:txBody>
          <a:bodyPr wrap="none" rtlCol="0">
            <a:spAutoFit/>
          </a:bodyPr>
          <a:lstStyle/>
          <a:p>
            <a:pPr defTabSz="914400"/>
            <a:r>
              <a:rPr lang="en-GB" dirty="0" smtClean="0">
                <a:solidFill>
                  <a:prstClr val="black"/>
                </a:solidFill>
              </a:rPr>
              <a:t>  </a:t>
            </a:r>
            <a:r>
              <a:rPr lang="en-GB" dirty="0" smtClean="0">
                <a:solidFill>
                  <a:srgbClr val="FF0000"/>
                </a:solidFill>
              </a:rPr>
              <a:t>?16?</a:t>
            </a:r>
            <a:endParaRPr lang="en-GB" dirty="0">
              <a:solidFill>
                <a:srgbClr val="FF0000"/>
              </a:solidFill>
            </a:endParaRPr>
          </a:p>
        </p:txBody>
      </p:sp>
      <p:sp>
        <p:nvSpPr>
          <p:cNvPr id="82" name="TextBox 81"/>
          <p:cNvSpPr txBox="1"/>
          <p:nvPr/>
        </p:nvSpPr>
        <p:spPr>
          <a:xfrm>
            <a:off x="0" y="6477000"/>
            <a:ext cx="9137438" cy="369332"/>
          </a:xfrm>
          <a:prstGeom prst="rect">
            <a:avLst/>
          </a:prstGeom>
          <a:noFill/>
        </p:spPr>
        <p:txBody>
          <a:bodyPr wrap="none" rtlCol="0">
            <a:spAutoFit/>
          </a:bodyPr>
          <a:lstStyle/>
          <a:p>
            <a:pPr defTabSz="914400"/>
            <a:r>
              <a:rPr lang="en-GB" dirty="0" smtClean="0">
                <a:solidFill>
                  <a:prstClr val="black"/>
                </a:solidFill>
              </a:rPr>
              <a:t>Images courtesy of M. </a:t>
            </a:r>
            <a:r>
              <a:rPr lang="en-GB" dirty="0" err="1" smtClean="0">
                <a:solidFill>
                  <a:prstClr val="black"/>
                </a:solidFill>
              </a:rPr>
              <a:t>Aicheler</a:t>
            </a:r>
            <a:r>
              <a:rPr lang="en-GB" sz="1200" dirty="0" smtClean="0">
                <a:solidFill>
                  <a:prstClr val="black"/>
                </a:solidFill>
              </a:rPr>
              <a:t>: </a:t>
            </a:r>
            <a:r>
              <a:rPr lang="en-GB" sz="1200" dirty="0" smtClean="0">
                <a:solidFill>
                  <a:prstClr val="black"/>
                </a:solidFill>
                <a:hlinkClick r:id="rId54"/>
              </a:rPr>
              <a:t>http://indico.cern.ch/getFile.py/access?contribId=0&amp;resId=1&amp;materialId=slides&amp;confId=106251</a:t>
            </a:r>
            <a:endParaRPr lang="en-GB" dirty="0" smtClean="0">
              <a:solidFill>
                <a:prstClr val="black"/>
              </a:solidFill>
            </a:endParaRPr>
          </a:p>
        </p:txBody>
      </p:sp>
      <p:sp>
        <p:nvSpPr>
          <p:cNvPr id="84" name="TextBox 83"/>
          <p:cNvSpPr txBox="1"/>
          <p:nvPr/>
        </p:nvSpPr>
        <p:spPr>
          <a:xfrm>
            <a:off x="7400302" y="914400"/>
            <a:ext cx="524503" cy="369332"/>
          </a:xfrm>
          <a:prstGeom prst="rect">
            <a:avLst/>
          </a:prstGeom>
          <a:noFill/>
        </p:spPr>
        <p:txBody>
          <a:bodyPr wrap="none" rtlCol="0">
            <a:spAutoFit/>
          </a:bodyPr>
          <a:lstStyle/>
          <a:p>
            <a:pPr defTabSz="914400"/>
            <a:r>
              <a:rPr lang="en-GB" dirty="0" smtClean="0">
                <a:solidFill>
                  <a:prstClr val="black"/>
                </a:solidFill>
              </a:rPr>
              <a:t>  18</a:t>
            </a:r>
            <a:endParaRPr lang="en-GB" dirty="0">
              <a:solidFill>
                <a:prstClr val="black"/>
              </a:solidFill>
            </a:endParaRPr>
          </a:p>
        </p:txBody>
      </p:sp>
      <p:sp>
        <p:nvSpPr>
          <p:cNvPr id="85" name="TextBox 84"/>
          <p:cNvSpPr txBox="1"/>
          <p:nvPr/>
        </p:nvSpPr>
        <p:spPr>
          <a:xfrm>
            <a:off x="8229600" y="381000"/>
            <a:ext cx="957506" cy="923330"/>
          </a:xfrm>
          <a:prstGeom prst="rect">
            <a:avLst/>
          </a:prstGeom>
          <a:noFill/>
        </p:spPr>
        <p:txBody>
          <a:bodyPr wrap="none" rtlCol="0">
            <a:spAutoFit/>
          </a:bodyPr>
          <a:lstStyle/>
          <a:p>
            <a:pPr defTabSz="914400"/>
            <a:r>
              <a:rPr lang="en-GB" dirty="0" smtClean="0">
                <a:solidFill>
                  <a:prstClr val="black"/>
                </a:solidFill>
              </a:rPr>
              <a:t>Last </a:t>
            </a:r>
          </a:p>
          <a:p>
            <a:pPr defTabSz="914400"/>
            <a:r>
              <a:rPr lang="en-GB" dirty="0" smtClean="0">
                <a:solidFill>
                  <a:prstClr val="black"/>
                </a:solidFill>
              </a:rPr>
              <a:t>regular  </a:t>
            </a:r>
          </a:p>
          <a:p>
            <a:pPr defTabSz="914400"/>
            <a:r>
              <a:rPr lang="en-GB" dirty="0" smtClean="0">
                <a:solidFill>
                  <a:prstClr val="black"/>
                </a:solidFill>
              </a:rPr>
              <a:t>cell: 19</a:t>
            </a:r>
            <a:endParaRPr lang="en-GB" dirty="0">
              <a:solidFill>
                <a:prstClr val="black"/>
              </a:solidFill>
            </a:endParaRPr>
          </a:p>
        </p:txBody>
      </p:sp>
      <p:grpSp>
        <p:nvGrpSpPr>
          <p:cNvPr id="76" name="Group 85"/>
          <p:cNvGrpSpPr>
            <a:grpSpLocks noChangeAspect="1"/>
          </p:cNvGrpSpPr>
          <p:nvPr/>
        </p:nvGrpSpPr>
        <p:grpSpPr>
          <a:xfrm rot="16200000">
            <a:off x="6461219" y="2194139"/>
            <a:ext cx="2819400" cy="869761"/>
            <a:chOff x="0" y="685800"/>
            <a:chExt cx="6272619" cy="1935051"/>
          </a:xfrm>
        </p:grpSpPr>
        <p:pic>
          <p:nvPicPr>
            <p:cNvPr id="87" name="Picture 5" descr="G:\Departments\EN\Groups\MME\MM\Metallurgy\MEB-Sigma\MAichele\EDMS--1096980--TD18_post-mortem_SEM_observation\TD18 KEK-SLAC SliceD\TD18-Part_D-DS--006.tif"/>
            <p:cNvPicPr>
              <a:picLocks noChangeAspect="1" noChangeArrowheads="1"/>
            </p:cNvPicPr>
            <p:nvPr/>
          </p:nvPicPr>
          <p:blipFill>
            <a:blip r:embed="rId55" cstate="screen">
              <a:extLst>
                <a:ext uri="{28A0092B-C50C-407E-A947-70E740481C1C}">
                  <a14:useLocalDpi xmlns:a14="http://schemas.microsoft.com/office/drawing/2010/main"/>
                </a:ext>
              </a:extLst>
            </a:blip>
            <a:srcRect/>
            <a:stretch>
              <a:fillRect/>
            </a:stretch>
          </p:blipFill>
          <p:spPr bwMode="auto">
            <a:xfrm>
              <a:off x="0" y="685800"/>
              <a:ext cx="2400000" cy="1800000"/>
            </a:xfrm>
            <a:prstGeom prst="rect">
              <a:avLst/>
            </a:prstGeom>
            <a:noFill/>
          </p:spPr>
        </p:pic>
        <p:pic>
          <p:nvPicPr>
            <p:cNvPr id="88" name="Picture 4" descr="G:\Departments\EN\Groups\MME\MM\Metallurgy\MEB-Sigma\MAichele\EDMS--1096980--TD18_post-mortem_SEM_observation\TD18 KEK-SLAC SliceD\TD18-Part_D-DS--005.tif"/>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1138473" y="757473"/>
              <a:ext cx="2400000" cy="1800000"/>
            </a:xfrm>
            <a:prstGeom prst="rect">
              <a:avLst/>
            </a:prstGeom>
            <a:noFill/>
          </p:spPr>
        </p:pic>
        <p:pic>
          <p:nvPicPr>
            <p:cNvPr id="89" name="Picture 3" descr="G:\Departments\EN\Groups\MME\MM\Metallurgy\MEB-Sigma\MAichele\EDMS--1096980--TD18_post-mortem_SEM_observation\TD18 KEK-SLAC SliceD\TD18-Part_D-DS--002.tif"/>
            <p:cNvPicPr>
              <a:picLocks noChangeAspect="1" noChangeArrowheads="1"/>
            </p:cNvPicPr>
            <p:nvPr/>
          </p:nvPicPr>
          <p:blipFill>
            <a:blip r:embed="rId57" cstate="screen">
              <a:extLst>
                <a:ext uri="{28A0092B-C50C-407E-A947-70E740481C1C}">
                  <a14:useLocalDpi xmlns:a14="http://schemas.microsoft.com/office/drawing/2010/main"/>
                </a:ext>
              </a:extLst>
            </a:blip>
            <a:srcRect/>
            <a:stretch>
              <a:fillRect/>
            </a:stretch>
          </p:blipFill>
          <p:spPr bwMode="auto">
            <a:xfrm>
              <a:off x="2057400" y="820851"/>
              <a:ext cx="2400000" cy="1800000"/>
            </a:xfrm>
            <a:prstGeom prst="rect">
              <a:avLst/>
            </a:prstGeom>
            <a:noFill/>
          </p:spPr>
        </p:pic>
        <p:pic>
          <p:nvPicPr>
            <p:cNvPr id="90" name="Picture 2" descr="G:\Departments\EN\Groups\MME\MM\Metallurgy\MEB-Sigma\MAichele\EDMS--1096980--TD18_post-mortem_SEM_observation\TD18 KEK-SLAC SliceD\TD18-Part_D-DS--018.tif"/>
            <p:cNvPicPr>
              <a:picLocks noChangeAspect="1" noChangeArrowheads="1"/>
            </p:cNvPicPr>
            <p:nvPr/>
          </p:nvPicPr>
          <p:blipFill>
            <a:blip r:embed="rId58" cstate="screen">
              <a:extLst>
                <a:ext uri="{28A0092B-C50C-407E-A947-70E740481C1C}">
                  <a14:useLocalDpi xmlns:a14="http://schemas.microsoft.com/office/drawing/2010/main"/>
                </a:ext>
              </a:extLst>
            </a:blip>
            <a:srcRect/>
            <a:stretch>
              <a:fillRect/>
            </a:stretch>
          </p:blipFill>
          <p:spPr bwMode="auto">
            <a:xfrm>
              <a:off x="3872619" y="703908"/>
              <a:ext cx="2400000" cy="1800000"/>
            </a:xfrm>
            <a:prstGeom prst="rect">
              <a:avLst/>
            </a:prstGeom>
            <a:noFill/>
          </p:spPr>
        </p:pic>
      </p:grpSp>
      <p:grpSp>
        <p:nvGrpSpPr>
          <p:cNvPr id="83" name="Group 90"/>
          <p:cNvGrpSpPr>
            <a:grpSpLocks noChangeAspect="1"/>
          </p:cNvGrpSpPr>
          <p:nvPr/>
        </p:nvGrpSpPr>
        <p:grpSpPr>
          <a:xfrm rot="16200000">
            <a:off x="7159363" y="2184396"/>
            <a:ext cx="2797435" cy="867159"/>
            <a:chOff x="533400" y="4476750"/>
            <a:chExt cx="6269370" cy="1943400"/>
          </a:xfrm>
        </p:grpSpPr>
        <p:pic>
          <p:nvPicPr>
            <p:cNvPr id="92" name="Picture 8" descr="G:\Departments\EN\Groups\MME\MM\Metallurgy\MEB-Sigma\MAichele\EDMS--1096980--TD18_post-mortem_SEM_observation\TD18 KEK-SLAC SliceC\TD18-SliceC-DS-104.tif"/>
            <p:cNvPicPr>
              <a:picLocks noChangeAspect="1" noChangeArrowheads="1"/>
            </p:cNvPicPr>
            <p:nvPr/>
          </p:nvPicPr>
          <p:blipFill>
            <a:blip r:embed="rId59" cstate="screen">
              <a:extLst>
                <a:ext uri="{28A0092B-C50C-407E-A947-70E740481C1C}">
                  <a14:useLocalDpi xmlns:a14="http://schemas.microsoft.com/office/drawing/2010/main"/>
                </a:ext>
              </a:extLst>
            </a:blip>
            <a:srcRect/>
            <a:stretch>
              <a:fillRect/>
            </a:stretch>
          </p:blipFill>
          <p:spPr bwMode="auto">
            <a:xfrm>
              <a:off x="533400" y="4495800"/>
              <a:ext cx="2400000" cy="1800000"/>
            </a:xfrm>
            <a:prstGeom prst="rect">
              <a:avLst/>
            </a:prstGeom>
            <a:noFill/>
          </p:spPr>
        </p:pic>
        <p:pic>
          <p:nvPicPr>
            <p:cNvPr id="93" name="Picture 6" descr="G:\Departments\EN\Groups\MME\MM\Metallurgy\MEB-Sigma\MAichele\EDMS--1096980--TD18_post-mortem_SEM_observation\TD18 KEK-SLAC SliceC\TD18-SliceC-DS-105.tif"/>
            <p:cNvPicPr>
              <a:picLocks noChangeAspect="1" noChangeArrowheads="1"/>
            </p:cNvPicPr>
            <p:nvPr/>
          </p:nvPicPr>
          <p:blipFill>
            <a:blip r:embed="rId60" cstate="screen">
              <a:extLst>
                <a:ext uri="{28A0092B-C50C-407E-A947-70E740481C1C}">
                  <a14:useLocalDpi xmlns:a14="http://schemas.microsoft.com/office/drawing/2010/main"/>
                </a:ext>
              </a:extLst>
            </a:blip>
            <a:srcRect/>
            <a:stretch>
              <a:fillRect/>
            </a:stretch>
          </p:blipFill>
          <p:spPr bwMode="auto">
            <a:xfrm>
              <a:off x="2124075" y="4476750"/>
              <a:ext cx="2400000" cy="1800000"/>
            </a:xfrm>
            <a:prstGeom prst="rect">
              <a:avLst/>
            </a:prstGeom>
            <a:noFill/>
          </p:spPr>
        </p:pic>
        <p:pic>
          <p:nvPicPr>
            <p:cNvPr id="94" name="Picture 7" descr="G:\Departments\EN\Groups\MME\MM\Metallurgy\MEB-Sigma\MAichele\EDMS--1096980--TD18_post-mortem_SEM_observation\TD18 KEK-SLAC SliceC\TD18-SliceC-DS-109.tif"/>
            <p:cNvPicPr>
              <a:picLocks noChangeAspect="1" noChangeArrowheads="1"/>
            </p:cNvPicPr>
            <p:nvPr/>
          </p:nvPicPr>
          <p:blipFill>
            <a:blip r:embed="rId61" cstate="screen">
              <a:extLst>
                <a:ext uri="{28A0092B-C50C-407E-A947-70E740481C1C}">
                  <a14:useLocalDpi xmlns:a14="http://schemas.microsoft.com/office/drawing/2010/main"/>
                </a:ext>
              </a:extLst>
            </a:blip>
            <a:srcRect/>
            <a:stretch>
              <a:fillRect/>
            </a:stretch>
          </p:blipFill>
          <p:spPr bwMode="auto">
            <a:xfrm>
              <a:off x="4402770" y="4620150"/>
              <a:ext cx="2400000" cy="1800000"/>
            </a:xfrm>
            <a:prstGeom prst="rect">
              <a:avLst/>
            </a:prstGeom>
            <a:noFill/>
          </p:spPr>
        </p:pic>
      </p:grpSp>
      <p:grpSp>
        <p:nvGrpSpPr>
          <p:cNvPr id="86" name="Group 94"/>
          <p:cNvGrpSpPr/>
          <p:nvPr/>
        </p:nvGrpSpPr>
        <p:grpSpPr>
          <a:xfrm>
            <a:off x="3200400" y="4191000"/>
            <a:ext cx="1600200" cy="2209800"/>
            <a:chOff x="4584000" y="0"/>
            <a:chExt cx="4560000" cy="6858000"/>
          </a:xfrm>
        </p:grpSpPr>
        <p:pic>
          <p:nvPicPr>
            <p:cNvPr id="96" name="Picture 3" descr="G:\Departments\EN\Groups\MME\MM\Metallurgy\MEB-Sigma\MAichele\EDMS--1096980--TD18_post-mortem_SEM_observation\TD18 KEK-SLAC Part G\TD18-PartG-Cell11--012.tif"/>
            <p:cNvPicPr>
              <a:picLocks noChangeAspect="1" noChangeArrowheads="1"/>
            </p:cNvPicPr>
            <p:nvPr/>
          </p:nvPicPr>
          <p:blipFill>
            <a:blip r:embed="rId62" cstate="screen">
              <a:extLst>
                <a:ext uri="{28A0092B-C50C-407E-A947-70E740481C1C}">
                  <a14:useLocalDpi xmlns:a14="http://schemas.microsoft.com/office/drawing/2010/main"/>
                </a:ext>
              </a:extLst>
            </a:blip>
            <a:srcRect/>
            <a:stretch>
              <a:fillRect/>
            </a:stretch>
          </p:blipFill>
          <p:spPr bwMode="auto">
            <a:xfrm>
              <a:off x="4584000" y="0"/>
              <a:ext cx="4560000" cy="3420000"/>
            </a:xfrm>
            <a:prstGeom prst="rect">
              <a:avLst/>
            </a:prstGeom>
            <a:noFill/>
          </p:spPr>
        </p:pic>
        <p:pic>
          <p:nvPicPr>
            <p:cNvPr id="97" name="Picture 4" descr="G:\Departments\EN\Groups\MME\MM\Metallurgy\MEB-Sigma\MAichele\EDMS--1096980--TD18_post-mortem_SEM_observation\TD18 KEK-SLAC Part G\TD18-PartG-Cell11--013.tif"/>
            <p:cNvPicPr>
              <a:picLocks noChangeAspect="1" noChangeArrowheads="1"/>
            </p:cNvPicPr>
            <p:nvPr/>
          </p:nvPicPr>
          <p:blipFill>
            <a:blip r:embed="rId63" cstate="screen">
              <a:extLst>
                <a:ext uri="{28A0092B-C50C-407E-A947-70E740481C1C}">
                  <a14:useLocalDpi xmlns:a14="http://schemas.microsoft.com/office/drawing/2010/main"/>
                </a:ext>
              </a:extLst>
            </a:blip>
            <a:srcRect/>
            <a:stretch>
              <a:fillRect/>
            </a:stretch>
          </p:blipFill>
          <p:spPr bwMode="auto">
            <a:xfrm>
              <a:off x="4584000" y="3438000"/>
              <a:ext cx="4560000" cy="3420000"/>
            </a:xfrm>
            <a:prstGeom prst="rect">
              <a:avLst/>
            </a:prstGeom>
            <a:noFill/>
          </p:spPr>
        </p:pic>
        <p:sp>
          <p:nvSpPr>
            <p:cNvPr id="98" name="Rectangle 97"/>
            <p:cNvSpPr/>
            <p:nvPr/>
          </p:nvSpPr>
          <p:spPr>
            <a:xfrm>
              <a:off x="6096000" y="1219200"/>
              <a:ext cx="1371600" cy="990600"/>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cxnSp>
          <p:nvCxnSpPr>
            <p:cNvPr id="99" name="Straight Arrow Connector 98"/>
            <p:cNvCxnSpPr/>
            <p:nvPr/>
          </p:nvCxnSpPr>
          <p:spPr>
            <a:xfrm rot="5400000">
              <a:off x="5791200" y="3200400"/>
              <a:ext cx="19812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100" name="Straight Arrow Connector 99"/>
          <p:cNvCxnSpPr/>
          <p:nvPr/>
        </p:nvCxnSpPr>
        <p:spPr>
          <a:xfrm rot="5400000">
            <a:off x="3657879" y="3962124"/>
            <a:ext cx="685800" cy="22915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91" name="Group 101"/>
          <p:cNvGrpSpPr/>
          <p:nvPr/>
        </p:nvGrpSpPr>
        <p:grpSpPr>
          <a:xfrm>
            <a:off x="5715000" y="4191000"/>
            <a:ext cx="1600200" cy="2362200"/>
            <a:chOff x="4584000" y="0"/>
            <a:chExt cx="4560000" cy="6858000"/>
          </a:xfrm>
        </p:grpSpPr>
        <p:pic>
          <p:nvPicPr>
            <p:cNvPr id="103" name="Picture 4" descr="G:\Departments\EN\Groups\MME\MM\Metallurgy\MEB-Sigma\MAichele\EDMS--1096980--TD18_post-mortem_SEM_observation\TD18 KEK-SLAC SliceE\TD18-Part_E-DS--031.tif"/>
            <p:cNvPicPr>
              <a:picLocks noChangeAspect="1" noChangeArrowheads="1"/>
            </p:cNvPicPr>
            <p:nvPr/>
          </p:nvPicPr>
          <p:blipFill>
            <a:blip r:embed="rId64" cstate="screen">
              <a:extLst>
                <a:ext uri="{28A0092B-C50C-407E-A947-70E740481C1C}">
                  <a14:useLocalDpi xmlns:a14="http://schemas.microsoft.com/office/drawing/2010/main"/>
                </a:ext>
              </a:extLst>
            </a:blip>
            <a:srcRect/>
            <a:stretch>
              <a:fillRect/>
            </a:stretch>
          </p:blipFill>
          <p:spPr bwMode="auto">
            <a:xfrm>
              <a:off x="4584000" y="3438000"/>
              <a:ext cx="4560000" cy="3420000"/>
            </a:xfrm>
            <a:prstGeom prst="rect">
              <a:avLst/>
            </a:prstGeom>
            <a:noFill/>
          </p:spPr>
        </p:pic>
        <p:pic>
          <p:nvPicPr>
            <p:cNvPr id="104" name="Picture 5" descr="G:\Departments\EN\Groups\MME\MM\Metallurgy\MEB-Sigma\MAichele\EDMS--1096980--TD18_post-mortem_SEM_observation\TD18 KEK-SLAC SliceE\TD18-Part_E-DS--027.tif"/>
            <p:cNvPicPr>
              <a:picLocks noChangeAspect="1" noChangeArrowheads="1"/>
            </p:cNvPicPr>
            <p:nvPr/>
          </p:nvPicPr>
          <p:blipFill>
            <a:blip r:embed="rId65" cstate="screen">
              <a:extLst>
                <a:ext uri="{28A0092B-C50C-407E-A947-70E740481C1C}">
                  <a14:useLocalDpi xmlns:a14="http://schemas.microsoft.com/office/drawing/2010/main"/>
                </a:ext>
              </a:extLst>
            </a:blip>
            <a:srcRect/>
            <a:stretch>
              <a:fillRect/>
            </a:stretch>
          </p:blipFill>
          <p:spPr bwMode="auto">
            <a:xfrm>
              <a:off x="4584000" y="0"/>
              <a:ext cx="4560000" cy="3420000"/>
            </a:xfrm>
            <a:prstGeom prst="rect">
              <a:avLst/>
            </a:prstGeom>
            <a:noFill/>
          </p:spPr>
        </p:pic>
      </p:grpSp>
      <p:cxnSp>
        <p:nvCxnSpPr>
          <p:cNvPr id="105" name="Straight Arrow Connector 104"/>
          <p:cNvCxnSpPr/>
          <p:nvPr/>
        </p:nvCxnSpPr>
        <p:spPr>
          <a:xfrm rot="5400000">
            <a:off x="6438900" y="4000500"/>
            <a:ext cx="685800" cy="457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rot="5400000">
            <a:off x="6096000" y="5257800"/>
            <a:ext cx="838200" cy="76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95" name="Group 109"/>
          <p:cNvGrpSpPr/>
          <p:nvPr/>
        </p:nvGrpSpPr>
        <p:grpSpPr>
          <a:xfrm>
            <a:off x="7315200" y="4191000"/>
            <a:ext cx="1676400" cy="2362200"/>
            <a:chOff x="0" y="0"/>
            <a:chExt cx="4560000" cy="6858000"/>
          </a:xfrm>
        </p:grpSpPr>
        <p:pic>
          <p:nvPicPr>
            <p:cNvPr id="111" name="Picture 2" descr="G:\Departments\EN\Groups\MME\MM\Metallurgy\MEB-Sigma\MAichele\EDMS--1096980--TD18_post-mortem_SEM_observation\TD18 KEK-SLAC SliceD\TD18-Part_D-DS--025.tif"/>
            <p:cNvPicPr>
              <a:picLocks noChangeAspect="1" noChangeArrowheads="1"/>
            </p:cNvPicPr>
            <p:nvPr/>
          </p:nvPicPr>
          <p:blipFill>
            <a:blip r:embed="rId66" cstate="screen">
              <a:extLst>
                <a:ext uri="{28A0092B-C50C-407E-A947-70E740481C1C}">
                  <a14:useLocalDpi xmlns:a14="http://schemas.microsoft.com/office/drawing/2010/main"/>
                </a:ext>
              </a:extLst>
            </a:blip>
            <a:srcRect/>
            <a:stretch>
              <a:fillRect/>
            </a:stretch>
          </p:blipFill>
          <p:spPr bwMode="auto">
            <a:xfrm>
              <a:off x="0" y="3438000"/>
              <a:ext cx="4560000" cy="3420000"/>
            </a:xfrm>
            <a:prstGeom prst="rect">
              <a:avLst/>
            </a:prstGeom>
            <a:noFill/>
          </p:spPr>
        </p:pic>
        <p:pic>
          <p:nvPicPr>
            <p:cNvPr id="112" name="Picture 3" descr="G:\Departments\EN\Groups\MME\MM\Metallurgy\MEB-Sigma\MAichele\EDMS--1096980--TD18_post-mortem_SEM_observation\TD18 KEK-SLAC SliceD\TD18-Part_D-DS--023.tif"/>
            <p:cNvPicPr>
              <a:picLocks noChangeAspect="1" noChangeArrowheads="1"/>
            </p:cNvPicPr>
            <p:nvPr/>
          </p:nvPicPr>
          <p:blipFill>
            <a:blip r:embed="rId67" cstate="screen">
              <a:extLst>
                <a:ext uri="{28A0092B-C50C-407E-A947-70E740481C1C}">
                  <a14:useLocalDpi xmlns:a14="http://schemas.microsoft.com/office/drawing/2010/main"/>
                </a:ext>
              </a:extLst>
            </a:blip>
            <a:srcRect/>
            <a:stretch>
              <a:fillRect/>
            </a:stretch>
          </p:blipFill>
          <p:spPr bwMode="auto">
            <a:xfrm>
              <a:off x="0" y="0"/>
              <a:ext cx="4560000" cy="3420000"/>
            </a:xfrm>
            <a:prstGeom prst="rect">
              <a:avLst/>
            </a:prstGeom>
            <a:noFill/>
          </p:spPr>
        </p:pic>
      </p:grpSp>
      <p:cxnSp>
        <p:nvCxnSpPr>
          <p:cNvPr id="113" name="Straight Arrow Connector 112"/>
          <p:cNvCxnSpPr/>
          <p:nvPr/>
        </p:nvCxnSpPr>
        <p:spPr>
          <a:xfrm rot="16200000" flipH="1">
            <a:off x="7505700" y="4000500"/>
            <a:ext cx="838200" cy="457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rot="5400000">
            <a:off x="7734300" y="5295900"/>
            <a:ext cx="8382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381001" y="4417874"/>
            <a:ext cx="2362200" cy="1754326"/>
          </a:xfrm>
          <a:prstGeom prst="rect">
            <a:avLst/>
          </a:prstGeom>
          <a:solidFill>
            <a:srgbClr val="FFFF00"/>
          </a:solidFill>
        </p:spPr>
        <p:txBody>
          <a:bodyPr wrap="square" rtlCol="0">
            <a:spAutoFit/>
          </a:bodyPr>
          <a:lstStyle/>
          <a:p>
            <a:pPr defTabSz="914400"/>
            <a:r>
              <a:rPr lang="en-GB" dirty="0" smtClean="0">
                <a:solidFill>
                  <a:prstClr val="black"/>
                </a:solidFill>
              </a:rPr>
              <a:t>It seems that cell #10 (regular cell #9 ~ </a:t>
            </a:r>
            <a:r>
              <a:rPr lang="en-GB" b="1" dirty="0" smtClean="0">
                <a:solidFill>
                  <a:prstClr val="black"/>
                </a:solidFill>
              </a:rPr>
              <a:t>middle cell</a:t>
            </a:r>
            <a:r>
              <a:rPr lang="en-GB" dirty="0" smtClean="0">
                <a:solidFill>
                  <a:prstClr val="black"/>
                </a:solidFill>
              </a:rPr>
              <a:t>) exhibits the level of damage which could be considered as </a:t>
            </a:r>
            <a:r>
              <a:rPr lang="en-GB" b="1" dirty="0" smtClean="0">
                <a:solidFill>
                  <a:prstClr val="black"/>
                </a:solidFill>
              </a:rPr>
              <a:t>a limit</a:t>
            </a:r>
            <a:r>
              <a:rPr lang="en-GB" dirty="0" smtClean="0">
                <a:solidFill>
                  <a:prstClr val="black"/>
                </a:solidFill>
              </a:rPr>
              <a:t>.</a:t>
            </a:r>
            <a:endParaRPr lang="en-GB" dirty="0">
              <a:solidFill>
                <a:prstClr val="black"/>
              </a:solidFill>
            </a:endParaRPr>
          </a:p>
        </p:txBody>
      </p:sp>
      <p:sp>
        <p:nvSpPr>
          <p:cNvPr id="110" name="TextBox 109"/>
          <p:cNvSpPr txBox="1"/>
          <p:nvPr/>
        </p:nvSpPr>
        <p:spPr>
          <a:xfrm>
            <a:off x="0" y="6237312"/>
            <a:ext cx="1170705" cy="369332"/>
          </a:xfrm>
          <a:prstGeom prst="rect">
            <a:avLst/>
          </a:prstGeom>
          <a:noFill/>
        </p:spPr>
        <p:txBody>
          <a:bodyPr wrap="none" rtlCol="0">
            <a:spAutoFit/>
          </a:bodyPr>
          <a:lstStyle/>
          <a:p>
            <a:pPr defTabSz="914400"/>
            <a:r>
              <a:rPr lang="en-US" dirty="0" smtClean="0">
                <a:solidFill>
                  <a:prstClr val="black"/>
                </a:solidFill>
              </a:rPr>
              <a:t>A. Grudiev</a:t>
            </a:r>
            <a:endParaRPr lang="en-US" dirty="0">
              <a:solidFill>
                <a:prstClr val="black"/>
              </a:solidFill>
            </a:endParaRPr>
          </a:p>
        </p:txBody>
      </p:sp>
      <p:sp>
        <p:nvSpPr>
          <p:cNvPr id="114" name="TextBox 113"/>
          <p:cNvSpPr txBox="1"/>
          <p:nvPr/>
        </p:nvSpPr>
        <p:spPr>
          <a:xfrm>
            <a:off x="179584" y="24"/>
            <a:ext cx="1160895" cy="646331"/>
          </a:xfrm>
          <a:prstGeom prst="rect">
            <a:avLst/>
          </a:prstGeom>
          <a:noFill/>
        </p:spPr>
        <p:txBody>
          <a:bodyPr wrap="none" rtlCol="0">
            <a:spAutoFit/>
          </a:bodyPr>
          <a:lstStyle/>
          <a:p>
            <a:pPr defTabSz="914400"/>
            <a:r>
              <a:rPr lang="en-US" sz="3600" dirty="0" smtClean="0">
                <a:solidFill>
                  <a:srgbClr val="FF00FF"/>
                </a:solidFill>
              </a:rPr>
              <a:t>TD24</a:t>
            </a:r>
            <a:endParaRPr lang="en-US" sz="3600" dirty="0">
              <a:solidFill>
                <a:srgbClr val="FF00FF"/>
              </a:solidFill>
            </a:endParaRPr>
          </a:p>
        </p:txBody>
      </p:sp>
      <p:cxnSp>
        <p:nvCxnSpPr>
          <p:cNvPr id="118" name="Straight Arrow Connector 117"/>
          <p:cNvCxnSpPr>
            <a:stCxn id="114" idx="2"/>
            <a:endCxn id="7" idx="0"/>
          </p:cNvCxnSpPr>
          <p:nvPr/>
        </p:nvCxnSpPr>
        <p:spPr>
          <a:xfrm flipH="1">
            <a:off x="3990" y="646355"/>
            <a:ext cx="756042" cy="1748443"/>
          </a:xfrm>
          <a:prstGeom prst="straightConnector1">
            <a:avLst/>
          </a:prstGeom>
          <a:ln w="25400">
            <a:solidFill>
              <a:srgbClr val="FF00FF"/>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910159"/>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Departments\EN\Groups\MME\MM\Metallurgy\MEB-Sigma\MAichele\EDMS--1096980--TD18_post-mortem_SEM_observation\TD18 KEK-SLAC SliceC\TD18-SliceC-DS-64.tif"/>
          <p:cNvPicPr>
            <a:picLocks noChangeAspect="1" noChangeArrowheads="1"/>
          </p:cNvPicPr>
          <p:nvPr/>
        </p:nvPicPr>
        <p:blipFill>
          <a:blip r:embed="rId3" cstate="print"/>
          <a:srcRect/>
          <a:stretch>
            <a:fillRect/>
          </a:stretch>
        </p:blipFill>
        <p:spPr bwMode="auto">
          <a:xfrm>
            <a:off x="0" y="980728"/>
            <a:ext cx="5760000" cy="4320000"/>
          </a:xfrm>
          <a:prstGeom prst="rect">
            <a:avLst/>
          </a:prstGeom>
          <a:noFill/>
        </p:spPr>
      </p:pic>
      <p:pic>
        <p:nvPicPr>
          <p:cNvPr id="4" name="Picture 2" descr="G:\Departments\EN\Groups\MME\MM\Metallurgy\MEB-Sigma\MAichele\EDMS--1096980--TD18_post-mortem_SEM_observation\TD18 KEK-SLAC SliceC\TD18-SliceC-DS-65.tif"/>
          <p:cNvPicPr>
            <a:picLocks noChangeAspect="1" noChangeArrowheads="1"/>
          </p:cNvPicPr>
          <p:nvPr/>
        </p:nvPicPr>
        <p:blipFill>
          <a:blip r:embed="rId4" cstate="print"/>
          <a:srcRect/>
          <a:stretch>
            <a:fillRect/>
          </a:stretch>
        </p:blipFill>
        <p:spPr bwMode="auto">
          <a:xfrm>
            <a:off x="3384000" y="2538000"/>
            <a:ext cx="5760000" cy="4320000"/>
          </a:xfrm>
          <a:prstGeom prst="rect">
            <a:avLst/>
          </a:prstGeom>
          <a:noFill/>
        </p:spPr>
      </p:pic>
      <p:cxnSp>
        <p:nvCxnSpPr>
          <p:cNvPr id="6" name="Straight Arrow Connector 5"/>
          <p:cNvCxnSpPr/>
          <p:nvPr/>
        </p:nvCxnSpPr>
        <p:spPr>
          <a:xfrm>
            <a:off x="3131840" y="3284984"/>
            <a:ext cx="1512168" cy="3600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619672" y="188640"/>
            <a:ext cx="5967788" cy="523220"/>
          </a:xfrm>
          <a:prstGeom prst="rect">
            <a:avLst/>
          </a:prstGeom>
          <a:noFill/>
        </p:spPr>
        <p:txBody>
          <a:bodyPr wrap="none" rtlCol="0">
            <a:spAutoFit/>
          </a:bodyPr>
          <a:lstStyle/>
          <a:p>
            <a:pPr defTabSz="914400"/>
            <a:r>
              <a:rPr lang="en-US" sz="2800" dirty="0" smtClean="0">
                <a:solidFill>
                  <a:prstClr val="black"/>
                </a:solidFill>
              </a:rPr>
              <a:t>Features in high current region of TD18 </a:t>
            </a:r>
            <a:endParaRPr lang="en-US" sz="2800" dirty="0">
              <a:solidFill>
                <a:prstClr val="black"/>
              </a:solidFill>
            </a:endParaRPr>
          </a:p>
        </p:txBody>
      </p:sp>
      <p:sp>
        <p:nvSpPr>
          <p:cNvPr id="11" name="TextBox 10"/>
          <p:cNvSpPr txBox="1"/>
          <p:nvPr/>
        </p:nvSpPr>
        <p:spPr>
          <a:xfrm>
            <a:off x="3491880" y="1268760"/>
            <a:ext cx="2088392" cy="369332"/>
          </a:xfrm>
          <a:prstGeom prst="rect">
            <a:avLst/>
          </a:prstGeom>
          <a:noFill/>
        </p:spPr>
        <p:txBody>
          <a:bodyPr wrap="none" rtlCol="0">
            <a:spAutoFit/>
          </a:bodyPr>
          <a:lstStyle/>
          <a:p>
            <a:pPr defTabSz="914400"/>
            <a:r>
              <a:rPr lang="en-US" dirty="0">
                <a:solidFill>
                  <a:srgbClr val="FF0000"/>
                </a:solidFill>
              </a:rPr>
              <a:t>Damping waveguide</a:t>
            </a:r>
          </a:p>
        </p:txBody>
      </p:sp>
      <p:sp>
        <p:nvSpPr>
          <p:cNvPr id="12" name="TextBox 11"/>
          <p:cNvSpPr txBox="1"/>
          <p:nvPr/>
        </p:nvSpPr>
        <p:spPr>
          <a:xfrm>
            <a:off x="1187624" y="4427820"/>
            <a:ext cx="1053494" cy="369332"/>
          </a:xfrm>
          <a:prstGeom prst="rect">
            <a:avLst/>
          </a:prstGeom>
          <a:noFill/>
        </p:spPr>
        <p:txBody>
          <a:bodyPr wrap="none" rtlCol="0">
            <a:spAutoFit/>
          </a:bodyPr>
          <a:lstStyle/>
          <a:p>
            <a:pPr defTabSz="914400"/>
            <a:r>
              <a:rPr lang="en-US" dirty="0">
                <a:solidFill>
                  <a:srgbClr val="FF0000"/>
                </a:solidFill>
              </a:rPr>
              <a:t>Inner cell</a:t>
            </a:r>
          </a:p>
        </p:txBody>
      </p:sp>
      <p:pic>
        <p:nvPicPr>
          <p:cNvPr id="15" name="Picture 3"/>
          <p:cNvPicPr>
            <a:picLocks noChangeAspect="1" noChangeArrowheads="1"/>
          </p:cNvPicPr>
          <p:nvPr/>
        </p:nvPicPr>
        <p:blipFill>
          <a:blip r:embed="rId5" cstate="print"/>
          <a:srcRect/>
          <a:stretch>
            <a:fillRect/>
          </a:stretch>
        </p:blipFill>
        <p:spPr bwMode="auto">
          <a:xfrm>
            <a:off x="6077183" y="4221088"/>
            <a:ext cx="3066817" cy="2362200"/>
          </a:xfrm>
          <a:prstGeom prst="rect">
            <a:avLst/>
          </a:prstGeom>
          <a:noFill/>
          <a:ln w="9525">
            <a:noFill/>
            <a:miter lim="800000"/>
            <a:headEnd/>
            <a:tailEnd/>
          </a:ln>
        </p:spPr>
      </p:pic>
      <p:sp>
        <p:nvSpPr>
          <p:cNvPr id="13" name="TextBox 12"/>
          <p:cNvSpPr txBox="1"/>
          <p:nvPr/>
        </p:nvSpPr>
        <p:spPr>
          <a:xfrm>
            <a:off x="5796136" y="1124744"/>
            <a:ext cx="3347864" cy="646331"/>
          </a:xfrm>
          <a:prstGeom prst="rect">
            <a:avLst/>
          </a:prstGeom>
          <a:noFill/>
        </p:spPr>
        <p:txBody>
          <a:bodyPr wrap="square" rtlCol="0">
            <a:spAutoFit/>
          </a:bodyPr>
          <a:lstStyle/>
          <a:p>
            <a:pPr defTabSz="914400"/>
            <a:r>
              <a:rPr lang="en-US" dirty="0" smtClean="0">
                <a:solidFill>
                  <a:prstClr val="black"/>
                </a:solidFill>
              </a:rPr>
              <a:t>Current density around 2x10</a:t>
            </a:r>
            <a:r>
              <a:rPr lang="en-US" baseline="30000" dirty="0" smtClean="0">
                <a:solidFill>
                  <a:prstClr val="black"/>
                </a:solidFill>
              </a:rPr>
              <a:t>8</a:t>
            </a:r>
            <a:r>
              <a:rPr lang="en-US" dirty="0" smtClean="0">
                <a:solidFill>
                  <a:prstClr val="black"/>
                </a:solidFill>
              </a:rPr>
              <a:t>A/cm</a:t>
            </a:r>
            <a:r>
              <a:rPr lang="en-US" baseline="30000" dirty="0" smtClean="0">
                <a:solidFill>
                  <a:prstClr val="black"/>
                </a:solidFill>
              </a:rPr>
              <a:t>2</a:t>
            </a:r>
            <a:r>
              <a:rPr lang="en-US" dirty="0" smtClean="0">
                <a:solidFill>
                  <a:prstClr val="black"/>
                </a:solidFill>
              </a:rPr>
              <a:t> during test</a:t>
            </a:r>
            <a:endParaRPr lang="en-US" dirty="0">
              <a:solidFill>
                <a:prstClr val="black"/>
              </a:solidFill>
            </a:endParaRPr>
          </a:p>
        </p:txBody>
      </p:sp>
    </p:spTree>
    <p:extLst>
      <p:ext uri="{BB962C8B-B14F-4D97-AF65-F5344CB8AC3E}">
        <p14:creationId xmlns:p14="http://schemas.microsoft.com/office/powerpoint/2010/main" val="23254271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4855" y="260648"/>
            <a:ext cx="2259273" cy="461665"/>
          </a:xfrm>
          <a:prstGeom prst="rect">
            <a:avLst/>
          </a:prstGeom>
          <a:noFill/>
        </p:spPr>
        <p:txBody>
          <a:bodyPr wrap="none" rtlCol="0">
            <a:spAutoFit/>
          </a:bodyPr>
          <a:lstStyle/>
          <a:p>
            <a:pPr defTabSz="914400"/>
            <a:r>
              <a:rPr lang="en-US" sz="2400" dirty="0" err="1" smtClean="0">
                <a:solidFill>
                  <a:prstClr val="black"/>
                </a:solidFill>
              </a:rPr>
              <a:t>Electromigration</a:t>
            </a:r>
            <a:endParaRPr lang="en-US" sz="2400" dirty="0">
              <a:solidFill>
                <a:prstClr val="black"/>
              </a:solidFill>
            </a:endParaRPr>
          </a:p>
        </p:txBody>
      </p:sp>
      <p:sp>
        <p:nvSpPr>
          <p:cNvPr id="3" name="TextBox 2"/>
          <p:cNvSpPr txBox="1"/>
          <p:nvPr/>
        </p:nvSpPr>
        <p:spPr>
          <a:xfrm>
            <a:off x="251520" y="836712"/>
            <a:ext cx="8568952" cy="2031325"/>
          </a:xfrm>
          <a:prstGeom prst="rect">
            <a:avLst/>
          </a:prstGeom>
          <a:noFill/>
        </p:spPr>
        <p:txBody>
          <a:bodyPr wrap="square" rtlCol="0">
            <a:spAutoFit/>
          </a:bodyPr>
          <a:lstStyle/>
          <a:p>
            <a:pPr defTabSz="914400"/>
            <a:r>
              <a:rPr lang="en-US" dirty="0" smtClean="0">
                <a:solidFill>
                  <a:prstClr val="black"/>
                </a:solidFill>
              </a:rPr>
              <a:t>Our current(!) </a:t>
            </a:r>
            <a:r>
              <a:rPr lang="en-US" dirty="0" err="1" smtClean="0">
                <a:solidFill>
                  <a:prstClr val="black"/>
                </a:solidFill>
              </a:rPr>
              <a:t>explaination</a:t>
            </a:r>
            <a:r>
              <a:rPr lang="en-US" dirty="0" smtClean="0">
                <a:solidFill>
                  <a:prstClr val="black"/>
                </a:solidFill>
              </a:rPr>
              <a:t> is that these features are due to </a:t>
            </a:r>
            <a:r>
              <a:rPr lang="en-US" dirty="0" err="1" smtClean="0">
                <a:solidFill>
                  <a:prstClr val="black"/>
                </a:solidFill>
              </a:rPr>
              <a:t>electromigration</a:t>
            </a:r>
            <a:r>
              <a:rPr lang="en-US" dirty="0" smtClean="0">
                <a:solidFill>
                  <a:prstClr val="black"/>
                </a:solidFill>
              </a:rPr>
              <a:t>. </a:t>
            </a:r>
            <a:r>
              <a:rPr lang="en-US" dirty="0" err="1" smtClean="0">
                <a:solidFill>
                  <a:prstClr val="black"/>
                </a:solidFill>
              </a:rPr>
              <a:t>Electromigration</a:t>
            </a:r>
            <a:r>
              <a:rPr lang="en-US" dirty="0" smtClean="0">
                <a:solidFill>
                  <a:prstClr val="black"/>
                </a:solidFill>
              </a:rPr>
              <a:t> is the transport of atoms in a conductor due to momentum transfer from the current.  </a:t>
            </a:r>
          </a:p>
          <a:p>
            <a:pPr defTabSz="914400"/>
            <a:endParaRPr lang="en-US" dirty="0">
              <a:solidFill>
                <a:prstClr val="black"/>
              </a:solidFill>
            </a:endParaRPr>
          </a:p>
          <a:p>
            <a:pPr defTabSz="914400"/>
            <a:r>
              <a:rPr lang="en-US" dirty="0" smtClean="0">
                <a:solidFill>
                  <a:prstClr val="black"/>
                </a:solidFill>
              </a:rPr>
              <a:t>This can cause the formation of voids and breakup of the material.</a:t>
            </a:r>
          </a:p>
          <a:p>
            <a:pPr defTabSz="914400"/>
            <a:endParaRPr lang="en-US" dirty="0">
              <a:solidFill>
                <a:prstClr val="black"/>
              </a:solidFill>
            </a:endParaRPr>
          </a:p>
          <a:p>
            <a:pPr defTabSz="914400"/>
            <a:r>
              <a:rPr lang="en-US" dirty="0" smtClean="0">
                <a:solidFill>
                  <a:prstClr val="black"/>
                </a:solidFill>
              </a:rPr>
              <a:t>The effect has been a problem in semiconductor interconnects – at current densities of </a:t>
            </a:r>
            <a:endParaRPr lang="en-US" dirty="0">
              <a:solidFill>
                <a:prstClr val="black"/>
              </a:solidFill>
            </a:endParaRPr>
          </a:p>
        </p:txBody>
      </p:sp>
      <p:pic>
        <p:nvPicPr>
          <p:cNvPr id="10242" name="Picture 2"/>
          <p:cNvPicPr>
            <a:picLocks noChangeAspect="1" noChangeArrowheads="1"/>
          </p:cNvPicPr>
          <p:nvPr/>
        </p:nvPicPr>
        <p:blipFill>
          <a:blip r:embed="rId3" cstate="print"/>
          <a:srcRect/>
          <a:stretch>
            <a:fillRect/>
          </a:stretch>
        </p:blipFill>
        <p:spPr bwMode="auto">
          <a:xfrm>
            <a:off x="1979712" y="3068960"/>
            <a:ext cx="5076825" cy="3362325"/>
          </a:xfrm>
          <a:prstGeom prst="rect">
            <a:avLst/>
          </a:prstGeom>
          <a:noFill/>
          <a:ln w="9525">
            <a:noFill/>
            <a:miter lim="800000"/>
            <a:headEnd/>
            <a:tailEnd/>
          </a:ln>
        </p:spPr>
      </p:pic>
    </p:spTree>
    <p:extLst>
      <p:ext uri="{BB962C8B-B14F-4D97-AF65-F5344CB8AC3E}">
        <p14:creationId xmlns:p14="http://schemas.microsoft.com/office/powerpoint/2010/main" val="35383028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188640"/>
            <a:ext cx="6543030" cy="830997"/>
          </a:xfrm>
          <a:prstGeom prst="rect">
            <a:avLst/>
          </a:prstGeom>
          <a:noFill/>
        </p:spPr>
        <p:txBody>
          <a:bodyPr wrap="square" rtlCol="0">
            <a:spAutoFit/>
          </a:bodyPr>
          <a:lstStyle/>
          <a:p>
            <a:pPr algn="ctr"/>
            <a:r>
              <a:rPr lang="en-GB" sz="2400" dirty="0" err="1" smtClean="0"/>
              <a:t>MeVArc</a:t>
            </a:r>
            <a:r>
              <a:rPr lang="en-GB" sz="2400" dirty="0" smtClean="0"/>
              <a:t> – Multidisciplinary and multi-application workshop dedicated to breakdown physics</a:t>
            </a:r>
            <a:endParaRPr lang="en-GB" sz="2400" dirty="0"/>
          </a:p>
        </p:txBody>
      </p:sp>
      <p:pic>
        <p:nvPicPr>
          <p:cNvPr id="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9941" t="7716" r="10531" b="24993"/>
          <a:stretch/>
        </p:blipFill>
        <p:spPr bwMode="auto">
          <a:xfrm>
            <a:off x="179518" y="1145205"/>
            <a:ext cx="3384376" cy="2410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3495252"/>
            <a:ext cx="2304528" cy="3328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499992" y="1083281"/>
            <a:ext cx="3168352" cy="3002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059832" y="5159632"/>
            <a:ext cx="5832648" cy="646331"/>
          </a:xfrm>
          <a:prstGeom prst="rect">
            <a:avLst/>
          </a:prstGeom>
          <a:noFill/>
        </p:spPr>
        <p:txBody>
          <a:bodyPr wrap="square" rtlCol="0">
            <a:spAutoFit/>
          </a:bodyPr>
          <a:lstStyle/>
          <a:p>
            <a:r>
              <a:rPr lang="en-GB" dirty="0" smtClean="0"/>
              <a:t>This year 5-7 November – hosted by CERN. </a:t>
            </a:r>
          </a:p>
          <a:p>
            <a:r>
              <a:rPr lang="en-GB" dirty="0" smtClean="0"/>
              <a:t>http://indico.cern.ch/conferenceDisplay.py?confId=246618</a:t>
            </a:r>
          </a:p>
        </p:txBody>
      </p:sp>
      <p:sp>
        <p:nvSpPr>
          <p:cNvPr id="7" name="Rectangle 6"/>
          <p:cNvSpPr/>
          <p:nvPr/>
        </p:nvSpPr>
        <p:spPr>
          <a:xfrm>
            <a:off x="4139954" y="4177414"/>
            <a:ext cx="4111832" cy="253916"/>
          </a:xfrm>
          <a:prstGeom prst="rect">
            <a:avLst/>
          </a:prstGeom>
        </p:spPr>
        <p:txBody>
          <a:bodyPr wrap="square">
            <a:spAutoFit/>
          </a:bodyPr>
          <a:lstStyle/>
          <a:p>
            <a:pPr algn="ctr"/>
            <a:r>
              <a:rPr lang="en-GB" sz="1050" dirty="0" smtClean="0">
                <a:hlinkClick r:id="rId5"/>
              </a:rPr>
              <a:t>http://www.regonline.com/builder/site/default.aspx?EventID=1065351</a:t>
            </a:r>
            <a:endParaRPr lang="en-GB" sz="1050" dirty="0" smtClean="0"/>
          </a:p>
        </p:txBody>
      </p:sp>
    </p:spTree>
    <p:extLst>
      <p:ext uri="{BB962C8B-B14F-4D97-AF65-F5344CB8AC3E}">
        <p14:creationId xmlns:p14="http://schemas.microsoft.com/office/powerpoint/2010/main" val="1068810793"/>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7744" y="2492896"/>
            <a:ext cx="4489330" cy="523220"/>
          </a:xfrm>
          <a:prstGeom prst="rect">
            <a:avLst/>
          </a:prstGeom>
          <a:noFill/>
        </p:spPr>
        <p:txBody>
          <a:bodyPr wrap="none" rtlCol="0">
            <a:spAutoFit/>
          </a:bodyPr>
          <a:lstStyle/>
          <a:p>
            <a:r>
              <a:rPr lang="en-US" sz="2800" dirty="0" smtClean="0"/>
              <a:t>Thank you for your attention!</a:t>
            </a:r>
            <a:endParaRPr lang="en-US" sz="2800" dirty="0"/>
          </a:p>
        </p:txBody>
      </p:sp>
    </p:spTree>
    <p:extLst>
      <p:ext uri="{BB962C8B-B14F-4D97-AF65-F5344CB8AC3E}">
        <p14:creationId xmlns:p14="http://schemas.microsoft.com/office/powerpoint/2010/main" val="3292042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a:srcRect l="-44971" r="-38"/>
          <a:stretch/>
        </p:blipFill>
        <p:spPr>
          <a:xfrm>
            <a:off x="647701" y="0"/>
            <a:ext cx="8424300" cy="6858000"/>
          </a:xfrm>
          <a:solidFill>
            <a:schemeClr val="bg1"/>
          </a:solidFill>
        </p:spPr>
      </p:pic>
      <p:sp>
        <p:nvSpPr>
          <p:cNvPr id="2" name="Title 1"/>
          <p:cNvSpPr>
            <a:spLocks noGrp="1"/>
          </p:cNvSpPr>
          <p:nvPr>
            <p:ph type="title"/>
          </p:nvPr>
        </p:nvSpPr>
        <p:spPr>
          <a:xfrm>
            <a:off x="354096" y="647700"/>
            <a:ext cx="2376479" cy="2298700"/>
          </a:xfrm>
        </p:spPr>
        <p:txBody>
          <a:bodyPr>
            <a:normAutofit/>
          </a:bodyPr>
          <a:lstStyle/>
          <a:p>
            <a:r>
              <a:rPr lang="en-US" sz="3600" dirty="0"/>
              <a:t>Possible</a:t>
            </a:r>
            <a:r>
              <a:rPr lang="en-US" dirty="0" smtClean="0"/>
              <a:t> </a:t>
            </a:r>
            <a:r>
              <a:rPr lang="en-US" sz="3600" dirty="0"/>
              <a:t>CLIC stages studied</a:t>
            </a:r>
          </a:p>
        </p:txBody>
      </p:sp>
      <p:sp>
        <p:nvSpPr>
          <p:cNvPr id="4" name="Slide Number Placeholder 3"/>
          <p:cNvSpPr>
            <a:spLocks noGrp="1"/>
          </p:cNvSpPr>
          <p:nvPr>
            <p:ph type="sldNum" sz="quarter" idx="12"/>
          </p:nvPr>
        </p:nvSpPr>
        <p:spPr/>
        <p:txBody>
          <a:bodyPr/>
          <a:lstStyle/>
          <a:p>
            <a:fld id="{0D1D6AF9-1F0E-2547-B7C2-EBD1501318D2}" type="slidenum">
              <a:rPr lang="en-US" smtClean="0"/>
              <a:pPr/>
              <a:t>9</a:t>
            </a:fld>
            <a:endParaRPr lang="en-US"/>
          </a:p>
        </p:txBody>
      </p:sp>
      <p:pic>
        <p:nvPicPr>
          <p:cNvPr id="7" name="Picture 6" descr="Screen Shot 2012-08-19 at 9.37.3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492500"/>
            <a:ext cx="3349252" cy="1521504"/>
          </a:xfrm>
          <a:prstGeom prst="rect">
            <a:avLst/>
          </a:prstGeom>
        </p:spPr>
      </p:pic>
      <p:sp>
        <p:nvSpPr>
          <p:cNvPr id="3" name="Rectangle 2"/>
          <p:cNvSpPr/>
          <p:nvPr/>
        </p:nvSpPr>
        <p:spPr>
          <a:xfrm>
            <a:off x="7080789" y="292100"/>
            <a:ext cx="615412" cy="29972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a:endParaRPr lang="en-US"/>
          </a:p>
        </p:txBody>
      </p:sp>
      <p:sp>
        <p:nvSpPr>
          <p:cNvPr id="8" name="Rectangle 7"/>
          <p:cNvSpPr/>
          <p:nvPr/>
        </p:nvSpPr>
        <p:spPr>
          <a:xfrm>
            <a:off x="8340999" y="292100"/>
            <a:ext cx="615412" cy="29972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a:endParaRPr lang="en-US"/>
          </a:p>
        </p:txBody>
      </p:sp>
      <p:sp>
        <p:nvSpPr>
          <p:cNvPr id="9" name="Rectangle 8"/>
          <p:cNvSpPr/>
          <p:nvPr/>
        </p:nvSpPr>
        <p:spPr>
          <a:xfrm>
            <a:off x="8328299" y="3795415"/>
            <a:ext cx="615412" cy="29972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lIns="91328" tIns="45666" rIns="91328" bIns="45666" rtlCol="0" anchor="ctr"/>
          <a:lstStyle/>
          <a:p>
            <a:pPr algn="ctr"/>
            <a:endParaRPr lang="en-US"/>
          </a:p>
        </p:txBody>
      </p:sp>
      <p:sp>
        <p:nvSpPr>
          <p:cNvPr id="10" name="TextBox 9"/>
          <p:cNvSpPr txBox="1"/>
          <p:nvPr/>
        </p:nvSpPr>
        <p:spPr>
          <a:xfrm>
            <a:off x="23893" y="5151878"/>
            <a:ext cx="3138479" cy="1569551"/>
          </a:xfrm>
          <a:prstGeom prst="rect">
            <a:avLst/>
          </a:prstGeom>
          <a:solidFill>
            <a:schemeClr val="bg1">
              <a:lumMod val="95000"/>
            </a:schemeClr>
          </a:solidFill>
          <a:ln>
            <a:noFill/>
          </a:ln>
          <a:effectLst>
            <a:outerShdw blurRad="50800" dist="38100" dir="2700000" algn="tl" rotWithShape="0">
              <a:srgbClr val="000000">
                <a:alpha val="43000"/>
              </a:srgbClr>
            </a:outerShdw>
          </a:effectLst>
        </p:spPr>
        <p:txBody>
          <a:bodyPr wrap="square" lIns="91328" tIns="45666" rIns="91328" bIns="45666" rtlCol="0">
            <a:spAutoFit/>
          </a:bodyPr>
          <a:lstStyle/>
          <a:p>
            <a:r>
              <a:rPr lang="en-US" sz="1600" dirty="0"/>
              <a:t>Key features: </a:t>
            </a:r>
          </a:p>
          <a:p>
            <a:pPr marL="285405" indent="-285405">
              <a:buFont typeface="Arial"/>
              <a:buChar char="•"/>
            </a:pPr>
            <a:r>
              <a:rPr lang="en-US" sz="1600" dirty="0"/>
              <a:t>High gradient (energy/length)</a:t>
            </a:r>
          </a:p>
          <a:p>
            <a:pPr marL="285405" indent="-285405">
              <a:buFont typeface="Arial"/>
              <a:buChar char="•"/>
            </a:pPr>
            <a:r>
              <a:rPr lang="en-US" sz="1600" dirty="0"/>
              <a:t>Small beams (luminosity)</a:t>
            </a:r>
          </a:p>
          <a:p>
            <a:pPr marL="285405" indent="-285405">
              <a:buFont typeface="Arial"/>
              <a:buChar char="•"/>
            </a:pPr>
            <a:r>
              <a:rPr lang="en-US" sz="1600" dirty="0"/>
              <a:t>Repetition rates and bunch spacing (experimental conditions)</a:t>
            </a:r>
          </a:p>
        </p:txBody>
      </p:sp>
    </p:spTree>
    <p:extLst>
      <p:ext uri="{BB962C8B-B14F-4D97-AF65-F5344CB8AC3E}">
        <p14:creationId xmlns:p14="http://schemas.microsoft.com/office/powerpoint/2010/main" val="2782754790"/>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quot;/&gt;&lt;property id=&quot;20307&quot; value=&quot;260&quot;/&gt;&lt;/object&gt;&lt;object type=&quot;3&quot; unique_id=&quot;10006&quot;&gt;&lt;property id=&quot;20148&quot; value=&quot;5&quot;/&gt;&lt;property id=&quot;20300&quot; value=&quot;Slide 3&quot;/&gt;&lt;property id=&quot;20307&quot; value=&quot;261&quot;/&gt;&lt;/object&gt;&lt;object type=&quot;3&quot; unique_id=&quot;10007&quot;&gt;&lt;property id=&quot;20148&quot; value=&quot;5&quot;/&gt;&lt;property id=&quot;20300&quot; value=&quot;Slide 4&quot;/&gt;&lt;property id=&quot;20307&quot; value=&quot;279&quot;/&gt;&lt;/object&gt;&lt;object type=&quot;3&quot; unique_id=&quot;10008&quot;&gt;&lt;property id=&quot;20148&quot; value=&quot;5&quot;/&gt;&lt;property id=&quot;20300&quot; value=&quot;Slide 5&quot;/&gt;&lt;property id=&quot;20307&quot; value=&quot;278&quot;/&gt;&lt;/object&gt;&lt;object type=&quot;3&quot; unique_id=&quot;10009&quot;&gt;&lt;property id=&quot;20148&quot; value=&quot;5&quot;/&gt;&lt;property id=&quot;20300&quot; value=&quot;Slide 6&quot;/&gt;&lt;property id=&quot;20307&quot; value=&quot;256&quot;/&gt;&lt;/object&gt;&lt;object type=&quot;3&quot; unique_id=&quot;10010&quot;&gt;&lt;property id=&quot;20148&quot; value=&quot;5&quot;/&gt;&lt;property id=&quot;20300&quot; value=&quot;Slide 7&quot;/&gt;&lt;property id=&quot;20307&quot; value=&quot;259&quot;/&gt;&lt;/object&gt;&lt;object type=&quot;3&quot; unique_id=&quot;10011&quot;&gt;&lt;property id=&quot;20148&quot; value=&quot;5&quot;/&gt;&lt;property id=&quot;20300&quot; value=&quot;Slide 8&quot;/&gt;&lt;property id=&quot;20307&quot; value=&quot;267&quot;/&gt;&lt;/object&gt;&lt;object type=&quot;3&quot; unique_id=&quot;10012&quot;&gt;&lt;property id=&quot;20148&quot; value=&quot;5&quot;/&gt;&lt;property id=&quot;20300&quot; value=&quot;Slide 9&quot;/&gt;&lt;property id=&quot;20307&quot; value=&quot;281&quot;/&gt;&lt;/object&gt;&lt;object type=&quot;3&quot; unique_id=&quot;10013&quot;&gt;&lt;property id=&quot;20148&quot; value=&quot;5&quot;/&gt;&lt;property id=&quot;20300&quot; value=&quot;Slide 10&quot;/&gt;&lt;property id=&quot;20307&quot; value=&quot;262&quot;/&gt;&lt;/object&gt;&lt;object type=&quot;3&quot; unique_id=&quot;10014&quot;&gt;&lt;property id=&quot;20148&quot; value=&quot;5&quot;/&gt;&lt;property id=&quot;20300&quot; value=&quot;Slide 11 - &amp;quot;Basics on Hadrontherapy:&amp;quot;&quot;/&gt;&lt;property id=&quot;20307&quot; value=&quot;280&quot;/&gt;&lt;/object&gt;&lt;object type=&quot;3&quot; unique_id=&quot;10015&quot;&gt;&lt;property id=&quot;20148&quot; value=&quot;5&quot;/&gt;&lt;property id=&quot;20300&quot; value=&quot;Slide 12&quot;/&gt;&lt;property id=&quot;20307&quot; value=&quot;274&quot;/&gt;&lt;/object&gt;&lt;object type=&quot;3&quot; unique_id=&quot;10016&quot;&gt;&lt;property id=&quot;20148&quot; value=&quot;5&quot;/&gt;&lt;property id=&quot;20300&quot; value=&quot;Slide 13&quot;/&gt;&lt;property id=&quot;20307&quot; value=&quot;275&quot;/&gt;&lt;/object&gt;&lt;object type=&quot;3&quot; unique_id=&quot;10017&quot;&gt;&lt;property id=&quot;20148&quot; value=&quot;5&quot;/&gt;&lt;property id=&quot;20300&quot; value=&quot;Slide 14&quot;/&gt;&lt;property id=&quot;20307&quot; value=&quot;276&quot;/&gt;&lt;/object&gt;&lt;object type=&quot;3&quot; unique_id=&quot;10018&quot;&gt;&lt;property id=&quot;20148&quot; value=&quot;5&quot;/&gt;&lt;property id=&quot;20300&quot; value=&quot;Slide 15 - &amp;quot;Target project - TULIP&amp;quot;&quot;/&gt;&lt;property id=&quot;20307&quot; value=&quot;263&quot;/&gt;&lt;/object&gt;&lt;object type=&quot;3&quot; unique_id=&quot;10019&quot;&gt;&lt;property id=&quot;20148&quot; value=&quot;5&quot;/&gt;&lt;property id=&quot;20300&quot; value=&quot;Slide 16&quot;/&gt;&lt;property id=&quot;20307&quot; value=&quot;265&quot;/&gt;&lt;/object&gt;&lt;object type=&quot;3&quot; unique_id=&quot;10020&quot;&gt;&lt;property id=&quot;20148&quot; value=&quot;5&quot;/&gt;&lt;property id=&quot;20300&quot; value=&quot;Slide 17&quot;/&gt;&lt;property id=&quot;20307&quot; value=&quot;277&quot;/&gt;&lt;/object&gt;&lt;object type=&quot;3&quot; unique_id=&quot;10021&quot;&gt;&lt;property id=&quot;20148&quot; value=&quot;5&quot;/&gt;&lt;property id=&quot;20300&quot; value=&quot;Slide 18&quot;/&gt;&lt;property id=&quot;20307&quot; value=&quot;258&quot;/&gt;&lt;/object&gt;&lt;object type=&quot;3&quot; unique_id=&quot;10022&quot;&gt;&lt;property id=&quot;20148&quot; value=&quot;5&quot;/&gt;&lt;property id=&quot;20300&quot; value=&quot;Slide 19&quot;/&gt;&lt;property id=&quot;20307&quot; value=&quot;269&quot;/&gt;&lt;/object&gt;&lt;object type=&quot;3&quot; unique_id=&quot;10023&quot;&gt;&lt;property id=&quot;20148&quot; value=&quot;5&quot;/&gt;&lt;property id=&quot;20300&quot; value=&quot;Slide 20&quot;/&gt;&lt;property id=&quot;20307&quot; value=&quot;270&quot;/&gt;&lt;/object&gt;&lt;object type=&quot;3&quot; unique_id=&quot;10024&quot;&gt;&lt;property id=&quot;20148&quot; value=&quot;5&quot;/&gt;&lt;property id=&quot;20300&quot; value=&quot;Slide 21&quot;/&gt;&lt;property id=&quot;20307&quot; value=&quot;271&quot;/&gt;&lt;/object&gt;&lt;object type=&quot;3&quot; unique_id=&quot;10025&quot;&gt;&lt;property id=&quot;20148&quot; value=&quot;5&quot;/&gt;&lt;property id=&quot;20300&quot; value=&quot;Slide 22&quot;/&gt;&lt;property id=&quot;20307&quot; value=&quot;272&quot;/&gt;&lt;/object&gt;&lt;object type=&quot;3&quot; unique_id=&quot;10026&quot;&gt;&lt;property id=&quot;20148&quot; value=&quot;5&quot;/&gt;&lt;property id=&quot;20300&quot; value=&quot;Slide 24&quot;/&gt;&lt;property id=&quot;20307&quot; value=&quot;268&quot;/&gt;&lt;/object&gt;&lt;object type=&quot;3&quot; unique_id=&quot;10252&quot;&gt;&lt;property id=&quot;20148&quot; value=&quot;5&quot;/&gt;&lt;property id=&quot;20300&quot; value=&quot;Slide 23&quot;/&gt;&lt;property id=&quot;20307&quot; value=&quot;282&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13.5"/>
</p:tagLst>
</file>

<file path=ppt/theme/_rels/theme22.xml.rels><?xml version="1.0" encoding="UTF-8" standalone="yes"?>
<Relationships xmlns="http://schemas.openxmlformats.org/package/2006/relationships"><Relationship Id="rId1" Type="http://schemas.openxmlformats.org/officeDocument/2006/relationships/image" Target="../media/image1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GB" sz="1800" b="1"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GB" sz="1800" b="1" i="0" u="none" strike="noStrike" cap="none" normalizeH="0" baseline="0" smtClean="0">
            <a:ln>
              <a:noFill/>
            </a:ln>
            <a:solidFill>
              <a:schemeClr val="folHlink"/>
            </a:solidFill>
            <a:effectLst/>
            <a:latin typeface="Arial"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_Default Design">
  <a:themeElements>
    <a:clrScheme name="">
      <a:dk1>
        <a:srgbClr val="131313"/>
      </a:dk1>
      <a:lt1>
        <a:srgbClr val="FFFFFF"/>
      </a:lt1>
      <a:dk2>
        <a:srgbClr val="0071BC"/>
      </a:dk2>
      <a:lt2>
        <a:srgbClr val="808080"/>
      </a:lt2>
      <a:accent1>
        <a:srgbClr val="00A650"/>
      </a:accent1>
      <a:accent2>
        <a:srgbClr val="B02A30"/>
      </a:accent2>
      <a:accent3>
        <a:srgbClr val="FFFFFF"/>
      </a:accent3>
      <a:accent4>
        <a:srgbClr val="0E0E0E"/>
      </a:accent4>
      <a:accent5>
        <a:srgbClr val="AAD0B3"/>
      </a:accent5>
      <a:accent6>
        <a:srgbClr val="9F252A"/>
      </a:accent6>
      <a:hlink>
        <a:srgbClr val="00ADEF"/>
      </a:hlink>
      <a:folHlink>
        <a:srgbClr val="693163"/>
      </a:folHlink>
    </a:clrScheme>
    <a:fontScheme name="1_Default Design">
      <a:majorFont>
        <a:latin typeface="Comic Sans MS"/>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1_Default Design 1">
        <a:dk1>
          <a:srgbClr val="131313"/>
        </a:dk1>
        <a:lt1>
          <a:srgbClr val="FFFFFF"/>
        </a:lt1>
        <a:dk2>
          <a:srgbClr val="0071BC"/>
        </a:dk2>
        <a:lt2>
          <a:srgbClr val="808080"/>
        </a:lt2>
        <a:accent1>
          <a:srgbClr val="00A650"/>
        </a:accent1>
        <a:accent2>
          <a:srgbClr val="FFC20E"/>
        </a:accent2>
        <a:accent3>
          <a:srgbClr val="FFFFFF"/>
        </a:accent3>
        <a:accent4>
          <a:srgbClr val="0E0E0E"/>
        </a:accent4>
        <a:accent5>
          <a:srgbClr val="AAD0B3"/>
        </a:accent5>
        <a:accent6>
          <a:srgbClr val="E7B00C"/>
        </a:accent6>
        <a:hlink>
          <a:srgbClr val="00ADEF"/>
        </a:hlink>
        <a:folHlink>
          <a:srgbClr val="693163"/>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93000"/>
          </a:lnSpc>
          <a:spcBef>
            <a:spcPct val="0"/>
          </a:spcBef>
          <a:spcAft>
            <a:spcPct val="0"/>
          </a:spcAft>
          <a:buClr>
            <a:srgbClr val="000000"/>
          </a:buClr>
          <a:buSzPct val="100000"/>
          <a:buFont typeface="Times New Roman" pitchFamily="18" charset="0"/>
          <a:buNone/>
          <a:tabLst/>
          <a:defRPr kumimoji="0" lang="en-GB" sz="2400" b="1" i="0" u="none" strike="noStrike" cap="none" normalizeH="0" baseline="0" smtClean="0">
            <a:ln>
              <a:noFill/>
            </a:ln>
            <a:solidFill>
              <a:schemeClr val="bg1"/>
            </a:solidFill>
            <a:effectLst/>
            <a:latin typeface="Times New Roman" pitchFamily="1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93000"/>
          </a:lnSpc>
          <a:spcBef>
            <a:spcPct val="0"/>
          </a:spcBef>
          <a:spcAft>
            <a:spcPct val="0"/>
          </a:spcAft>
          <a:buClr>
            <a:srgbClr val="000000"/>
          </a:buClr>
          <a:buSzPct val="100000"/>
          <a:buFont typeface="Times New Roman" pitchFamily="18" charset="0"/>
          <a:buNone/>
          <a:tabLst/>
          <a:defRPr kumimoji="0" lang="en-GB" sz="2400" b="1" i="0" u="none" strike="noStrike" cap="none" normalizeH="0" baseline="0" smtClean="0">
            <a:ln>
              <a:noFill/>
            </a:ln>
            <a:solidFill>
              <a:schemeClr val="bg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3855</TotalTime>
  <Words>5870</Words>
  <Application>Microsoft Macintosh PowerPoint</Application>
  <PresentationFormat>On-screen Show (4:3)</PresentationFormat>
  <Paragraphs>947</Paragraphs>
  <Slides>88</Slides>
  <Notes>17</Notes>
  <HiddenSlides>0</HiddenSlides>
  <MMClips>0</MMClips>
  <ScaleCrop>false</ScaleCrop>
  <HeadingPairs>
    <vt:vector size="6" baseType="variant">
      <vt:variant>
        <vt:lpstr>Theme</vt:lpstr>
      </vt:variant>
      <vt:variant>
        <vt:i4>22</vt:i4>
      </vt:variant>
      <vt:variant>
        <vt:lpstr>Embedded OLE Servers</vt:lpstr>
      </vt:variant>
      <vt:variant>
        <vt:i4>1</vt:i4>
      </vt:variant>
      <vt:variant>
        <vt:lpstr>Slide Titles</vt:lpstr>
      </vt:variant>
      <vt:variant>
        <vt:i4>88</vt:i4>
      </vt:variant>
    </vt:vector>
  </HeadingPairs>
  <TitlesOfParts>
    <vt:vector size="111" baseType="lpstr">
      <vt:lpstr>Office Theme</vt:lpstr>
      <vt:lpstr>1_Office Theme</vt:lpstr>
      <vt:lpstr>2_Office Theme</vt:lpstr>
      <vt:lpstr>4_Office Theme</vt:lpstr>
      <vt:lpstr>5_Office Theme</vt:lpstr>
      <vt:lpstr>6_Office Theme</vt:lpstr>
      <vt:lpstr>3_Office Theme</vt:lpstr>
      <vt:lpstr>7_Office Theme</vt:lpstr>
      <vt:lpstr>8_Office Theme</vt:lpstr>
      <vt:lpstr>9_Office Theme</vt:lpstr>
      <vt:lpstr>11_Office Theme</vt:lpstr>
      <vt:lpstr>Soaring</vt:lpstr>
      <vt:lpstr>12_Office Theme</vt:lpstr>
      <vt:lpstr>13_Office Theme</vt:lpstr>
      <vt:lpstr>14_Office Theme</vt:lpstr>
      <vt:lpstr>10_Office Theme</vt:lpstr>
      <vt:lpstr>1_Default Design</vt:lpstr>
      <vt:lpstr>Default Design</vt:lpstr>
      <vt:lpstr>15_Office Theme</vt:lpstr>
      <vt:lpstr>Custom Design</vt:lpstr>
      <vt:lpstr>16_Office Theme</vt:lpstr>
      <vt:lpstr>Thermal</vt:lpstr>
      <vt:lpstr>Equation</vt:lpstr>
      <vt:lpstr>PowerPoint Presentation</vt:lpstr>
      <vt:lpstr>PowerPoint Presentation</vt:lpstr>
      <vt:lpstr>PowerPoint Presentation</vt:lpstr>
      <vt:lpstr>Organisation of CLIC detector and physics study</vt:lpstr>
      <vt:lpstr>PowerPoint Presentation</vt:lpstr>
      <vt:lpstr>CLIC Layout at 3 TeV</vt:lpstr>
      <vt:lpstr>CLIC Layout at 3 TeV</vt:lpstr>
      <vt:lpstr>CLIC Layout at 3 TeV</vt:lpstr>
      <vt:lpstr>Possible CLIC stages studied</vt:lpstr>
      <vt:lpstr>PowerPoint Presentation</vt:lpstr>
      <vt:lpstr>PowerPoint Presentation</vt:lpstr>
      <vt:lpstr>PowerPoint Presentation</vt:lpstr>
      <vt:lpstr>PowerPoint Presentation</vt:lpstr>
      <vt:lpstr>PowerPoint Presentation</vt:lpstr>
      <vt:lpstr>PowerPoint Presentation</vt:lpstr>
      <vt:lpstr>Simplified Parameter Diagram</vt:lpstr>
      <vt:lpstr>Optimization Ingredients</vt:lpstr>
      <vt:lpstr>PowerPoint Presentation</vt:lpstr>
      <vt:lpstr>PowerPoint Presentation</vt:lpstr>
      <vt:lpstr>PowerPoint Presentation</vt:lpstr>
      <vt:lpstr>PowerPoint Presentation</vt:lpstr>
      <vt:lpstr>PowerPoint Presentation</vt:lpstr>
      <vt:lpstr>Site preparation</vt:lpstr>
      <vt:lpstr>Two-Beam Acceleration</vt:lpstr>
      <vt:lpstr>PowerPoint Presentation</vt:lpstr>
      <vt:lpstr>PowerPoint Presentation</vt:lpstr>
      <vt:lpstr>CLIC Layout at 3 TeV</vt:lpstr>
      <vt:lpstr>CLIC Test Facility (CTF3)</vt:lpstr>
      <vt:lpstr>Drive Beam Generation</vt:lpstr>
      <vt:lpstr>PowerPoint Presentation</vt:lpstr>
      <vt:lpstr>PowerPoint Presentation</vt:lpstr>
      <vt:lpstr>PowerPoint Presentation</vt:lpstr>
      <vt:lpstr>Power Production &amp; Drive Beam Deceleration </vt:lpstr>
      <vt:lpstr>Putting it all together: Two-Beam Modules</vt:lpstr>
      <vt:lpstr>PowerPoint Presentation</vt:lpstr>
      <vt:lpstr>PowerPoint Presentation</vt:lpstr>
      <vt:lpstr>PowerPoint Presentation</vt:lpstr>
      <vt:lpstr>PowerPoint Presentation</vt:lpstr>
      <vt:lpstr>PowerPoint Presentation</vt:lpstr>
      <vt:lpstr>PowerPoint Presentation</vt:lpstr>
      <vt:lpstr>Emittance Generation</vt:lpstr>
      <vt:lpstr>Main Linac Tolerances</vt:lpstr>
      <vt:lpstr>T501: BBA studies at SLAC</vt:lpstr>
      <vt:lpstr>Active Stabilization</vt:lpstr>
      <vt:lpstr>PowerPoint Presentation</vt:lpstr>
      <vt:lpstr>CLIC Detectors – in brief</vt:lpstr>
      <vt:lpstr>CLIC machine environment </vt:lpstr>
      <vt:lpstr>background suppression at CLIC</vt:lpstr>
      <vt:lpstr>combined pT and timing cuts</vt:lpstr>
      <vt:lpstr>PowerPoint Presentation</vt:lpstr>
      <vt:lpstr>CLIC physics potential</vt:lpstr>
      <vt:lpstr>CLIC Implementation – in stages?</vt:lpstr>
      <vt:lpstr>CLIC near CERN</vt:lpstr>
      <vt:lpstr>Implementation issues </vt:lpstr>
      <vt:lpstr>Schedule first two stages</vt:lpstr>
      <vt:lpstr>Costs</vt:lpstr>
      <vt:lpstr>CLIC project time-line </vt:lpstr>
      <vt:lpstr>PowerPoint Presentation</vt:lpstr>
      <vt:lpstr>PowerPoint Presentation</vt:lpstr>
      <vt:lpstr>TULIP 24 – baseline design</vt:lpstr>
      <vt:lpstr>Backward wave high-gradient accelerating structure for proton acceleration based on CLIC technology</vt:lpstr>
      <vt:lpstr>PowerPoint Presentation</vt:lpstr>
      <vt:lpstr>PowerPoint Presentation</vt:lpstr>
      <vt:lpstr>PowerPoint Presentation</vt:lpstr>
      <vt:lpstr>PowerPoint Presentation</vt:lpstr>
      <vt:lpstr>Maximum surface electric and magnetic fields</vt:lpstr>
      <vt:lpstr>PowerPoint Presentation</vt:lpstr>
      <vt:lpstr>PowerPoint Presentation</vt:lpstr>
      <vt:lpstr>Power flow related quantities: Sc and P/C</vt:lpstr>
      <vt:lpstr>PowerPoint Presentation</vt:lpstr>
      <vt:lpstr>Electron emission</vt:lpstr>
      <vt:lpstr>PowerPoint Presentation</vt:lpstr>
      <vt:lpstr>Electrodynamics-molecular dynamic model+ study of a void under tensile stress</vt:lpstr>
      <vt:lpstr>“Catastrophic”growth of a protrusion at the void</vt:lpstr>
      <vt:lpstr>Deformation at realistic electric field strength</vt:lpstr>
      <vt:lpstr>PowerPoint Presentation</vt:lpstr>
      <vt:lpstr>PowerPoint Presentation</vt:lpstr>
      <vt:lpstr>DC Spark System Turn on Time</vt:lpstr>
      <vt:lpstr>Summary of turn on times</vt:lpstr>
      <vt:lpstr>Relevant data points of BDR vs Eacc</vt:lpstr>
      <vt:lpstr>TD18_#2   BDR versus width at 100MV/m around 2800hr and at 90MV/m around 3500hr</vt:lpstr>
      <vt:lpstr>What are the field emitters?  Why do we look for dislocations?</vt:lpstr>
      <vt:lpstr>Dislocation-based model for electric field dependence</vt:lpstr>
      <vt:lpstr>Pulsed surface heating limit</vt:lpstr>
      <vt:lpstr>PowerPoint Presentation</vt:lpstr>
      <vt:lpstr>PowerPoint Presentation</vt:lpstr>
      <vt:lpstr>PowerPoint Presentation</vt:lpstr>
      <vt:lpstr>PowerPoint Presentation</vt:lpstr>
    </vt:vector>
  </TitlesOfParts>
  <Company>CERN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Walter Wuensch</dc:creator>
  <cp:lastModifiedBy>Walter Wuensch</cp:lastModifiedBy>
  <cp:revision>321</cp:revision>
  <dcterms:created xsi:type="dcterms:W3CDTF">2012-08-08T08:01:29Z</dcterms:created>
  <dcterms:modified xsi:type="dcterms:W3CDTF">2013-05-24T02:24:17Z</dcterms:modified>
</cp:coreProperties>
</file>